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58" r:id="rId3"/>
    <p:sldId id="264" r:id="rId4"/>
    <p:sldId id="260" r:id="rId5"/>
    <p:sldId id="265" r:id="rId6"/>
    <p:sldId id="259" r:id="rId7"/>
    <p:sldId id="262" r:id="rId8"/>
    <p:sldId id="263" r:id="rId9"/>
    <p:sldId id="266" r:id="rId10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6D0FF"/>
    <a:srgbClr val="4E95D9"/>
    <a:srgbClr val="FFC000"/>
    <a:srgbClr val="0C09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258" autoAdjust="0"/>
    <p:restoredTop sz="94673" autoAdjust="0"/>
  </p:normalViewPr>
  <p:slideViewPr>
    <p:cSldViewPr snapToGrid="0">
      <p:cViewPr varScale="1">
        <p:scale>
          <a:sx n="78" d="100"/>
          <a:sy n="78" d="100"/>
        </p:scale>
        <p:origin x="1099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6CAA5E8E-6EB2-7F2E-A879-535F6A215B6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C817A7A-E295-E772-DD2D-3E7709D5DBB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F96EEC-DAF9-4673-9EBF-DD59A418AC0B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AA047D-31E7-F921-E9AE-3326030E41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A053443-422C-F449-A281-ED57CACF67C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F20C6C-8276-44E7-A50D-D6A1E1E08733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1121864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B73E5-69D7-4534-828B-00C11B58432D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AT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4AB613-57A8-480D-BB00-056F2090D4AB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630112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1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13432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2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167285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92A13-B80B-8E94-3BDE-0141822F4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DFE89DA-AE47-9977-2256-A5BC9D60DE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61E70EE-DA78-513A-8A46-26A8698989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C350B46-F42E-81ED-13EF-8706B5BF8F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3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867908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4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7362201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AT" dirty="0"/>
              <a:t>https://www.opc-router.de/was-ist-mqtt/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6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13312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AT" dirty="0">
                <a:solidFill>
                  <a:schemeClr val="bg1"/>
                </a:solidFill>
              </a:rPr>
              <a:t>.\mosquitto_sub.exe -h broker.hivemq.com -p 1883 -t 5bhitsdemo/</a:t>
            </a:r>
            <a:r>
              <a:rPr lang="de-AT" dirty="0" err="1">
                <a:solidFill>
                  <a:schemeClr val="bg1"/>
                </a:solidFill>
              </a:rPr>
              <a:t>temp</a:t>
            </a:r>
            <a:endParaRPr lang="de-AT" dirty="0">
              <a:solidFill>
                <a:schemeClr val="bg1"/>
              </a:solidFill>
            </a:endParaRPr>
          </a:p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54AB613-57A8-480D-BB00-056F2090D4AB}" type="slidenum">
              <a:rPr lang="de-AT" smtClean="0"/>
              <a:t>7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015067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113344F-24CA-3BB1-0697-31F26B9086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9DB5466-B233-E41B-2041-FE81082FA2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D2693DA-14C5-10E0-F12C-62C562DA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310322F-33FC-943A-1942-B2C13421B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7776B97-B349-68DA-993A-A5F91C68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825459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7ABA99-22CB-E91B-7359-5587C681C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61AB6E4-E3CB-80A1-27CF-A73DD9D0F1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D01BEDF-66B1-740B-2723-A9C085728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4C86FD-15D5-F0BB-335F-937A9BC6FA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4B0849-09E3-CCDD-1419-21EE072F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041598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C4F9504D-022E-D1F9-E1ED-999C6CB23D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FA82440-97BE-9526-D6C4-3120464A1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F1B4796-6A60-BAAD-84DE-AAAA34012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0BE941-C16E-812D-1F1F-035ECA73A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049BF9C-AA10-B34D-9F85-B32F1F666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96272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DFD9646-8B65-65E2-57EE-B8EDA936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A828741-DA23-EEF4-9BA2-89B257964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46379BE-4234-9B03-2272-73286DD6D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D659641-9525-FD3F-46DE-4E6A05340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D37AF9-62C3-D1FE-0316-036527BB5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509136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79E5C9-40E4-5EBA-2237-8227C9CE0A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CF033E2-D5F7-3E06-D9B2-6C9715373E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43DFBE-9189-9F9A-CFDA-3D86CEA255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B203F1C-3851-F7AF-3F7D-D6285C3DF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F8DE784-C86E-A5F1-9B0B-2EA6AA994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315590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687755-AFF8-402B-6FB6-0564DEF07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134B37B-89E7-E41C-A95D-8D0832A0538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6934185-CAFC-E6C5-13ED-D14330AA2E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550E7F5-6C61-F776-06A4-3FA5E51F2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9DA599F-755C-AE58-2D80-AFD8ABCF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D6A2AEC-BB01-4D42-727B-1148EEFC4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75086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5EE851-7F23-190A-1282-CA2B71304A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02137DB-2D58-1AA5-C197-EEB61AE709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dirty="0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11E0AA7-90E1-FB82-118E-C5AACCE554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dirty="0"/>
              <a:t>Mastertextformat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  <a:p>
            <a:pPr lvl="4"/>
            <a:r>
              <a:rPr lang="de-DE" dirty="0"/>
              <a:t>Fünfte Ebene</a:t>
            </a:r>
            <a:endParaRPr lang="de-AT" dirty="0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ACE6B9B-9CA0-5FD8-6369-EDAE64E49B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32FD9D54-0327-2867-8B4E-F14269D0B3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CF9C530-938D-9B2F-96FA-40124CA75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88700789-E12F-2A14-0345-9E42CC8F0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8B4BACA-F8D6-8CDD-3B53-62A8A3CF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30074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9E1F14-7CF0-6A6F-72A2-71348AAB1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ABD5EB6-E9F6-ECCF-A5EA-4BADD52A9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7515FE0A-6C3F-69BF-371F-524128AD64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BECB0E-BA11-2D4D-23BF-2BF205099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9352121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527321B-FD78-7695-CF2C-48BB72A86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3F624D9-4A97-EE8C-D3CA-2C2760361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35AB0A1-B778-7111-DAB6-4EAE46EA3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721140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DAC453C-21CD-683F-ED12-2F0E4545AD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10B124E-A7AD-DA25-45CC-D38CF8A6AE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6C755F9-30DC-A3EF-2B25-4E9DC34E95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E9EF5A9-6006-E3DE-01D5-0504904D6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8089BD9-B7B1-D8E8-481B-6CD40CA72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D6D7366-FD80-3EA6-5AE3-8CB87337B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5537724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AFE73-CB4C-A41F-966B-9E9325FA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4705E26-9AC2-DD04-787F-A0B61E6A56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AT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9CF40529-AD71-7DD9-3259-41E9F0FFB97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399D7AB-DA2D-8FAA-B64D-AADF9CD22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E125508-0B4C-F30F-8C59-55F088CD2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5BE145-7AC4-73AF-403B-5261DA37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2993099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90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20B2145-47FB-1E72-1D18-033FEB9530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AT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FFBC12B-EEE9-5B29-0713-7DC08457E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AT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21C69CD-6C6D-B282-D390-E6DD189B911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F8E907-BBCB-40B4-B3CF-34F68D22DA81}" type="datetimeFigureOut">
              <a:rPr lang="de-AT" smtClean="0"/>
              <a:t>07.01.2025</a:t>
            </a:fld>
            <a:endParaRPr lang="de-AT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AAC2FAF-ED49-7224-9E9B-BEDD2E68F0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D7A4AF0-C024-FA50-B724-4ADE4B4FF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603B1-086C-43F7-AEE2-AEE5AC6E238A}" type="slidenum">
              <a:rPr lang="de-AT" smtClean="0"/>
              <a:t>‹Nr.›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427718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7" Type="http://schemas.openxmlformats.org/officeDocument/2006/relationships/image" Target="../media/image13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asis-open.org/mqtt/mqtt/v5.0/mqtt-v5.0.pdf" TargetMode="External"/><Relationship Id="rId2" Type="http://schemas.openxmlformats.org/officeDocument/2006/relationships/hyperlink" Target="https://aws.amazon.com/what-is/pub-sub-messaging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i-flow.io/ressources/mqtt-quality-of-service-qos-anwendungsfaelle-und-beispiele/" TargetMode="External"/><Relationship Id="rId4" Type="http://schemas.openxmlformats.org/officeDocument/2006/relationships/hyperlink" Target="https://hivemq.com/blog/mqtt-essentials-part-6-mqtt-quality-of-service-levels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Untertitel 2">
            <a:extLst>
              <a:ext uri="{FF2B5EF4-FFF2-40B4-BE49-F238E27FC236}">
                <a16:creationId xmlns:a16="http://schemas.microsoft.com/office/drawing/2014/main" id="{7F0E985C-74B9-1EF4-0D2E-2DC2C10495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97586" y="4338892"/>
            <a:ext cx="6561963" cy="1208087"/>
          </a:xfrm>
        </p:spPr>
        <p:txBody>
          <a:bodyPr>
            <a:norm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Message Queuing </a:t>
            </a:r>
            <a:r>
              <a:rPr lang="de-DE" sz="2000" dirty="0" err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Telemetry</a:t>
            </a:r>
            <a:r>
              <a:rPr lang="de-DE" sz="20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Transport</a:t>
            </a:r>
            <a:endParaRPr lang="de-AT" sz="2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9F7FD920-CBDB-48FD-F34A-9B527C7593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57250" y="2000250"/>
            <a:ext cx="10477500" cy="2857500"/>
          </a:xfrm>
          <a:prstGeom prst="rect">
            <a:avLst/>
          </a:prstGeom>
        </p:spPr>
      </p:pic>
      <p:sp>
        <p:nvSpPr>
          <p:cNvPr id="10" name="Textfeld 9">
            <a:extLst>
              <a:ext uri="{FF2B5EF4-FFF2-40B4-BE49-F238E27FC236}">
                <a16:creationId xmlns:a16="http://schemas.microsoft.com/office/drawing/2014/main" id="{87732648-6FE2-9213-8C13-A7E22C6D6961}"/>
              </a:ext>
            </a:extLst>
          </p:cNvPr>
          <p:cNvSpPr txBox="1"/>
          <p:nvPr/>
        </p:nvSpPr>
        <p:spPr>
          <a:xfrm>
            <a:off x="9965362" y="5912207"/>
            <a:ext cx="1934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Matthias Hrbek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1232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28CCEE1-0BF3-BADB-25D7-F525BECB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Pub/Sub Kommunikation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FEEC26B-A437-4C8D-604B-2A0843E2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2670431"/>
            <a:ext cx="3200400" cy="3222896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de-DE" sz="20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Teilnehmer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Publisher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MQTT-Broker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Subscriber</a:t>
            </a:r>
            <a:b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b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de-DE" sz="1800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de-DE" sz="24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Vorteile: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Skalierbarkeit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Flexibilität</a:t>
            </a:r>
          </a:p>
          <a:p>
            <a:pPr lvl="1"/>
            <a:r>
              <a:rPr lang="de-DE" sz="1800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Ressourcensparend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C91691E9-0541-610A-CA4F-16FCB3B9EA15}"/>
              </a:ext>
            </a:extLst>
          </p:cNvPr>
          <p:cNvSpPr txBox="1"/>
          <p:nvPr/>
        </p:nvSpPr>
        <p:spPr>
          <a:xfrm>
            <a:off x="800100" y="1592838"/>
            <a:ext cx="7353300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>
                <a:solidFill>
                  <a:schemeClr val="bg1"/>
                </a:solidFill>
                <a:latin typeface="Cascadia Code Bold" panose="020B0609020000020004" pitchFamily="49" charset="0"/>
                <a:ea typeface="Cascadia Code Bold" panose="020B0609020000020004" pitchFamily="49" charset="0"/>
                <a:cs typeface="Cascadia Code Bold" panose="020B0609020000020004" pitchFamily="49" charset="0"/>
              </a:rPr>
              <a:t>Kommunikationsmuster</a:t>
            </a:r>
            <a:r>
              <a:rPr lang="de-DE" sz="20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, Publisher sendet Nachrichten zu einem Topic, Subscriber abonniert Topics, um Nachrichten zu empfangen.</a:t>
            </a:r>
          </a:p>
          <a:p>
            <a:endParaRPr lang="de-AT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BE74C19B-4766-248F-A406-B7996040BD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108574" y="2456211"/>
            <a:ext cx="5975351" cy="3895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67585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D7361-46C2-A78A-F8FA-B94DAF202F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3BCB2E-EF08-3380-600B-4EA97E27E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>
                <a:solidFill>
                  <a:schemeClr val="bg1"/>
                </a:solidFill>
              </a:rPr>
              <a:t>Funktionsprinzip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0605FA51-672A-C3FA-43A6-90B8C8BAF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4851" y="1763376"/>
            <a:ext cx="7109267" cy="4635045"/>
          </a:xfrm>
          <a:prstGeom prst="rect">
            <a:avLst/>
          </a:prstGeom>
        </p:spPr>
      </p:pic>
      <p:sp>
        <p:nvSpPr>
          <p:cNvPr id="11" name="Textfeld 10">
            <a:extLst>
              <a:ext uri="{FF2B5EF4-FFF2-40B4-BE49-F238E27FC236}">
                <a16:creationId xmlns:a16="http://schemas.microsoft.com/office/drawing/2014/main" id="{F651E972-6029-5F86-9058-22FC669BA155}"/>
              </a:ext>
            </a:extLst>
          </p:cNvPr>
          <p:cNvSpPr txBox="1"/>
          <p:nvPr/>
        </p:nvSpPr>
        <p:spPr>
          <a:xfrm>
            <a:off x="877698" y="2082109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X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6B5B0104-6ADD-E9D3-DD71-C9447302DC40}"/>
              </a:ext>
            </a:extLst>
          </p:cNvPr>
          <p:cNvSpPr txBox="1"/>
          <p:nvPr/>
        </p:nvSpPr>
        <p:spPr>
          <a:xfrm>
            <a:off x="838200" y="5306215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Z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9327C33C-6397-6D93-8610-332D2C1882D1}"/>
              </a:ext>
            </a:extLst>
          </p:cNvPr>
          <p:cNvSpPr txBox="1"/>
          <p:nvPr/>
        </p:nvSpPr>
        <p:spPr>
          <a:xfrm>
            <a:off x="838200" y="3759252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Sensor Y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70186F10-37D4-449C-E270-69A7101289A4}"/>
              </a:ext>
            </a:extLst>
          </p:cNvPr>
          <p:cNvSpPr txBox="1"/>
          <p:nvPr/>
        </p:nvSpPr>
        <p:spPr>
          <a:xfrm>
            <a:off x="5085058" y="2926790"/>
            <a:ext cx="18012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MQTT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Broker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40A217A3-7EFA-A208-4802-9AFBEEADDF7B}"/>
              </a:ext>
            </a:extLst>
          </p:cNvPr>
          <p:cNvSpPr txBox="1"/>
          <p:nvPr/>
        </p:nvSpPr>
        <p:spPr>
          <a:xfrm>
            <a:off x="2111563" y="1367119"/>
            <a:ext cx="180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Publisher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B3AACD1D-019A-4681-CB09-E8CE98BFB0B7}"/>
              </a:ext>
            </a:extLst>
          </p:cNvPr>
          <p:cNvSpPr txBox="1"/>
          <p:nvPr/>
        </p:nvSpPr>
        <p:spPr>
          <a:xfrm>
            <a:off x="8296277" y="1363266"/>
            <a:ext cx="18032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0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Subscriber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0B54EC3E-09F8-2611-AE7F-3C13B55D9F36}"/>
              </a:ext>
            </a:extLst>
          </p:cNvPr>
          <p:cNvSpPr txBox="1"/>
          <p:nvPr/>
        </p:nvSpPr>
        <p:spPr>
          <a:xfrm>
            <a:off x="9942975" y="1820558"/>
            <a:ext cx="14901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Z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endParaRPr lang="de-DE" noProof="1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B3D7314F-1871-8FEC-3BAC-C69FB94301B9}"/>
              </a:ext>
            </a:extLst>
          </p:cNvPr>
          <p:cNvSpPr txBox="1"/>
          <p:nvPr/>
        </p:nvSpPr>
        <p:spPr>
          <a:xfrm>
            <a:off x="9942975" y="3759252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X</a:t>
            </a: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386E52DC-443D-0693-AF24-3DFA0193A99B}"/>
              </a:ext>
            </a:extLst>
          </p:cNvPr>
          <p:cNvSpPr txBox="1"/>
          <p:nvPr/>
        </p:nvSpPr>
        <p:spPr>
          <a:xfrm>
            <a:off x="9942975" y="5420980"/>
            <a:ext cx="14901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Client Y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5772A051-2C96-5604-EE3A-3BB852BB5936}"/>
              </a:ext>
            </a:extLst>
          </p:cNvPr>
          <p:cNvSpPr txBox="1"/>
          <p:nvPr/>
        </p:nvSpPr>
        <p:spPr>
          <a:xfrm rot="1891322">
            <a:off x="3412059" y="2806961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battery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6925BF7D-7ABD-5270-E545-EAA3985A9F42}"/>
              </a:ext>
            </a:extLst>
          </p:cNvPr>
          <p:cNvSpPr txBox="1"/>
          <p:nvPr/>
        </p:nvSpPr>
        <p:spPr>
          <a:xfrm rot="1891322">
            <a:off x="3136688" y="3111456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69% 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51D3BC0B-AD1B-614A-82CE-CB73493510FD}"/>
              </a:ext>
            </a:extLst>
          </p:cNvPr>
          <p:cNvSpPr txBox="1"/>
          <p:nvPr/>
        </p:nvSpPr>
        <p:spPr>
          <a:xfrm rot="19426490">
            <a:off x="6685658" y="3051924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battery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4983D9BE-C5FE-FB0C-F9F8-A2406E84D447}"/>
              </a:ext>
            </a:extLst>
          </p:cNvPr>
          <p:cNvSpPr txBox="1"/>
          <p:nvPr/>
        </p:nvSpPr>
        <p:spPr>
          <a:xfrm rot="19454674">
            <a:off x="6181618" y="2693569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69% </a:t>
            </a:r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C9A234DF-004C-B3E2-751F-FC7AC3A96A96}"/>
              </a:ext>
            </a:extLst>
          </p:cNvPr>
          <p:cNvSpPr txBox="1"/>
          <p:nvPr/>
        </p:nvSpPr>
        <p:spPr>
          <a:xfrm>
            <a:off x="6383730" y="3787624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22°C 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0DC87E62-9BFE-F103-F6CF-B22116C02EDF}"/>
              </a:ext>
            </a:extLst>
          </p:cNvPr>
          <p:cNvSpPr txBox="1"/>
          <p:nvPr/>
        </p:nvSpPr>
        <p:spPr>
          <a:xfrm rot="1891322">
            <a:off x="6218725" y="5575852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windspd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C361040A-71D7-AA3B-30DC-C7DC609873EE}"/>
              </a:ext>
            </a:extLst>
          </p:cNvPr>
          <p:cNvSpPr txBox="1"/>
          <p:nvPr/>
        </p:nvSpPr>
        <p:spPr>
          <a:xfrm>
            <a:off x="3287202" y="3872668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temp</a:t>
            </a:r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79BA350-9FF0-72FB-6315-28BEE463D64F}"/>
              </a:ext>
            </a:extLst>
          </p:cNvPr>
          <p:cNvSpPr txBox="1"/>
          <p:nvPr/>
        </p:nvSpPr>
        <p:spPr>
          <a:xfrm rot="19947949">
            <a:off x="3217824" y="4948630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 to topic: windspd</a:t>
            </a:r>
          </a:p>
        </p:txBody>
      </p:sp>
      <p:sp>
        <p:nvSpPr>
          <p:cNvPr id="31" name="Textfeld 30">
            <a:extLst>
              <a:ext uri="{FF2B5EF4-FFF2-40B4-BE49-F238E27FC236}">
                <a16:creationId xmlns:a16="http://schemas.microsoft.com/office/drawing/2014/main" id="{8FCDDF59-84A6-27A2-413D-4FEE4E3B2A15}"/>
              </a:ext>
            </a:extLst>
          </p:cNvPr>
          <p:cNvSpPr txBox="1"/>
          <p:nvPr/>
        </p:nvSpPr>
        <p:spPr>
          <a:xfrm rot="19945773">
            <a:off x="3422290" y="5322405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2m/s </a:t>
            </a:r>
          </a:p>
        </p:txBody>
      </p:sp>
      <p:sp>
        <p:nvSpPr>
          <p:cNvPr id="32" name="Textfeld 31">
            <a:extLst>
              <a:ext uri="{FF2B5EF4-FFF2-40B4-BE49-F238E27FC236}">
                <a16:creationId xmlns:a16="http://schemas.microsoft.com/office/drawing/2014/main" id="{50BE3563-F1DF-EC61-8608-F9BA0BD031FC}"/>
              </a:ext>
            </a:extLst>
          </p:cNvPr>
          <p:cNvSpPr txBox="1"/>
          <p:nvPr/>
        </p:nvSpPr>
        <p:spPr>
          <a:xfrm>
            <a:off x="3287202" y="4289687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22°C </a:t>
            </a:r>
          </a:p>
        </p:txBody>
      </p:sp>
      <p:sp>
        <p:nvSpPr>
          <p:cNvPr id="33" name="Textfeld 32">
            <a:extLst>
              <a:ext uri="{FF2B5EF4-FFF2-40B4-BE49-F238E27FC236}">
                <a16:creationId xmlns:a16="http://schemas.microsoft.com/office/drawing/2014/main" id="{7E42B03E-A54F-EAD0-4C8F-8441FE385877}"/>
              </a:ext>
            </a:extLst>
          </p:cNvPr>
          <p:cNvSpPr txBox="1"/>
          <p:nvPr/>
        </p:nvSpPr>
        <p:spPr>
          <a:xfrm rot="1891322">
            <a:off x="6491190" y="4967827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Pub: 2m/s </a:t>
            </a:r>
          </a:p>
        </p:txBody>
      </p:sp>
      <p:sp>
        <p:nvSpPr>
          <p:cNvPr id="35" name="Textfeld 34">
            <a:extLst>
              <a:ext uri="{FF2B5EF4-FFF2-40B4-BE49-F238E27FC236}">
                <a16:creationId xmlns:a16="http://schemas.microsoft.com/office/drawing/2014/main" id="{B2D70169-78F6-2CAE-7797-90D22F6ACC3E}"/>
              </a:ext>
            </a:extLst>
          </p:cNvPr>
          <p:cNvSpPr txBox="1"/>
          <p:nvPr/>
        </p:nvSpPr>
        <p:spPr>
          <a:xfrm>
            <a:off x="6407485" y="4409849"/>
            <a:ext cx="21822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200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Sub to topic: temp</a:t>
            </a:r>
          </a:p>
        </p:txBody>
      </p:sp>
    </p:spTree>
    <p:extLst>
      <p:ext uri="{BB962C8B-B14F-4D97-AF65-F5344CB8AC3E}">
        <p14:creationId xmlns:p14="http://schemas.microsoft.com/office/powerpoint/2010/main" val="3693587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  <p:bldP spid="25" grpId="0"/>
      <p:bldP spid="26" grpId="0"/>
      <p:bldP spid="27" grpId="0"/>
      <p:bldP spid="28" grpId="0"/>
      <p:bldP spid="29" grpId="0"/>
      <p:bldP spid="30" grpId="0"/>
      <p:bldP spid="31" grpId="0"/>
      <p:bldP spid="32" grpId="0"/>
      <p:bldP spid="33" grpId="0"/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AD5C6-5F7A-153B-621D-0FA0186DD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noProof="1">
                <a:solidFill>
                  <a:schemeClr val="bg1"/>
                </a:solidFill>
              </a:rPr>
              <a:t>Topic Format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89866C05-682A-3B58-60DB-B22E47A8E2DB}"/>
              </a:ext>
            </a:extLst>
          </p:cNvPr>
          <p:cNvSpPr txBox="1"/>
          <p:nvPr/>
        </p:nvSpPr>
        <p:spPr>
          <a:xfrm>
            <a:off x="838200" y="1690688"/>
            <a:ext cx="6005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Vehicle/motor/power -&gt; 150</a:t>
            </a:r>
          </a:p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Vehicle/climate_control/mode -&gt; “auto“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399EC5C3-80A0-7457-2D66-16782C37C76E}"/>
              </a:ext>
            </a:extLst>
          </p:cNvPr>
          <p:cNvSpPr txBox="1"/>
          <p:nvPr/>
        </p:nvSpPr>
        <p:spPr>
          <a:xfrm>
            <a:off x="838200" y="2505670"/>
            <a:ext cx="452437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+mj-lt"/>
              </a:rPr>
              <a:t>Wildcards: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1">
                <a:solidFill>
                  <a:schemeClr val="bg1"/>
                </a:solidFill>
                <a:latin typeface="+mj-lt"/>
              </a:rPr>
              <a:t>+ Single level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noProof="1">
                <a:solidFill>
                  <a:schemeClr val="bg1"/>
                </a:solidFill>
                <a:latin typeface="+mj-lt"/>
              </a:rPr>
              <a:t># Multi level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4C8EEBC-DCC7-E7CC-44B0-929E6534DA26}"/>
              </a:ext>
            </a:extLst>
          </p:cNvPr>
          <p:cNvSpPr txBox="1"/>
          <p:nvPr/>
        </p:nvSpPr>
        <p:spPr>
          <a:xfrm>
            <a:off x="838199" y="4959091"/>
            <a:ext cx="55149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Vehicle/# -&gt; Gibt alle Informationen</a:t>
            </a:r>
            <a:b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</a:br>
            <a:r>
              <a:rPr lang="de-DE" noProof="1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	      über „Vehicle“ aus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C7A168FC-3290-5A95-9E74-79A51BEAEBC8}"/>
              </a:ext>
            </a:extLst>
          </p:cNvPr>
          <p:cNvSpPr txBox="1"/>
          <p:nvPr/>
        </p:nvSpPr>
        <p:spPr>
          <a:xfrm>
            <a:off x="838200" y="3915291"/>
            <a:ext cx="41869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Vehicle/+/power -&gt; </a:t>
            </a:r>
            <a:r>
              <a:rPr lang="de-DE" dirty="0">
                <a:solidFill>
                  <a:srgbClr val="96D0FF"/>
                </a:solidFill>
                <a:latin typeface="+mj-lt"/>
              </a:rPr>
              <a:t>“1kw“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, </a:t>
            </a:r>
            <a:r>
              <a:rPr lang="de-DE" dirty="0">
                <a:solidFill>
                  <a:srgbClr val="96D0FF"/>
                </a:solidFill>
                <a:latin typeface="+mj-lt"/>
              </a:rPr>
              <a:t>150</a:t>
            </a:r>
            <a:endParaRPr lang="de-AT" dirty="0">
              <a:solidFill>
                <a:srgbClr val="96D0FF"/>
              </a:solidFill>
              <a:latin typeface="+mj-lt"/>
            </a:endParaRPr>
          </a:p>
        </p:txBody>
      </p:sp>
      <p:pic>
        <p:nvPicPr>
          <p:cNvPr id="13" name="Grafik 12">
            <a:extLst>
              <a:ext uri="{FF2B5EF4-FFF2-40B4-BE49-F238E27FC236}">
                <a16:creationId xmlns:a16="http://schemas.microsoft.com/office/drawing/2014/main" id="{53C06A10-4DBB-20D6-114B-4F9F8048B81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6944" b="3888"/>
          <a:stretch/>
        </p:blipFill>
        <p:spPr>
          <a:xfrm>
            <a:off x="7301584" y="1036082"/>
            <a:ext cx="4804223" cy="5343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2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BBD93-6CE7-B44E-23EE-63B3667100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DA0AC49-0AC1-2BA0-3E68-FEA094468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Nachrichtenaufbau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5" name="Inhaltsplatzhalter 4" descr="Ein Bild, das Screenshot, Text, Reihe, Rechteck enthält.&#10;&#10;Automatisch generierte Beschreibung">
            <a:extLst>
              <a:ext uri="{FF2B5EF4-FFF2-40B4-BE49-F238E27FC236}">
                <a16:creationId xmlns:a16="http://schemas.microsoft.com/office/drawing/2014/main" id="{6121249F-128D-5A0A-4238-105C71E35B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15" t="21240" r="7689" b="45910"/>
          <a:stretch/>
        </p:blipFill>
        <p:spPr>
          <a:xfrm>
            <a:off x="924959" y="1690688"/>
            <a:ext cx="10342082" cy="2286001"/>
          </a:xfrm>
        </p:spPr>
      </p:pic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8BA4BEC3-F13F-0C5E-E913-D58A0AA1A0C4}"/>
              </a:ext>
            </a:extLst>
          </p:cNvPr>
          <p:cNvCxnSpPr>
            <a:cxnSpLocks/>
          </p:cNvCxnSpPr>
          <p:nvPr/>
        </p:nvCxnSpPr>
        <p:spPr>
          <a:xfrm>
            <a:off x="1143000" y="4210050"/>
            <a:ext cx="2114550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2E20AA02-0C11-D80F-C041-6F824B70ED54}"/>
              </a:ext>
            </a:extLst>
          </p:cNvPr>
          <p:cNvCxnSpPr>
            <a:cxnSpLocks/>
          </p:cNvCxnSpPr>
          <p:nvPr/>
        </p:nvCxnSpPr>
        <p:spPr>
          <a:xfrm>
            <a:off x="3657600" y="4210050"/>
            <a:ext cx="22193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4D3F0D3E-D2B0-3EDB-7650-C090FE2CE8D1}"/>
              </a:ext>
            </a:extLst>
          </p:cNvPr>
          <p:cNvCxnSpPr>
            <a:cxnSpLocks/>
          </p:cNvCxnSpPr>
          <p:nvPr/>
        </p:nvCxnSpPr>
        <p:spPr>
          <a:xfrm>
            <a:off x="6238875" y="4210050"/>
            <a:ext cx="21812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2F8D9976-42C8-DF9E-A102-1E529D40F97F}"/>
              </a:ext>
            </a:extLst>
          </p:cNvPr>
          <p:cNvCxnSpPr>
            <a:cxnSpLocks/>
          </p:cNvCxnSpPr>
          <p:nvPr/>
        </p:nvCxnSpPr>
        <p:spPr>
          <a:xfrm>
            <a:off x="8839200" y="4210050"/>
            <a:ext cx="2181225" cy="0"/>
          </a:xfrm>
          <a:prstGeom prst="straightConnector1">
            <a:avLst/>
          </a:prstGeom>
          <a:ln w="19050" cap="flat" cmpd="sng" algn="ctr">
            <a:solidFill>
              <a:schemeClr val="tx2">
                <a:lumMod val="50000"/>
                <a:lumOff val="50000"/>
              </a:schemeClr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E6F42CE9-D4E0-8806-4D33-8230CB55492F}"/>
              </a:ext>
            </a:extLst>
          </p:cNvPr>
          <p:cNvSpPr txBox="1"/>
          <p:nvPr/>
        </p:nvSpPr>
        <p:spPr>
          <a:xfrm>
            <a:off x="1323975" y="424338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 Byte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27BA3AC-2F72-AE87-EE21-5AAE7B583C5B}"/>
              </a:ext>
            </a:extLst>
          </p:cNvPr>
          <p:cNvSpPr txBox="1"/>
          <p:nvPr/>
        </p:nvSpPr>
        <p:spPr>
          <a:xfrm>
            <a:off x="9082086" y="4243388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888C4895-0041-AD7A-8150-EB3B58B710FD}"/>
              </a:ext>
            </a:extLst>
          </p:cNvPr>
          <p:cNvSpPr txBox="1"/>
          <p:nvPr/>
        </p:nvSpPr>
        <p:spPr>
          <a:xfrm>
            <a:off x="6496049" y="4258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8AED6FEC-7362-EDFF-0DCF-6FABE83DB1D0}"/>
              </a:ext>
            </a:extLst>
          </p:cNvPr>
          <p:cNvSpPr txBox="1"/>
          <p:nvPr/>
        </p:nvSpPr>
        <p:spPr>
          <a:xfrm>
            <a:off x="3910012" y="4258746"/>
            <a:ext cx="1714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1-4 Bytes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4" name="Geschweifte Klammer rechts 23">
            <a:extLst>
              <a:ext uri="{FF2B5EF4-FFF2-40B4-BE49-F238E27FC236}">
                <a16:creationId xmlns:a16="http://schemas.microsoft.com/office/drawing/2014/main" id="{0781B2EE-DE7D-3ABE-ED19-512AC115E97E}"/>
              </a:ext>
            </a:extLst>
          </p:cNvPr>
          <p:cNvSpPr/>
          <p:nvPr/>
        </p:nvSpPr>
        <p:spPr>
          <a:xfrm rot="5400000">
            <a:off x="3330574" y="2309257"/>
            <a:ext cx="369334" cy="5104366"/>
          </a:xfrm>
          <a:prstGeom prst="rightBrace">
            <a:avLst>
              <a:gd name="adj1" fmla="val 32861"/>
              <a:gd name="adj2" fmla="val 50000"/>
            </a:avLst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DAD7C52E-ECAD-C265-8A61-2E09521E1F21}"/>
              </a:ext>
            </a:extLst>
          </p:cNvPr>
          <p:cNvSpPr txBox="1"/>
          <p:nvPr/>
        </p:nvSpPr>
        <p:spPr>
          <a:xfrm>
            <a:off x="2322621" y="5143497"/>
            <a:ext cx="23852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Immer vorhanden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26" name="Geschweifte Klammer rechts 25">
            <a:extLst>
              <a:ext uri="{FF2B5EF4-FFF2-40B4-BE49-F238E27FC236}">
                <a16:creationId xmlns:a16="http://schemas.microsoft.com/office/drawing/2014/main" id="{E60C9413-B2FC-0D8A-3617-F01B82B2924B}"/>
              </a:ext>
            </a:extLst>
          </p:cNvPr>
          <p:cNvSpPr/>
          <p:nvPr/>
        </p:nvSpPr>
        <p:spPr>
          <a:xfrm rot="5400000">
            <a:off x="8530191" y="2301281"/>
            <a:ext cx="369334" cy="5104366"/>
          </a:xfrm>
          <a:prstGeom prst="rightBrace">
            <a:avLst>
              <a:gd name="adj1" fmla="val 32861"/>
              <a:gd name="adj2" fmla="val 50000"/>
            </a:avLst>
          </a:prstGeom>
          <a:ln>
            <a:solidFill>
              <a:srgbClr val="4E95D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EEBCA92C-7D1E-C493-10AB-E2A117D947C6}"/>
              </a:ext>
            </a:extLst>
          </p:cNvPr>
          <p:cNvSpPr txBox="1"/>
          <p:nvPr/>
        </p:nvSpPr>
        <p:spPr>
          <a:xfrm>
            <a:off x="7484140" y="5046107"/>
            <a:ext cx="23852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Nicht immer vorhanden</a:t>
            </a:r>
            <a:endParaRPr lang="de-AT" dirty="0">
              <a:solidFill>
                <a:schemeClr val="bg1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115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7346558-42A9-5A2B-F4E5-284E7C8E9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IoT Anwendungsbereiche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07F5949-5D32-8CB5-0BE0-E30B0AC50C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Smart Home -&gt; Beleuchtung, Thermostat…</a:t>
            </a: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Smart Cities -&gt; Abfallmanagement</a:t>
            </a:r>
          </a:p>
          <a:p>
            <a:endParaRPr lang="de-DE" dirty="0">
              <a:solidFill>
                <a:schemeClr val="bg1"/>
              </a:solidFill>
              <a:latin typeface="+mj-lt"/>
            </a:endParaRP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Industrie -&gt; Maschinenkommunikation</a:t>
            </a:r>
          </a:p>
          <a:p>
            <a:endParaRPr lang="de-DE" dirty="0">
              <a:solidFill>
                <a:schemeClr val="bg1"/>
              </a:solidFill>
              <a:latin typeface="+mj-lt"/>
            </a:endParaRPr>
          </a:p>
          <a:p>
            <a:r>
              <a:rPr lang="de-DE" dirty="0">
                <a:solidFill>
                  <a:schemeClr val="bg1"/>
                </a:solidFill>
                <a:latin typeface="+mj-lt"/>
              </a:rPr>
              <a:t>Lagerhaltung -&gt; Bestandsüberwachung</a:t>
            </a:r>
          </a:p>
        </p:txBody>
      </p:sp>
      <p:pic>
        <p:nvPicPr>
          <p:cNvPr id="2052" name="Picture 4" descr="MQTT Broker - Buxbaum Automation GmbH">
            <a:extLst>
              <a:ext uri="{FF2B5EF4-FFF2-40B4-BE49-F238E27FC236}">
                <a16:creationId xmlns:a16="http://schemas.microsoft.com/office/drawing/2014/main" id="{C256D772-8FE5-93BC-7748-3E08FD8E1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8850" y="1390650"/>
            <a:ext cx="1828800" cy="182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3285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3D5CDAD-542A-5666-5C52-0E4353F7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Beispiel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771BD1B-2928-F5BC-6B55-8B4281AC99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>
                <a:solidFill>
                  <a:schemeClr val="bg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5318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D520EA-2E5D-5EF0-2B6F-ACA82126DB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QoS – Quality </a:t>
            </a:r>
            <a:r>
              <a:rPr lang="de-DE" dirty="0" err="1">
                <a:solidFill>
                  <a:schemeClr val="bg1"/>
                </a:solidFill>
              </a:rPr>
              <a:t>of</a:t>
            </a:r>
            <a:r>
              <a:rPr lang="de-DE" dirty="0">
                <a:solidFill>
                  <a:schemeClr val="bg1"/>
                </a:solidFill>
              </a:rPr>
              <a:t> Service</a:t>
            </a:r>
            <a:endParaRPr lang="de-AT" dirty="0">
              <a:solidFill>
                <a:schemeClr val="bg1"/>
              </a:solidFill>
            </a:endParaRPr>
          </a:p>
        </p:txBody>
      </p:sp>
      <p:pic>
        <p:nvPicPr>
          <p:cNvPr id="11" name="Inhaltsplatzhalter 10">
            <a:extLst>
              <a:ext uri="{FF2B5EF4-FFF2-40B4-BE49-F238E27FC236}">
                <a16:creationId xmlns:a16="http://schemas.microsoft.com/office/drawing/2014/main" id="{CF844F94-BA41-4F8E-9037-286A0675EE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1749426"/>
            <a:ext cx="8210550" cy="962025"/>
          </a:xfrm>
        </p:spPr>
      </p:pic>
      <p:pic>
        <p:nvPicPr>
          <p:cNvPr id="13" name="Grafik 12">
            <a:extLst>
              <a:ext uri="{FF2B5EF4-FFF2-40B4-BE49-F238E27FC236}">
                <a16:creationId xmlns:a16="http://schemas.microsoft.com/office/drawing/2014/main" id="{2FCB87B7-49CA-BF72-C874-805D6A5075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8200" y="3429000"/>
            <a:ext cx="8201025" cy="962025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5A7953E5-A78E-4B60-5F70-283A7639B4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8199" y="5108574"/>
            <a:ext cx="8201025" cy="1123950"/>
          </a:xfrm>
          <a:prstGeom prst="rect">
            <a:avLst/>
          </a:prstGeom>
        </p:spPr>
      </p:pic>
      <p:sp>
        <p:nvSpPr>
          <p:cNvPr id="16" name="Textfeld 15">
            <a:extLst>
              <a:ext uri="{FF2B5EF4-FFF2-40B4-BE49-F238E27FC236}">
                <a16:creationId xmlns:a16="http://schemas.microsoft.com/office/drawing/2014/main" id="{46263497-4CA3-D056-BC68-5BF240244EC6}"/>
              </a:ext>
            </a:extLst>
          </p:cNvPr>
          <p:cNvSpPr txBox="1"/>
          <p:nvPr/>
        </p:nvSpPr>
        <p:spPr>
          <a:xfrm>
            <a:off x="3929061" y="1859002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Publish QoS 0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3233D8A0-5BF7-6006-E4EA-CF8581EA57F7}"/>
              </a:ext>
            </a:extLst>
          </p:cNvPr>
          <p:cNvSpPr txBox="1"/>
          <p:nvPr/>
        </p:nvSpPr>
        <p:spPr>
          <a:xfrm>
            <a:off x="3929061" y="324433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Publish QoS 1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E0497A-00FC-758D-2D21-3ACDAAB511E2}"/>
              </a:ext>
            </a:extLst>
          </p:cNvPr>
          <p:cNvSpPr txBox="1"/>
          <p:nvPr/>
        </p:nvSpPr>
        <p:spPr>
          <a:xfrm>
            <a:off x="3929061" y="3798409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PUBACK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30169B53-4B51-CB5B-BE87-D9F9024EAC8D}"/>
              </a:ext>
            </a:extLst>
          </p:cNvPr>
          <p:cNvSpPr txBox="1"/>
          <p:nvPr/>
        </p:nvSpPr>
        <p:spPr>
          <a:xfrm>
            <a:off x="3929061" y="4806434"/>
            <a:ext cx="20193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>
                <a:solidFill>
                  <a:schemeClr val="bg1"/>
                </a:solidFill>
                <a:latin typeface="+mj-lt"/>
              </a:rPr>
              <a:t>Publish QoS 2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1" name="Textfeld 20">
            <a:extLst>
              <a:ext uri="{FF2B5EF4-FFF2-40B4-BE49-F238E27FC236}">
                <a16:creationId xmlns:a16="http://schemas.microsoft.com/office/drawing/2014/main" id="{97ABF374-9885-5C11-E576-7F1701B54F7B}"/>
              </a:ext>
            </a:extLst>
          </p:cNvPr>
          <p:cNvSpPr txBox="1"/>
          <p:nvPr/>
        </p:nvSpPr>
        <p:spPr>
          <a:xfrm>
            <a:off x="3929061" y="5377404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PUBREC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3D161327-5220-AA9B-54A6-2A19EC80667D}"/>
              </a:ext>
            </a:extLst>
          </p:cNvPr>
          <p:cNvSpPr txBox="1"/>
          <p:nvPr/>
        </p:nvSpPr>
        <p:spPr>
          <a:xfrm>
            <a:off x="3929061" y="5617152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PUBREL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A0DB0348-4D70-EEA5-012B-BD2DBB524538}"/>
              </a:ext>
            </a:extLst>
          </p:cNvPr>
          <p:cNvSpPr txBox="1"/>
          <p:nvPr/>
        </p:nvSpPr>
        <p:spPr>
          <a:xfrm>
            <a:off x="3929061" y="5856900"/>
            <a:ext cx="20193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solidFill>
                  <a:schemeClr val="bg1"/>
                </a:solidFill>
                <a:latin typeface="+mj-lt"/>
              </a:rPr>
              <a:t>PUBCOMP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06112D07-BD9B-4140-A44F-6E1DCF422954}"/>
              </a:ext>
            </a:extLst>
          </p:cNvPr>
          <p:cNvSpPr txBox="1"/>
          <p:nvPr/>
        </p:nvSpPr>
        <p:spPr>
          <a:xfrm>
            <a:off x="9258300" y="2062214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At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most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once</a:t>
            </a:r>
            <a:endParaRPr lang="de-DE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A01E0347-991D-33EE-8D17-B26C204360C3}"/>
              </a:ext>
            </a:extLst>
          </p:cNvPr>
          <p:cNvSpPr txBox="1"/>
          <p:nvPr/>
        </p:nvSpPr>
        <p:spPr>
          <a:xfrm>
            <a:off x="9258300" y="372534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>
                <a:solidFill>
                  <a:schemeClr val="bg1"/>
                </a:solidFill>
                <a:latin typeface="+mj-lt"/>
              </a:rPr>
              <a:t>At least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once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9ACC5C60-D33B-CDDF-FA79-5BF50FDDB509}"/>
              </a:ext>
            </a:extLst>
          </p:cNvPr>
          <p:cNvSpPr txBox="1"/>
          <p:nvPr/>
        </p:nvSpPr>
        <p:spPr>
          <a:xfrm>
            <a:off x="9258300" y="5432486"/>
            <a:ext cx="2247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chemeClr val="bg1"/>
                </a:solidFill>
                <a:latin typeface="+mj-lt"/>
              </a:rPr>
              <a:t>Exactly</a:t>
            </a:r>
            <a:r>
              <a:rPr lang="de-DE" dirty="0">
                <a:solidFill>
                  <a:schemeClr val="bg1"/>
                </a:solidFill>
                <a:latin typeface="+mj-lt"/>
              </a:rPr>
              <a:t> </a:t>
            </a:r>
            <a:r>
              <a:rPr lang="de-DE" dirty="0" err="1">
                <a:solidFill>
                  <a:schemeClr val="bg1"/>
                </a:solidFill>
                <a:latin typeface="+mj-lt"/>
              </a:rPr>
              <a:t>once</a:t>
            </a:r>
            <a:endParaRPr lang="de-AT" dirty="0">
              <a:solidFill>
                <a:schemeClr val="bg1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460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19" grpId="0"/>
      <p:bldP spid="20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5FFDF3-28B1-02E4-D7B9-A3EE382CE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>
                <a:solidFill>
                  <a:schemeClr val="bg1"/>
                </a:solidFill>
              </a:rPr>
              <a:t>Quellen</a:t>
            </a:r>
            <a:endParaRPr lang="de-AT" dirty="0">
              <a:solidFill>
                <a:schemeClr val="bg1"/>
              </a:solidFill>
            </a:endParaRP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A2CF3B-8B33-88EE-9B18-BA011CB5B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>
                <a:solidFill>
                  <a:schemeClr val="bg1"/>
                </a:solidFill>
                <a:hlinkClick r:id="rId2"/>
              </a:rPr>
              <a:t>https://aws.amazon.com/what-is/pub-sub-messaging/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  <a:hlinkClick r:id="rId3"/>
              </a:rPr>
              <a:t>https://docs.oasis-open.org/mqtt/mqtt/v5.0/mqtt-v5.0.pdf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  <a:hlinkClick r:id="rId4"/>
              </a:rPr>
              <a:t>https://hivemq.com/blog/mqtt-essentials-part-6-mqtt-quality-of-service-levels/</a:t>
            </a:r>
            <a:endParaRPr lang="de-AT" dirty="0">
              <a:solidFill>
                <a:schemeClr val="bg1"/>
              </a:solidFill>
            </a:endParaRPr>
          </a:p>
          <a:p>
            <a:r>
              <a:rPr lang="de-AT" dirty="0">
                <a:solidFill>
                  <a:schemeClr val="bg1"/>
                </a:solidFill>
                <a:hlinkClick r:id="rId5"/>
              </a:rPr>
              <a:t>https://i-flow.io/ressources/mqtt-quality-of-service-qos-anwendungsfaelle-und-beispiele/</a:t>
            </a:r>
            <a:endParaRPr lang="de-AT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193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ode">
      <a:majorFont>
        <a:latin typeface="Cascadia Code"/>
        <a:ea typeface=""/>
        <a:cs typeface=""/>
      </a:majorFont>
      <a:minorFont>
        <a:latin typeface="Apto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315</Words>
  <Application>Microsoft Office PowerPoint</Application>
  <PresentationFormat>Breitbild</PresentationFormat>
  <Paragraphs>83</Paragraphs>
  <Slides>9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5" baseType="lpstr">
      <vt:lpstr>Aptos</vt:lpstr>
      <vt:lpstr>Arial</vt:lpstr>
      <vt:lpstr>Cascadia Code</vt:lpstr>
      <vt:lpstr>Cascadia Code Bold</vt:lpstr>
      <vt:lpstr>Cascadia Code Light</vt:lpstr>
      <vt:lpstr>Office</vt:lpstr>
      <vt:lpstr>PowerPoint-Präsentation</vt:lpstr>
      <vt:lpstr>Pub/Sub Kommunikation</vt:lpstr>
      <vt:lpstr>Funktionsprinzip</vt:lpstr>
      <vt:lpstr>Topic Format</vt:lpstr>
      <vt:lpstr>Nachrichtenaufbau</vt:lpstr>
      <vt:lpstr>IoT Anwendungsbereiche</vt:lpstr>
      <vt:lpstr>Beispiel</vt:lpstr>
      <vt:lpstr>QoS – Quality of Service</vt:lpstr>
      <vt:lpstr>Quellen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Hrbek Matthias</dc:creator>
  <cp:lastModifiedBy>Matthias Hrbek</cp:lastModifiedBy>
  <cp:revision>8</cp:revision>
  <dcterms:created xsi:type="dcterms:W3CDTF">2025-01-02T11:22:47Z</dcterms:created>
  <dcterms:modified xsi:type="dcterms:W3CDTF">2025-01-07T09:49:50Z</dcterms:modified>
</cp:coreProperties>
</file>