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3" r:id="rId4"/>
    <p:sldId id="258" r:id="rId5"/>
    <p:sldId id="259" r:id="rId6"/>
    <p:sldId id="260" r:id="rId7"/>
    <p:sldId id="271" r:id="rId8"/>
    <p:sldId id="263" r:id="rId9"/>
    <p:sldId id="265" r:id="rId10"/>
    <p:sldId id="266" r:id="rId11"/>
    <p:sldId id="267" r:id="rId12"/>
    <p:sldId id="275" r:id="rId13"/>
    <p:sldId id="274" r:id="rId14"/>
    <p:sldId id="272" r:id="rId15"/>
    <p:sldId id="269" r:id="rId16"/>
    <p:sldId id="270" r:id="rId17"/>
    <p:sldId id="277" r:id="rId18"/>
    <p:sldId id="276" r:id="rId19"/>
    <p:sldId id="27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6F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B782B-7635-4CFD-8DEB-E3047850B87B}" type="datetimeFigureOut">
              <a:rPr lang="de-AT" smtClean="0"/>
              <a:t>05.03.2025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1E68F-BF1A-45B0-841D-982DA2AC457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8195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126B3-88DB-4ED6-79A0-3E8C21E49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4C7F0CA-0527-1672-B1BE-2121C1E053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093CABF-E1E2-6C2C-6DE1-85D0B7D1F2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der Machbarkeitsstudie werden Fakten analysiert, um herauszufinden, ob ein Projekt generell realistisch umgesetzt werden kann. Dabei werden folgende Punkte in Betracht gezogen</a:t>
            </a:r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4966A7-1037-9F7A-E741-77937AE8AC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1E68F-BF1A-45B0-841D-982DA2AC4570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35398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1. Frage ans Publikum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1E68F-BF1A-45B0-841D-982DA2AC4570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65281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F5056-B21A-3425-B8B0-52FEAD988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C9CB6E2-7F88-1A38-FB9F-C200AFE918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A38E658-1CCE-0EA9-4E3B-B2599D3AA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der Machbarkeitsstudie werden Fakten analysiert, um herauszufinden, ob ein Projekt generell realistisch umgesetzt werden kann. Dabei werden folgende Punkte in Betracht gezogen</a:t>
            </a:r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6A621C2-C67D-D873-D188-1356615A9A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1E68F-BF1A-45B0-841D-982DA2AC4570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3785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der Machbarkeitsstudie werden Fakten analysiert, um herauszufinden, ob ein Projekt generell realistisch umgesetzt werden kann. Dabei werden folgende Punkte in Betracht gezogen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1E68F-BF1A-45B0-841D-982DA2AC4570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3934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AD420-192D-88F4-8FEF-720D723D4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81F994F-A1C4-D6F9-EB78-40228E9E4B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98AA98B-315A-C925-B0DB-3BECD93A52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der Machbarkeitsstudie werden Fakten analysiert, um herauszufinden, ob ein Projekt generell realistisch umgesetzt werden kann. Dabei werden folgende Punkte in Betracht gezogen</a:t>
            </a:r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313DD06-8F52-3807-E4B2-EC1CC62FD4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1E68F-BF1A-45B0-841D-982DA2AC4570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36513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1E68F-BF1A-45B0-841D-982DA2AC4570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74704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1E68F-BF1A-45B0-841D-982DA2AC4570}" type="slidenum">
              <a:rPr lang="de-AT" smtClean="0"/>
              <a:t>16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94633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502CE6-B64C-59F1-97DE-64DEDDF8B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868E870-A72B-C386-1AB6-D7F4C9BA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3EBF02-14AF-2D05-9FF7-30BFBFE2E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13AFC-D0EF-42CA-A9E1-58A372A8B7DA}" type="datetime1">
              <a:rPr lang="en-GB" smtClean="0"/>
              <a:t>05/03/2025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A53B30-4244-67CD-6F91-C51FC8D20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16C55A-CF92-1793-EAAB-C21991DF2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58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5F85C7-CBFF-DAE3-A097-124BF5A62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ADD9D0-B1AA-3082-97ED-B5AA3EA83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B84AE4-E084-355C-04DA-A7FCEFEE0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C2AF-CECD-41EB-91D8-FC814B19D2BB}" type="datetime1">
              <a:rPr lang="en-GB" smtClean="0"/>
              <a:t>05/03/2025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96C3C4-A69F-2EA5-F328-0CE0E193D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43371A-0C8D-25FB-C9D1-615DC24F4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905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FCBA96A-423F-6476-F06E-D3616D84A3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D3C00D7-C189-65B7-4C5C-41C27BB5A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B52E1E-8655-1568-A832-1A18F845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354E-F563-4111-BF58-E038845F1B7E}" type="datetime1">
              <a:rPr lang="en-GB" smtClean="0"/>
              <a:t>05/03/2025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A9AAE9-635B-5184-5EEC-7A704B736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FB4D37-C4E3-1EED-3159-510A1570B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411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2B1422-84CF-785B-B899-6B9753469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2C09CF-7E9B-BACF-A79B-87459F18D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5A1988-63BD-23F2-3043-02E345223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8A175-7921-478E-BE30-519E05C548DB}" type="datetime1">
              <a:rPr lang="en-GB" smtClean="0"/>
              <a:t>05/03/2025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8D6AD4-5338-B0A0-F686-DE2D75C2C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A0E5D1-E47D-98B1-0399-AC23B29E1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21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F1D0B2-0DD7-3BA2-DF04-5113D129F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36CF2B-7321-FE2B-56B0-083BAAFBA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537299-F799-5F33-C482-D27ED113C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0052-14E0-4315-85A1-03492097AA66}" type="datetime1">
              <a:rPr lang="en-GB" smtClean="0"/>
              <a:t>05/03/2025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63052A-AC7D-28F3-E65D-9EA74970F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6C6397-86E6-5EFD-2FA2-9C17CB0C2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410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CBB698-64DE-2EE0-9CAF-58F4DA26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A0ADE5-68DF-4D6F-02FF-C0356EFC2D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1C28A7E-BDAD-4A63-E0DA-65750706B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943FDE-AD48-A49D-38CF-1C7ACCF09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8F3E-2837-4FC3-A98E-88409A1BA321}" type="datetime1">
              <a:rPr lang="en-GB" smtClean="0"/>
              <a:t>05/03/2025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CB6416-CD4E-F8A3-E537-9B1182B00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9404511-9402-BD6E-F5D9-CDF02DD9C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089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77A1B3-A3A0-0ACE-047F-81377CFFF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04FAD9-3B5E-24CA-99B1-252857C6D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562C45-B720-4416-DCDD-AB3DBD9FE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8747733-3C6E-C244-F08E-0E1A39185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6C63D07-93B0-C46E-61B8-9D8876F5FE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2C7F2D2-EB37-942F-150E-9AC45B723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E2323-7188-4091-9719-693FAB1EE299}" type="datetime1">
              <a:rPr lang="en-GB" smtClean="0"/>
              <a:t>05/03/2025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7932308-06D6-8CA0-B904-F7004EE69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5E57C30-3442-D7F5-18F7-5F1BE5DC5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978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7B4D4C-0B8D-4F88-F574-0F68AF0B3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7D3DDBC-A097-F4AB-CEA9-73FEAC3D8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07AAD-9123-458D-9073-B61A0EAD2087}" type="datetime1">
              <a:rPr lang="en-GB" smtClean="0"/>
              <a:t>05/03/2025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7EB8168-B3F0-8966-9D61-D028607E9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83A3EF-361E-C6D6-FCC8-E892225E7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28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B4BDAB4-59AA-B507-8848-1B49DAFA4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E95BF-9BCF-4C35-929E-D3124F7D5CDC}" type="datetime1">
              <a:rPr lang="en-GB" smtClean="0"/>
              <a:t>05/03/2025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6FFA095-AEA9-8215-9CCD-2B14FBE49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48DEBBC-5E82-218C-024A-26FE09EAC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984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6242B9-4D1C-87F0-1269-BB9F7AA63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337C1A-1357-CEF8-A926-0CD9ADBB0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82CF8CA-9EC7-0725-B131-176814094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034B88-EB22-3E78-C45F-58A23FE6E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77BB-E0EC-46B9-9FE5-7928F75384FA}" type="datetime1">
              <a:rPr lang="en-GB" smtClean="0"/>
              <a:t>05/03/2025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A80A41-D652-7A6C-0720-7D9009D1F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FCA258-3A21-4FCE-6E99-2A445D35B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32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5E6486-FADF-B454-BFDD-D752EF61D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96F87BE-13C2-7EEF-C908-8D31AE46F4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AC3A60-400A-E592-1B01-3AA1D4B82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231059-A673-CFA3-C41B-D97B68AE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9EC9-4DB4-4BE4-A4EA-242B40676557}" type="datetime1">
              <a:rPr lang="en-GB" smtClean="0"/>
              <a:t>05/03/2025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9D634C-43ED-C6E7-25F8-0201B1E94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2BF2D66-B975-221E-913D-F0B0E5A3B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121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22F4DF7-0C86-0577-CC69-AA34F9CDC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CF16C7-FE6A-E6EF-9933-F3BC118F0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140ECA-8230-D17E-1887-CC8A762B48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0D09B7-194B-45C4-ABD1-A6D48D52B8B9}" type="datetime1">
              <a:rPr lang="en-GB" smtClean="0"/>
              <a:t>05/03/2025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EAC049-97EF-E930-06B9-2C49ED590B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C47CDD-929D-B902-5F57-7180ED5D0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401315-7350-4ECF-B456-363AC987C7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406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kte-leicht-gemacht.de/blog/methoden/projektstart/der-projektsteckbrief-und-welcher-wichtige-punkt-oft-vergessen-wird/" TargetMode="External"/><Relationship Id="rId2" Type="http://schemas.openxmlformats.org/officeDocument/2006/relationships/hyperlink" Target="https://media.daa-pm.de/ufv_wirtschaftslexikon/Html/P/PDF/Projektidee-Projektauftrag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mindmanager.com/de/die-strategische-rolle-des-projektauftrags-verstehen/" TargetMode="External"/><Relationship Id="rId4" Type="http://schemas.openxmlformats.org/officeDocument/2006/relationships/hyperlink" Target="https://asana.com/de/resources/feasibility-stud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3885448-90D2-2595-7638-629F2F8B3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3694810"/>
            <a:ext cx="10909640" cy="1687814"/>
          </a:xfrm>
        </p:spPr>
        <p:txBody>
          <a:bodyPr anchor="b">
            <a:normAutofit/>
          </a:bodyPr>
          <a:lstStyle/>
          <a:p>
            <a:r>
              <a:rPr lang="de-DE" sz="4800" dirty="0"/>
              <a:t>Von der Projektidee zum Projektauftrag</a:t>
            </a:r>
            <a:endParaRPr lang="en-GB" sz="48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8A2001D-9CAA-D227-BC53-C4A080EF1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5777961"/>
            <a:ext cx="10909643" cy="552659"/>
          </a:xfrm>
        </p:spPr>
        <p:txBody>
          <a:bodyPr anchor="t">
            <a:normAutofit/>
          </a:bodyPr>
          <a:lstStyle/>
          <a:p>
            <a:r>
              <a:rPr lang="de-DE" dirty="0"/>
              <a:t>Matthias Hrbek</a:t>
            </a:r>
            <a:endParaRPr lang="en-GB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 descr="Ein Bild, das Text, Grafiken, Grafikdesign, Clipart enthält.&#10;&#10;KI-generierte Inhalte können fehlerhaft sein.">
            <a:extLst>
              <a:ext uri="{FF2B5EF4-FFF2-40B4-BE49-F238E27FC236}">
                <a16:creationId xmlns:a16="http://schemas.microsoft.com/office/drawing/2014/main" id="{055F77D7-21BC-E2CE-FB66-0B9B63C30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81" y="-477684"/>
            <a:ext cx="10918712" cy="545935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B3DE0D47-ED22-DC4D-DFF9-6A355E6A7175}"/>
              </a:ext>
            </a:extLst>
          </p:cNvPr>
          <p:cNvSpPr/>
          <p:nvPr/>
        </p:nvSpPr>
        <p:spPr>
          <a:xfrm>
            <a:off x="4582691" y="1916328"/>
            <a:ext cx="2696902" cy="671332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E36111-3DBA-DAAB-77F7-8788F7EDE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z="1600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8268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91FF04-583B-9CF3-1787-1BA416913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Machbarkeitsstudie</a:t>
            </a:r>
            <a:endParaRPr lang="de-AT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CACD444-A191-2BAD-F2D7-E9FB851FAEEE}"/>
              </a:ext>
            </a:extLst>
          </p:cNvPr>
          <p:cNvSpPr txBox="1"/>
          <p:nvPr/>
        </p:nvSpPr>
        <p:spPr>
          <a:xfrm>
            <a:off x="838200" y="1975842"/>
            <a:ext cx="2962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Technisch</a:t>
            </a:r>
            <a:endParaRPr lang="de-AT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E62A1B2-5F01-1733-4325-02FDDCB2F2F8}"/>
              </a:ext>
            </a:extLst>
          </p:cNvPr>
          <p:cNvSpPr txBox="1"/>
          <p:nvPr/>
        </p:nvSpPr>
        <p:spPr>
          <a:xfrm>
            <a:off x="6909816" y="4103874"/>
            <a:ext cx="2962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Zeitlich</a:t>
            </a:r>
            <a:endParaRPr lang="de-AT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C4E8901-3CE6-1644-25B6-17C51A00F4C0}"/>
              </a:ext>
            </a:extLst>
          </p:cNvPr>
          <p:cNvSpPr txBox="1"/>
          <p:nvPr/>
        </p:nvSpPr>
        <p:spPr>
          <a:xfrm>
            <a:off x="2200656" y="4103874"/>
            <a:ext cx="2962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Betrieblich</a:t>
            </a:r>
            <a:endParaRPr lang="de-AT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5AAE50C-50BC-7FE4-3E99-9489F4315A15}"/>
              </a:ext>
            </a:extLst>
          </p:cNvPr>
          <p:cNvSpPr txBox="1"/>
          <p:nvPr/>
        </p:nvSpPr>
        <p:spPr>
          <a:xfrm>
            <a:off x="4614672" y="1975841"/>
            <a:ext cx="2962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Wirtschaftlich</a:t>
            </a:r>
            <a:endParaRPr lang="de-AT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25FAC8B-76D9-8995-3390-126059059282}"/>
              </a:ext>
            </a:extLst>
          </p:cNvPr>
          <p:cNvSpPr txBox="1"/>
          <p:nvPr/>
        </p:nvSpPr>
        <p:spPr>
          <a:xfrm>
            <a:off x="8391144" y="1953611"/>
            <a:ext cx="2962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Rechtlich</a:t>
            </a:r>
            <a:endParaRPr lang="de-AT" dirty="0"/>
          </a:p>
        </p:txBody>
      </p:sp>
      <p:pic>
        <p:nvPicPr>
          <p:cNvPr id="4098" name="Picture 2" descr="Technisch - Kostenlose sonstiges-Icons">
            <a:extLst>
              <a:ext uri="{FF2B5EF4-FFF2-40B4-BE49-F238E27FC236}">
                <a16:creationId xmlns:a16="http://schemas.microsoft.com/office/drawing/2014/main" id="{14D42F4A-5D49-C0E8-0E09-82BA60A23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658" y="2505456"/>
            <a:ext cx="1363740" cy="1363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Wirtschaftlich - Kostenlose geschäft und finanzen-Icons">
            <a:extLst>
              <a:ext uri="{FF2B5EF4-FFF2-40B4-BE49-F238E27FC236}">
                <a16:creationId xmlns:a16="http://schemas.microsoft.com/office/drawing/2014/main" id="{9D12EB46-705D-AFBC-F961-1392A6108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130" y="2612389"/>
            <a:ext cx="1363740" cy="1363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91848B6-5F45-A67A-1919-075D7404E6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3455" y="2505456"/>
            <a:ext cx="1202571" cy="120257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44FBDC4-2E0A-0B6F-FC58-CE374DC8D3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2416" y="4850691"/>
            <a:ext cx="1476879" cy="1476879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4CF6844-E182-E731-95CD-AA8FFAE2DB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7087" y="4749406"/>
            <a:ext cx="1679448" cy="1679448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B5BF4A6-E404-ACE7-C528-0FD2604FF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5849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F55C7A-C1EC-DF77-5E09-DD0DBDBA7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Machbarkeitsstudie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AC057D9-1243-3DF6-A7D8-9BC4556DC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733" y="2124646"/>
            <a:ext cx="2520696" cy="252069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D192D45-B7DA-A548-E7DA-798AA0CF7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652" y="2168652"/>
            <a:ext cx="2520696" cy="252069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76EDC2D-133A-308D-B531-9C29FD5E2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8463" y="2433098"/>
            <a:ext cx="1991804" cy="1991804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CC79305-442B-DDF5-28F0-7B7378F627DA}"/>
              </a:ext>
            </a:extLst>
          </p:cNvPr>
          <p:cNvSpPr txBox="1"/>
          <p:nvPr/>
        </p:nvSpPr>
        <p:spPr>
          <a:xfrm>
            <a:off x="667672" y="4841780"/>
            <a:ext cx="2619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GO</a:t>
            </a:r>
            <a:endParaRPr lang="de-AT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F64D84B-283C-1ADB-9693-D43215B1C9E5}"/>
              </a:ext>
            </a:extLst>
          </p:cNvPr>
          <p:cNvSpPr txBox="1"/>
          <p:nvPr/>
        </p:nvSpPr>
        <p:spPr>
          <a:xfrm>
            <a:off x="4835652" y="4841780"/>
            <a:ext cx="2619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NO-GO</a:t>
            </a:r>
            <a:endParaRPr lang="de-AT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8E93373-BBCB-03FA-9B81-E0DEB4E32255}"/>
              </a:ext>
            </a:extLst>
          </p:cNvPr>
          <p:cNvSpPr txBox="1"/>
          <p:nvPr/>
        </p:nvSpPr>
        <p:spPr>
          <a:xfrm>
            <a:off x="8882475" y="4841780"/>
            <a:ext cx="28037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Modifikation</a:t>
            </a:r>
            <a:br>
              <a:rPr lang="de-DE" sz="2800" dirty="0"/>
            </a:br>
            <a:r>
              <a:rPr lang="de-DE" sz="2800" dirty="0"/>
              <a:t>benötigt</a:t>
            </a:r>
            <a:endParaRPr lang="de-AT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9223243-A397-AE58-2CF6-E5DBA1A2D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37697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E0C51-4A08-A744-9EB1-6809936D8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41663"/>
            <a:ext cx="9144000" cy="2387600"/>
          </a:xfrm>
        </p:spPr>
        <p:txBody>
          <a:bodyPr/>
          <a:lstStyle/>
          <a:p>
            <a:r>
              <a:rPr lang="de-DE" dirty="0"/>
              <a:t>Meilensteine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DD54ACB-F9C6-4C6F-9DB2-39AB66A2C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775" y="838200"/>
            <a:ext cx="2838450" cy="2838450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0A180FE-4D8E-1B2A-169A-0FEB404EB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973088"/>
      </p:ext>
    </p:extLst>
  </p:cSld>
  <p:clrMapOvr>
    <a:masterClrMapping/>
  </p:clrMapOvr>
  <p:transition spd="slow">
    <p:push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20C9CA-9326-F1A3-CAB2-CF4AB632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Meilensteine</a:t>
            </a:r>
            <a:endParaRPr lang="de-AT" dirty="0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968DAE3E-BAEA-D0B1-2847-24B06840C5BE}"/>
              </a:ext>
            </a:extLst>
          </p:cNvPr>
          <p:cNvGrpSpPr/>
          <p:nvPr/>
        </p:nvGrpSpPr>
        <p:grpSpPr>
          <a:xfrm>
            <a:off x="1738986" y="3429000"/>
            <a:ext cx="8714028" cy="2154595"/>
            <a:chOff x="1738986" y="1690688"/>
            <a:chExt cx="8714028" cy="2154595"/>
          </a:xfrm>
        </p:grpSpPr>
        <p:pic>
          <p:nvPicPr>
            <p:cNvPr id="6" name="Grafik 5" descr="Ein Bild, das Text, Screenshot, Reihe, Diagramm enthält.&#10;&#10;KI-generierte Inhalte können fehlerhaft sein.">
              <a:extLst>
                <a:ext uri="{FF2B5EF4-FFF2-40B4-BE49-F238E27FC236}">
                  <a16:creationId xmlns:a16="http://schemas.microsoft.com/office/drawing/2014/main" id="{19A550D2-FDEC-817E-C4AF-A20006E1F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8986" y="1690688"/>
              <a:ext cx="8714028" cy="2154595"/>
            </a:xfrm>
            <a:prstGeom prst="rect">
              <a:avLst/>
            </a:prstGeom>
          </p:spPr>
        </p:pic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CCCC23FD-D79F-534B-BF71-7EDD1D2BF175}"/>
                </a:ext>
              </a:extLst>
            </p:cNvPr>
            <p:cNvSpPr txBox="1"/>
            <p:nvPr/>
          </p:nvSpPr>
          <p:spPr>
            <a:xfrm>
              <a:off x="3188208" y="2356892"/>
              <a:ext cx="4626864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700" dirty="0"/>
                <a:t>Abschluss der Konzeptphase</a:t>
              </a:r>
              <a:endParaRPr lang="de-AT" sz="1700" dirty="0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AB9BE3D7-AE37-C9B5-2582-BD6EBC6DB63A}"/>
                </a:ext>
              </a:extLst>
            </p:cNvPr>
            <p:cNvSpPr txBox="1"/>
            <p:nvPr/>
          </p:nvSpPr>
          <p:spPr>
            <a:xfrm>
              <a:off x="3188208" y="2689994"/>
              <a:ext cx="4626864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700" dirty="0"/>
                <a:t>Abschluss der Softwareentwicklung</a:t>
              </a:r>
              <a:endParaRPr lang="de-AT" sz="1700" dirty="0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3434775D-D677-B5E4-427C-69DFCCB3207A}"/>
                </a:ext>
              </a:extLst>
            </p:cNvPr>
            <p:cNvSpPr txBox="1"/>
            <p:nvPr/>
          </p:nvSpPr>
          <p:spPr>
            <a:xfrm>
              <a:off x="3188208" y="3023096"/>
              <a:ext cx="4626864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700" dirty="0"/>
                <a:t>Go-Live der neuen Webseite</a:t>
              </a:r>
              <a:endParaRPr lang="de-AT" sz="1700" dirty="0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37FBC423-21BC-7448-B8E9-83A200FD83DA}"/>
                </a:ext>
              </a:extLst>
            </p:cNvPr>
            <p:cNvSpPr txBox="1"/>
            <p:nvPr/>
          </p:nvSpPr>
          <p:spPr>
            <a:xfrm>
              <a:off x="7639050" y="2356892"/>
              <a:ext cx="1346200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700" dirty="0"/>
                <a:t>15-03-25</a:t>
              </a:r>
              <a:endParaRPr lang="de-AT" sz="1700" dirty="0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F672CBEA-3484-4ED6-925E-799D81DE9469}"/>
                </a:ext>
              </a:extLst>
            </p:cNvPr>
            <p:cNvSpPr txBox="1"/>
            <p:nvPr/>
          </p:nvSpPr>
          <p:spPr>
            <a:xfrm>
              <a:off x="7639050" y="2689993"/>
              <a:ext cx="1346200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700" dirty="0"/>
                <a:t>30-06-25</a:t>
              </a:r>
              <a:endParaRPr lang="de-AT" sz="1700" dirty="0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BC204D50-093F-7C92-DC1F-A37848B5CFA4}"/>
                </a:ext>
              </a:extLst>
            </p:cNvPr>
            <p:cNvSpPr txBox="1"/>
            <p:nvPr/>
          </p:nvSpPr>
          <p:spPr>
            <a:xfrm>
              <a:off x="7639050" y="3018068"/>
              <a:ext cx="1346200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700" dirty="0"/>
                <a:t>14-08-25</a:t>
              </a:r>
              <a:endParaRPr lang="de-AT" sz="1700" dirty="0"/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9AF75D9C-C1A5-C124-70CD-40BF48EC5092}"/>
                </a:ext>
              </a:extLst>
            </p:cNvPr>
            <p:cNvSpPr txBox="1"/>
            <p:nvPr/>
          </p:nvSpPr>
          <p:spPr>
            <a:xfrm>
              <a:off x="9086513" y="2356892"/>
              <a:ext cx="1346200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700" dirty="0"/>
                <a:t>18-03-25</a:t>
              </a:r>
              <a:endParaRPr lang="de-AT" sz="1700" dirty="0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1B222198-497A-804C-A200-C6AE46E9D0BA}"/>
                </a:ext>
              </a:extLst>
            </p:cNvPr>
            <p:cNvSpPr txBox="1"/>
            <p:nvPr/>
          </p:nvSpPr>
          <p:spPr>
            <a:xfrm>
              <a:off x="9086513" y="2689992"/>
              <a:ext cx="1346200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700" dirty="0"/>
                <a:t>02-07-25</a:t>
              </a:r>
              <a:endParaRPr lang="de-AT" sz="1700" dirty="0"/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008F67FD-67DF-6A87-60D2-779C04BA3E71}"/>
                </a:ext>
              </a:extLst>
            </p:cNvPr>
            <p:cNvSpPr txBox="1"/>
            <p:nvPr/>
          </p:nvSpPr>
          <p:spPr>
            <a:xfrm>
              <a:off x="9086513" y="3016251"/>
              <a:ext cx="1346200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700" dirty="0"/>
                <a:t>14-08-25</a:t>
              </a:r>
              <a:endParaRPr lang="de-AT" sz="1700" dirty="0"/>
            </a:p>
          </p:txBody>
        </p:sp>
      </p:grpSp>
      <p:sp>
        <p:nvSpPr>
          <p:cNvPr id="18" name="Textfeld 17">
            <a:extLst>
              <a:ext uri="{FF2B5EF4-FFF2-40B4-BE49-F238E27FC236}">
                <a16:creationId xmlns:a16="http://schemas.microsoft.com/office/drawing/2014/main" id="{09CF7B8E-8390-64F8-1B88-F8634223EC82}"/>
              </a:ext>
            </a:extLst>
          </p:cNvPr>
          <p:cNvSpPr txBox="1"/>
          <p:nvPr/>
        </p:nvSpPr>
        <p:spPr>
          <a:xfrm>
            <a:off x="838200" y="1690688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Meilensteine sind essenziell, um den </a:t>
            </a:r>
            <a:r>
              <a:rPr lang="de-DE" sz="2400" b="1" dirty="0"/>
              <a:t>Projektfortschritt</a:t>
            </a:r>
            <a:r>
              <a:rPr lang="de-DE" sz="2400" dirty="0"/>
              <a:t> zu kontrollieren, </a:t>
            </a:r>
            <a:r>
              <a:rPr lang="de-DE" sz="2400" b="1" dirty="0"/>
              <a:t>Risiken</a:t>
            </a:r>
            <a:r>
              <a:rPr lang="de-DE" sz="2400" dirty="0"/>
              <a:t> frühzeitig zu erkennen und eine </a:t>
            </a:r>
            <a:r>
              <a:rPr lang="de-DE" sz="2400" b="1" dirty="0"/>
              <a:t>klare Struktur</a:t>
            </a:r>
            <a:r>
              <a:rPr lang="de-DE" sz="2400" dirty="0"/>
              <a:t> für alle Beteiligten zu schaffen.</a:t>
            </a:r>
            <a:endParaRPr lang="de-AT" sz="24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5147559-4073-AC45-73CB-A7EEEB6F7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3346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97832C-E9B9-0F6C-A124-1B709A343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B5ED8-CD50-93B0-7F30-C25DCC082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41638"/>
            <a:ext cx="9144000" cy="2387600"/>
          </a:xfrm>
        </p:spPr>
        <p:txBody>
          <a:bodyPr/>
          <a:lstStyle/>
          <a:p>
            <a:r>
              <a:rPr lang="de-DE" dirty="0"/>
              <a:t>Projektauftrag</a:t>
            </a:r>
            <a:endParaRPr lang="de-AT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75F2F72-AC16-7F03-988F-847943E8C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925" y="704850"/>
            <a:ext cx="2724150" cy="2724150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A6291B3-46AA-C7EB-BA74-3DCE7D4B6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91016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A06DFB-CE53-DF7B-F259-257DAAF19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Projektauftrag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951F68-C2A7-0B30-B600-C9BC417D9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655808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Ein Projektauftrag ist das erste offizielle Schriftstück zwischen Auftraggeber und Auftragnehmer.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0BD8208-6DA1-F3FD-8C89-1098F081B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428" y="3266624"/>
            <a:ext cx="1854016" cy="185401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C41276C-711F-1EB7-F274-6D3965EAC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5840" y="3266624"/>
            <a:ext cx="1854016" cy="185401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89BD99B-FD68-98B1-E787-1B04A93165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252" y="3266624"/>
            <a:ext cx="1854016" cy="1854016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EC48FC25-307F-C8DD-A795-5CEF463CC627}"/>
              </a:ext>
            </a:extLst>
          </p:cNvPr>
          <p:cNvSpPr txBox="1"/>
          <p:nvPr/>
        </p:nvSpPr>
        <p:spPr>
          <a:xfrm>
            <a:off x="357515" y="5464135"/>
            <a:ext cx="353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Verbindliche Grundlage</a:t>
            </a:r>
            <a:endParaRPr lang="de-AT" sz="20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854946A-C654-4328-A9D6-57C08A088D15}"/>
              </a:ext>
            </a:extLst>
          </p:cNvPr>
          <p:cNvSpPr txBox="1"/>
          <p:nvPr/>
        </p:nvSpPr>
        <p:spPr>
          <a:xfrm>
            <a:off x="4376928" y="5464135"/>
            <a:ext cx="3291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Klare Ziele</a:t>
            </a:r>
            <a:endParaRPr lang="de-AT" sz="20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62552BC-4A9B-F281-32B3-FC149A4FF7AE}"/>
              </a:ext>
            </a:extLst>
          </p:cNvPr>
          <p:cNvSpPr txBox="1"/>
          <p:nvPr/>
        </p:nvSpPr>
        <p:spPr>
          <a:xfrm>
            <a:off x="8396340" y="5464135"/>
            <a:ext cx="3291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Ressourcenfreigabe</a:t>
            </a:r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291867-B06A-AD15-4065-D4A3F2CDD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6301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D4481-2AEB-3CEA-9E22-F18B9B73D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683"/>
            <a:ext cx="10515600" cy="1325563"/>
          </a:xfrm>
        </p:spPr>
        <p:txBody>
          <a:bodyPr/>
          <a:lstStyle/>
          <a:p>
            <a:r>
              <a:rPr lang="de-DE" dirty="0"/>
              <a:t>Bestandteile eines PA</a:t>
            </a:r>
            <a:endParaRPr lang="de-AT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C387E12-8EF7-F8A6-A81B-654837EA3B8F}"/>
              </a:ext>
            </a:extLst>
          </p:cNvPr>
          <p:cNvSpPr txBox="1"/>
          <p:nvPr/>
        </p:nvSpPr>
        <p:spPr>
          <a:xfrm>
            <a:off x="1362075" y="1435656"/>
            <a:ext cx="294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Bezeichnung</a:t>
            </a:r>
            <a:endParaRPr lang="de-AT" sz="20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C5ADA99-AFCF-75FC-EC0F-2D0084550435}"/>
              </a:ext>
            </a:extLst>
          </p:cNvPr>
          <p:cNvSpPr txBox="1"/>
          <p:nvPr/>
        </p:nvSpPr>
        <p:spPr>
          <a:xfrm>
            <a:off x="4705731" y="1435656"/>
            <a:ext cx="294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Ziele (SMART)</a:t>
            </a:r>
            <a:endParaRPr lang="de-AT" sz="20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56B9DDC-4860-4D60-212C-5B8164370AAE}"/>
              </a:ext>
            </a:extLst>
          </p:cNvPr>
          <p:cNvSpPr txBox="1"/>
          <p:nvPr/>
        </p:nvSpPr>
        <p:spPr>
          <a:xfrm>
            <a:off x="8116443" y="1435656"/>
            <a:ext cx="294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Umfang</a:t>
            </a:r>
            <a:endParaRPr lang="de-AT" sz="2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A338A08-0DFE-047D-4C60-E6E9D24305C1}"/>
              </a:ext>
            </a:extLst>
          </p:cNvPr>
          <p:cNvSpPr txBox="1"/>
          <p:nvPr/>
        </p:nvSpPr>
        <p:spPr>
          <a:xfrm>
            <a:off x="1362075" y="3028890"/>
            <a:ext cx="294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Rahmenbedingungen</a:t>
            </a:r>
            <a:endParaRPr lang="de-AT" sz="20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F282566-E85D-0F4F-1D44-C90174FCA419}"/>
              </a:ext>
            </a:extLst>
          </p:cNvPr>
          <p:cNvSpPr txBox="1"/>
          <p:nvPr/>
        </p:nvSpPr>
        <p:spPr>
          <a:xfrm>
            <a:off x="4705731" y="3028890"/>
            <a:ext cx="294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Rollen</a:t>
            </a:r>
            <a:endParaRPr lang="de-AT" sz="20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420D7E0-B390-E4E8-B525-9AA80C1F8A5E}"/>
              </a:ext>
            </a:extLst>
          </p:cNvPr>
          <p:cNvSpPr txBox="1"/>
          <p:nvPr/>
        </p:nvSpPr>
        <p:spPr>
          <a:xfrm>
            <a:off x="8116443" y="3028890"/>
            <a:ext cx="294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Meilensteine</a:t>
            </a:r>
            <a:endParaRPr lang="de-AT" sz="20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F982CE6-0921-65AA-D4D2-C7FDE71ED2D3}"/>
              </a:ext>
            </a:extLst>
          </p:cNvPr>
          <p:cNvSpPr txBox="1"/>
          <p:nvPr/>
        </p:nvSpPr>
        <p:spPr>
          <a:xfrm>
            <a:off x="1409700" y="4680173"/>
            <a:ext cx="294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Risikoeinschätzung</a:t>
            </a:r>
            <a:endParaRPr lang="de-AT" sz="20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23E4AA6-7A03-FFE6-9EE2-434B4C3393EF}"/>
              </a:ext>
            </a:extLst>
          </p:cNvPr>
          <p:cNvSpPr txBox="1"/>
          <p:nvPr/>
        </p:nvSpPr>
        <p:spPr>
          <a:xfrm>
            <a:off x="4555236" y="4680173"/>
            <a:ext cx="3410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Kommunikationsregeln</a:t>
            </a:r>
            <a:endParaRPr lang="de-AT" sz="20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8DF88C4-580D-90E8-1445-331F29C66D5D}"/>
              </a:ext>
            </a:extLst>
          </p:cNvPr>
          <p:cNvSpPr txBox="1"/>
          <p:nvPr/>
        </p:nvSpPr>
        <p:spPr>
          <a:xfrm>
            <a:off x="8164068" y="4680173"/>
            <a:ext cx="294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Freigabe</a:t>
            </a:r>
            <a:endParaRPr lang="de-AT" sz="2000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1F79C70A-EDB4-16E4-DD4B-74F755AD0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090" y="1881082"/>
            <a:ext cx="1074635" cy="1074635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1FA366A7-92B0-DE7D-A860-84F2799692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2122" y="1908322"/>
            <a:ext cx="1074634" cy="1074634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E62949AF-3327-5895-F6B7-5CA9E570A2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2834" y="1835766"/>
            <a:ext cx="1074634" cy="1074634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E2955B68-03EE-B192-5859-D36CE17801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7613" y="3438517"/>
            <a:ext cx="1196340" cy="119634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543C886F-4FEA-9C47-C996-04BAC2E764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72183" y="3468699"/>
            <a:ext cx="1093389" cy="1093389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3BD6EC98-8F74-4565-7D02-943DF194C8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74951" y="5095417"/>
            <a:ext cx="1121664" cy="1121664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7D4380CD-2B6E-C6CE-F5DB-C38DC9314B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98228" y="5157128"/>
            <a:ext cx="1131678" cy="1131678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7A9BE164-77EE-788F-8327-F8D22CA7DF9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30818" y="5172151"/>
            <a:ext cx="1325563" cy="1325563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2DAB8279-961F-183E-5D4A-916B880C034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62421" y="3375127"/>
            <a:ext cx="1196341" cy="1196341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AA7553E-8B05-2ADF-A3EC-0AD266F36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5342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B24520-EFFD-BF30-90B0-79CB6D103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Wann wird ein PA gebraucht?</a:t>
            </a:r>
            <a:endParaRPr lang="de-AT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0F25BC4-5743-1942-9936-CA656ACEB9DA}"/>
              </a:ext>
            </a:extLst>
          </p:cNvPr>
          <p:cNvSpPr txBox="1"/>
          <p:nvPr/>
        </p:nvSpPr>
        <p:spPr>
          <a:xfrm>
            <a:off x="1586213" y="1826391"/>
            <a:ext cx="3776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Projektbeginn</a:t>
            </a:r>
            <a:endParaRPr lang="de-AT" sz="20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B06EDDE-AD35-12A9-2311-81134FC27F83}"/>
              </a:ext>
            </a:extLst>
          </p:cNvPr>
          <p:cNvSpPr txBox="1"/>
          <p:nvPr/>
        </p:nvSpPr>
        <p:spPr>
          <a:xfrm>
            <a:off x="1586213" y="4161681"/>
            <a:ext cx="3776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Stakeholder-Management</a:t>
            </a:r>
            <a:endParaRPr lang="de-AT" sz="20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A4BA7BE-2E61-E4CF-E6E7-E673B2BBD053}"/>
              </a:ext>
            </a:extLst>
          </p:cNvPr>
          <p:cNvSpPr txBox="1"/>
          <p:nvPr/>
        </p:nvSpPr>
        <p:spPr>
          <a:xfrm>
            <a:off x="6829316" y="4165204"/>
            <a:ext cx="3776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Externe Auftragnehmer</a:t>
            </a:r>
            <a:endParaRPr lang="de-AT" sz="20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4D3236F-9C7F-79FF-BC4B-32277C5437ED}"/>
              </a:ext>
            </a:extLst>
          </p:cNvPr>
          <p:cNvSpPr txBox="1"/>
          <p:nvPr/>
        </p:nvSpPr>
        <p:spPr>
          <a:xfrm>
            <a:off x="6644640" y="1829914"/>
            <a:ext cx="3776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Größere Änderungen</a:t>
            </a:r>
            <a:endParaRPr lang="de-AT" sz="20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D92A97C-63DE-B57F-B6E8-86F4B1449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931" y="2405646"/>
            <a:ext cx="1431036" cy="143103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8D8DEFD-D42A-86CF-41B7-9C400B492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7358" y="2409169"/>
            <a:ext cx="1431036" cy="143103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437F4FA-976C-0051-48E3-356ABA97A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8931" y="4767918"/>
            <a:ext cx="1431036" cy="1431036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9EB9D4F5-D76E-CAEB-8DF3-ED0E87917B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7358" y="4586765"/>
            <a:ext cx="1800387" cy="1800387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AD01783-13B5-B155-86C0-A08DEC0F8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694181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A33AAB-9655-490C-1600-60E6D06F0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ist ein PA so wichtig?</a:t>
            </a:r>
            <a:endParaRPr lang="de-AT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1D2A411-45F2-E857-AD6C-D78587D276A7}"/>
              </a:ext>
            </a:extLst>
          </p:cNvPr>
          <p:cNvSpPr txBox="1"/>
          <p:nvPr/>
        </p:nvSpPr>
        <p:spPr>
          <a:xfrm>
            <a:off x="838200" y="2348221"/>
            <a:ext cx="3776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Gemeinsames Verständnis</a:t>
            </a:r>
            <a:endParaRPr lang="de-AT" sz="20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EB8AD7B-D9BF-5723-55BD-0C09B82F2688}"/>
              </a:ext>
            </a:extLst>
          </p:cNvPr>
          <p:cNvSpPr txBox="1"/>
          <p:nvPr/>
        </p:nvSpPr>
        <p:spPr>
          <a:xfrm>
            <a:off x="4207764" y="5522976"/>
            <a:ext cx="3776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Ausrichtung der Erwartungen</a:t>
            </a:r>
            <a:endParaRPr lang="de-AT" sz="2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F367764-4259-D761-D298-5DE0DDD2497F}"/>
              </a:ext>
            </a:extLst>
          </p:cNvPr>
          <p:cNvSpPr txBox="1"/>
          <p:nvPr/>
        </p:nvSpPr>
        <p:spPr>
          <a:xfrm>
            <a:off x="7577328" y="2209721"/>
            <a:ext cx="3776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Vermeidung von Umfangserweiterung</a:t>
            </a:r>
            <a:endParaRPr lang="de-AT" sz="200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96E24D6-1727-5A33-AD39-BD7236929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648" y="3164865"/>
            <a:ext cx="1941576" cy="194157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480C41E-9D44-510D-DE8C-28E34C880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212" y="3164865"/>
            <a:ext cx="1941576" cy="1941576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FC78DBF2-6CCE-4A40-7964-1C3B761D33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4776" y="3164865"/>
            <a:ext cx="1941576" cy="1941576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8EDA6F6-6D77-D342-95F9-341A5CD66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644693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6" name="Rectangle 5135">
            <a:extLst>
              <a:ext uri="{FF2B5EF4-FFF2-40B4-BE49-F238E27FC236}">
                <a16:creationId xmlns:a16="http://schemas.microsoft.com/office/drawing/2014/main" id="{FFCDD23B-75C8-427B-BD08-53C8156CD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Vielen dank für eure aufmerksamkeit -Fotos und -Bildmaterial in hoher  Auflösung – Alamy">
            <a:extLst>
              <a:ext uri="{FF2B5EF4-FFF2-40B4-BE49-F238E27FC236}">
                <a16:creationId xmlns:a16="http://schemas.microsoft.com/office/drawing/2014/main" id="{1539A5E9-3318-6B83-0CA0-DD1E7A5E4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3" r="-1" b="15766"/>
          <a:stretch/>
        </p:blipFill>
        <p:spPr bwMode="auto">
          <a:xfrm>
            <a:off x="-1" y="190"/>
            <a:ext cx="8128855" cy="5291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8" name="Rectangle 5137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64" y="5282206"/>
            <a:ext cx="12192264" cy="1163844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11000"/>
                </a:schemeClr>
              </a:gs>
              <a:gs pos="100000">
                <a:srgbClr val="000000">
                  <a:alpha val="77000"/>
                </a:srgb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40" name="Rectangle 5139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5282206"/>
            <a:ext cx="12191998" cy="158648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0993971-D976-35BC-95C2-636643BEE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5" y="5635366"/>
            <a:ext cx="7091299" cy="8985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3400">
                <a:solidFill>
                  <a:srgbClr val="FFFFFF"/>
                </a:solidFill>
              </a:rPr>
              <a:t>Vielen Dank für eure Aufmerksamkeit!</a:t>
            </a:r>
          </a:p>
        </p:txBody>
      </p:sp>
      <p:sp>
        <p:nvSpPr>
          <p:cNvPr id="5142" name="Rectangle 5141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5282206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Poster, Print Portrait of a Sleazy Businessman Showing Contract, 40x33.9 cm">
            <a:extLst>
              <a:ext uri="{FF2B5EF4-FFF2-40B4-BE49-F238E27FC236}">
                <a16:creationId xmlns:a16="http://schemas.microsoft.com/office/drawing/2014/main" id="{56ECA197-22ED-7560-10CD-E0A689A33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11" r="13712" b="1"/>
          <a:stretch/>
        </p:blipFill>
        <p:spPr bwMode="auto">
          <a:xfrm>
            <a:off x="8128856" y="1"/>
            <a:ext cx="4063143" cy="529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68DC895-61A9-4703-E844-85BD84062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3291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94AB74-5D1D-83F4-882B-209F5C4A0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GB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11FEB65-3A8C-573C-9FA1-209471774B67}"/>
              </a:ext>
            </a:extLst>
          </p:cNvPr>
          <p:cNvSpPr txBox="1"/>
          <p:nvPr/>
        </p:nvSpPr>
        <p:spPr>
          <a:xfrm>
            <a:off x="838200" y="1948177"/>
            <a:ext cx="8886371" cy="3700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de-DE" sz="3200" dirty="0"/>
              <a:t>Projektidee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de-DE" sz="3200" dirty="0"/>
              <a:t>Projektantrag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de-DE" sz="3200" dirty="0"/>
              <a:t>Machbarkeitsstudie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de-DE" sz="3200" dirty="0"/>
              <a:t>Meilensteine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de-DE" sz="3200" dirty="0"/>
              <a:t>Projektauftrag</a:t>
            </a:r>
            <a:endParaRPr lang="de-AT" sz="32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0AE11C7-0A82-61DB-1C7C-E7DD642DC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618" y="1755615"/>
            <a:ext cx="4085431" cy="4085431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28C2B74-4F9F-2C59-09FA-AE6C56086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6519718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8AECF0-4FDD-3190-E4A9-15E12EF5E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E4871D-D773-A862-D083-5391CDF6C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sz="20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https://media.daa-pm.de/ufv_wirtschaftslexikon/Html/P/PDF/Projektidee-Projektauftrag.pdf</a:t>
            </a:r>
            <a:endParaRPr lang="de-AT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sz="20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https://projekte-leicht-gemacht.de/blog/methoden/projektstart/der-projektsteckbrief-und-welcher-wichtige-punkt-oft-vergessen-wird/</a:t>
            </a:r>
            <a:endParaRPr lang="de-AT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sz="20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https://asana.com/de/resources/feasibility-study</a:t>
            </a:r>
            <a:endParaRPr lang="de-AT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sz="20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5"/>
              </a:rPr>
              <a:t>https://blog.mindmanager.com/de/die-strategische-rolle-des-projektauftrags-verstehen/</a:t>
            </a:r>
            <a:endParaRPr lang="de-AT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AT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Systemplanung und Projektentwicklung HTL III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DeepSeek: Zusammenfassung der Seiten 37-77 aus Systemplanung und Projektentwicklung HTL III</a:t>
            </a:r>
            <a:endParaRPr lang="de-AT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6789AE2-4A6E-A1D9-6792-C63CCCEFB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22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A962FE-2C44-1B65-EB4A-4F50B6E37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8877A3-47E5-96A6-C8C4-B5259DDAA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41638"/>
            <a:ext cx="9144000" cy="2387600"/>
          </a:xfrm>
        </p:spPr>
        <p:txBody>
          <a:bodyPr/>
          <a:lstStyle/>
          <a:p>
            <a:r>
              <a:rPr lang="de-DE" dirty="0"/>
              <a:t>Projektidee</a:t>
            </a:r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8DAF272-1DDF-2050-094F-7B086A569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100" y="742950"/>
            <a:ext cx="2971800" cy="2971800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760F03F-C6CE-0B65-BDBC-7CEE2D961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688016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ED7327-DC3E-4116-C78D-64FA5312D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entsteht eine Projektidee?</a:t>
            </a:r>
            <a:endParaRPr lang="de-AT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3A66881-3AD4-C2B7-B92B-2B2360409EC9}"/>
              </a:ext>
            </a:extLst>
          </p:cNvPr>
          <p:cNvSpPr txBox="1"/>
          <p:nvPr/>
        </p:nvSpPr>
        <p:spPr>
          <a:xfrm>
            <a:off x="1204686" y="2134962"/>
            <a:ext cx="3991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Marktanforderungen</a:t>
            </a:r>
            <a:endParaRPr lang="de-AT" sz="28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F3C3CEE-513A-8E93-F066-F5ECBA50515D}"/>
              </a:ext>
            </a:extLst>
          </p:cNvPr>
          <p:cNvSpPr txBox="1"/>
          <p:nvPr/>
        </p:nvSpPr>
        <p:spPr>
          <a:xfrm>
            <a:off x="6814458" y="2134962"/>
            <a:ext cx="3991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Kundenwünsche</a:t>
            </a:r>
            <a:endParaRPr lang="de-AT" sz="28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D9E341A-E857-DF0D-748B-74F8D8C86A36}"/>
              </a:ext>
            </a:extLst>
          </p:cNvPr>
          <p:cNvSpPr txBox="1"/>
          <p:nvPr/>
        </p:nvSpPr>
        <p:spPr>
          <a:xfrm>
            <a:off x="2809875" y="5018971"/>
            <a:ext cx="6572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/>
              <a:t>Kreativitätsmethoden</a:t>
            </a:r>
            <a:endParaRPr lang="de-AT" sz="3600" dirty="0"/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E0DE290E-1F88-6E55-BC42-CEA88828A55F}"/>
              </a:ext>
            </a:extLst>
          </p:cNvPr>
          <p:cNvSpPr/>
          <p:nvPr/>
        </p:nvSpPr>
        <p:spPr>
          <a:xfrm rot="13485727">
            <a:off x="3079478" y="3449575"/>
            <a:ext cx="2285439" cy="461665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6405E48B-6A0E-A89B-3DB5-70CBC39A2221}"/>
              </a:ext>
            </a:extLst>
          </p:cNvPr>
          <p:cNvSpPr/>
          <p:nvPr/>
        </p:nvSpPr>
        <p:spPr>
          <a:xfrm rot="18836586">
            <a:off x="6816443" y="3456722"/>
            <a:ext cx="2225554" cy="461665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F8D4A22-414A-B752-466F-4D5AF37BF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031251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3FF43A-76B2-6816-40E7-408D4924D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Kreativitätsmethoden</a:t>
            </a:r>
            <a:endParaRPr lang="de-AT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335918D-C975-7746-BE73-E42C7FC45152}"/>
              </a:ext>
            </a:extLst>
          </p:cNvPr>
          <p:cNvSpPr txBox="1"/>
          <p:nvPr/>
        </p:nvSpPr>
        <p:spPr>
          <a:xfrm>
            <a:off x="838200" y="1690688"/>
            <a:ext cx="3095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Brainstorming</a:t>
            </a:r>
            <a:endParaRPr lang="de-AT" sz="24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5016C8D-1EA0-E47D-C175-8C895CA13607}"/>
              </a:ext>
            </a:extLst>
          </p:cNvPr>
          <p:cNvSpPr txBox="1"/>
          <p:nvPr/>
        </p:nvSpPr>
        <p:spPr>
          <a:xfrm>
            <a:off x="4548187" y="1690687"/>
            <a:ext cx="3095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Mindmapping</a:t>
            </a:r>
            <a:endParaRPr lang="de-AT" sz="24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83C1DF9-884F-7662-00E2-92A29B8B7E31}"/>
              </a:ext>
            </a:extLst>
          </p:cNvPr>
          <p:cNvSpPr txBox="1"/>
          <p:nvPr/>
        </p:nvSpPr>
        <p:spPr>
          <a:xfrm>
            <a:off x="8258174" y="1690687"/>
            <a:ext cx="3095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Methode 6-3-5</a:t>
            </a:r>
          </a:p>
          <a:p>
            <a:pPr algn="ctr"/>
            <a:r>
              <a:rPr lang="de-DE" sz="2400" dirty="0"/>
              <a:t>(Brainwriting)</a:t>
            </a:r>
            <a:endParaRPr lang="de-AT" sz="2400" dirty="0"/>
          </a:p>
        </p:txBody>
      </p:sp>
      <p:pic>
        <p:nvPicPr>
          <p:cNvPr id="1028" name="Picture 4" descr="Brainstorming - Kostenlose geschäft-Icons">
            <a:extLst>
              <a:ext uri="{FF2B5EF4-FFF2-40B4-BE49-F238E27FC236}">
                <a16:creationId xmlns:a16="http://schemas.microsoft.com/office/drawing/2014/main" id="{9CB7D40E-7411-9A00-8D07-EADB4FCDB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50" y="2790527"/>
            <a:ext cx="2638723" cy="2638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abellen – SELFHTML-Wiki">
            <a:extLst>
              <a:ext uri="{FF2B5EF4-FFF2-40B4-BE49-F238E27FC236}">
                <a16:creationId xmlns:a16="http://schemas.microsoft.com/office/drawing/2014/main" id="{560B517A-A4A6-28DA-F910-E234C3AB3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684" y="3040647"/>
            <a:ext cx="2388603" cy="238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0">
            <a:extLst>
              <a:ext uri="{FF2B5EF4-FFF2-40B4-BE49-F238E27FC236}">
                <a16:creationId xmlns:a16="http://schemas.microsoft.com/office/drawing/2014/main" id="{750D6FB1-9E77-FE07-74E7-EF9B9120BC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pic>
        <p:nvPicPr>
          <p:cNvPr id="9" name="Grafik 8" descr="Ein Bild, das Screenshot, Grafiken, Design, Schrift enthält.&#10;&#10;KI-generierte Inhalte können fehlerhaft sein.">
            <a:extLst>
              <a:ext uri="{FF2B5EF4-FFF2-40B4-BE49-F238E27FC236}">
                <a16:creationId xmlns:a16="http://schemas.microsoft.com/office/drawing/2014/main" id="{EC939914-A302-94FB-4A47-505DFB73C7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290" y="2645807"/>
            <a:ext cx="3345418" cy="3345418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00E68F8-56D4-FD72-995B-CB71FAE00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12245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E7CBCE-B122-1DD1-4A74-8B0E6621E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Vorstudie</a:t>
            </a:r>
            <a:endParaRPr lang="de-AT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9C771F0-0641-CE5D-EA38-C7547391DCA1}"/>
              </a:ext>
            </a:extLst>
          </p:cNvPr>
          <p:cNvSpPr txBox="1"/>
          <p:nvPr/>
        </p:nvSpPr>
        <p:spPr>
          <a:xfrm>
            <a:off x="838200" y="2050024"/>
            <a:ext cx="107106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Handelt es sich Tatsächlich um ein „Projekt“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Wie gut lassen sich geplante Vorhaben umsetzen?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Welchen Aufwand wird das Projekt bedeuten?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Wer ist Beteiligt?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Welchen Beitrag hat das Projekt zur Gesamtstrategie?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6DB1271-71E5-0679-3207-8FE9AC0D8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961877"/>
      </p:ext>
    </p:extLst>
  </p:cSld>
  <p:clrMapOvr>
    <a:masterClrMapping/>
  </p:clrMapOvr>
  <p:transition spd="slow"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7F3F98-CED1-B23F-4146-C72AC33DA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8945FB-3E95-152C-A189-2268E13AB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41638"/>
            <a:ext cx="9144000" cy="2387600"/>
          </a:xfrm>
        </p:spPr>
        <p:txBody>
          <a:bodyPr/>
          <a:lstStyle/>
          <a:p>
            <a:r>
              <a:rPr lang="de-DE" dirty="0"/>
              <a:t>Projektantrag</a:t>
            </a:r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1667E1B-8F79-DB6D-8D90-5AD368F23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737" y="752475"/>
            <a:ext cx="2676525" cy="2676525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37D47D1-2E6B-1019-1210-043EC74CF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237219"/>
      </p:ext>
    </p:extLst>
  </p:cSld>
  <p:clrMapOvr>
    <a:masterClrMapping/>
  </p:clrMapOvr>
  <p:transition spd="slow">
    <p:push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7C79A-E3EA-33CE-4F04-1337A5847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Projektantrag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3BE249-EB69-E5CD-49E4-3D755B404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Eine übersichtliche Darstellung eines Projekts, am besten auf </a:t>
            </a:r>
            <a:r>
              <a:rPr lang="de-DE" u="sng" dirty="0"/>
              <a:t>einer</a:t>
            </a:r>
            <a:r>
              <a:rPr lang="de-DE" dirty="0"/>
              <a:t> Seite.</a:t>
            </a:r>
            <a:endParaRPr lang="de-AT" dirty="0"/>
          </a:p>
        </p:txBody>
      </p:sp>
      <p:pic>
        <p:nvPicPr>
          <p:cNvPr id="3074" name="Picture 2" descr="So schreiben Sie einen Projektantrag [2024] • Asana">
            <a:extLst>
              <a:ext uri="{FF2B5EF4-FFF2-40B4-BE49-F238E27FC236}">
                <a16:creationId xmlns:a16="http://schemas.microsoft.com/office/drawing/2014/main" id="{79212027-8D48-6104-DB8C-4372B16EB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131" y="2856258"/>
            <a:ext cx="7043738" cy="3188942"/>
          </a:xfrm>
          <a:custGeom>
            <a:avLst/>
            <a:gdLst>
              <a:gd name="connsiteX0" fmla="*/ 0 w 7043738"/>
              <a:gd name="connsiteY0" fmla="*/ 0 h 3188942"/>
              <a:gd name="connsiteX1" fmla="*/ 446103 w 7043738"/>
              <a:gd name="connsiteY1" fmla="*/ 0 h 3188942"/>
              <a:gd name="connsiteX2" fmla="*/ 1033082 w 7043738"/>
              <a:gd name="connsiteY2" fmla="*/ 0 h 3188942"/>
              <a:gd name="connsiteX3" fmla="*/ 1479185 w 7043738"/>
              <a:gd name="connsiteY3" fmla="*/ 0 h 3188942"/>
              <a:gd name="connsiteX4" fmla="*/ 1854851 w 7043738"/>
              <a:gd name="connsiteY4" fmla="*/ 0 h 3188942"/>
              <a:gd name="connsiteX5" fmla="*/ 2441829 w 7043738"/>
              <a:gd name="connsiteY5" fmla="*/ 0 h 3188942"/>
              <a:gd name="connsiteX6" fmla="*/ 3099245 w 7043738"/>
              <a:gd name="connsiteY6" fmla="*/ 0 h 3188942"/>
              <a:gd name="connsiteX7" fmla="*/ 3756660 w 7043738"/>
              <a:gd name="connsiteY7" fmla="*/ 0 h 3188942"/>
              <a:gd name="connsiteX8" fmla="*/ 4343638 w 7043738"/>
              <a:gd name="connsiteY8" fmla="*/ 0 h 3188942"/>
              <a:gd name="connsiteX9" fmla="*/ 4860179 w 7043738"/>
              <a:gd name="connsiteY9" fmla="*/ 0 h 3188942"/>
              <a:gd name="connsiteX10" fmla="*/ 5235845 w 7043738"/>
              <a:gd name="connsiteY10" fmla="*/ 0 h 3188942"/>
              <a:gd name="connsiteX11" fmla="*/ 5681949 w 7043738"/>
              <a:gd name="connsiteY11" fmla="*/ 0 h 3188942"/>
              <a:gd name="connsiteX12" fmla="*/ 6198489 w 7043738"/>
              <a:gd name="connsiteY12" fmla="*/ 0 h 3188942"/>
              <a:gd name="connsiteX13" fmla="*/ 7043738 w 7043738"/>
              <a:gd name="connsiteY13" fmla="*/ 0 h 3188942"/>
              <a:gd name="connsiteX14" fmla="*/ 7043738 w 7043738"/>
              <a:gd name="connsiteY14" fmla="*/ 563380 h 3188942"/>
              <a:gd name="connsiteX15" fmla="*/ 7043738 w 7043738"/>
              <a:gd name="connsiteY15" fmla="*/ 1126760 h 3188942"/>
              <a:gd name="connsiteX16" fmla="*/ 7043738 w 7043738"/>
              <a:gd name="connsiteY16" fmla="*/ 1690139 h 3188942"/>
              <a:gd name="connsiteX17" fmla="*/ 7043738 w 7043738"/>
              <a:gd name="connsiteY17" fmla="*/ 2157851 h 3188942"/>
              <a:gd name="connsiteX18" fmla="*/ 7043738 w 7043738"/>
              <a:gd name="connsiteY18" fmla="*/ 2593673 h 3188942"/>
              <a:gd name="connsiteX19" fmla="*/ 7043738 w 7043738"/>
              <a:gd name="connsiteY19" fmla="*/ 3188942 h 3188942"/>
              <a:gd name="connsiteX20" fmla="*/ 6597635 w 7043738"/>
              <a:gd name="connsiteY20" fmla="*/ 3188942 h 3188942"/>
              <a:gd name="connsiteX21" fmla="*/ 6221969 w 7043738"/>
              <a:gd name="connsiteY21" fmla="*/ 3188942 h 3188942"/>
              <a:gd name="connsiteX22" fmla="*/ 5846303 w 7043738"/>
              <a:gd name="connsiteY22" fmla="*/ 3188942 h 3188942"/>
              <a:gd name="connsiteX23" fmla="*/ 5329762 w 7043738"/>
              <a:gd name="connsiteY23" fmla="*/ 3188942 h 3188942"/>
              <a:gd name="connsiteX24" fmla="*/ 4672346 w 7043738"/>
              <a:gd name="connsiteY24" fmla="*/ 3188942 h 3188942"/>
              <a:gd name="connsiteX25" fmla="*/ 4085368 w 7043738"/>
              <a:gd name="connsiteY25" fmla="*/ 3188942 h 3188942"/>
              <a:gd name="connsiteX26" fmla="*/ 3709702 w 7043738"/>
              <a:gd name="connsiteY26" fmla="*/ 3188942 h 3188942"/>
              <a:gd name="connsiteX27" fmla="*/ 3263599 w 7043738"/>
              <a:gd name="connsiteY27" fmla="*/ 3188942 h 3188942"/>
              <a:gd name="connsiteX28" fmla="*/ 2817495 w 7043738"/>
              <a:gd name="connsiteY28" fmla="*/ 3188942 h 3188942"/>
              <a:gd name="connsiteX29" fmla="*/ 2371392 w 7043738"/>
              <a:gd name="connsiteY29" fmla="*/ 3188942 h 3188942"/>
              <a:gd name="connsiteX30" fmla="*/ 1995726 w 7043738"/>
              <a:gd name="connsiteY30" fmla="*/ 3188942 h 3188942"/>
              <a:gd name="connsiteX31" fmla="*/ 1408748 w 7043738"/>
              <a:gd name="connsiteY31" fmla="*/ 3188942 h 3188942"/>
              <a:gd name="connsiteX32" fmla="*/ 821769 w 7043738"/>
              <a:gd name="connsiteY32" fmla="*/ 3188942 h 3188942"/>
              <a:gd name="connsiteX33" fmla="*/ 0 w 7043738"/>
              <a:gd name="connsiteY33" fmla="*/ 3188942 h 3188942"/>
              <a:gd name="connsiteX34" fmla="*/ 0 w 7043738"/>
              <a:gd name="connsiteY34" fmla="*/ 2593673 h 3188942"/>
              <a:gd name="connsiteX35" fmla="*/ 0 w 7043738"/>
              <a:gd name="connsiteY35" fmla="*/ 2062182 h 3188942"/>
              <a:gd name="connsiteX36" fmla="*/ 0 w 7043738"/>
              <a:gd name="connsiteY36" fmla="*/ 1562582 h 3188942"/>
              <a:gd name="connsiteX37" fmla="*/ 0 w 7043738"/>
              <a:gd name="connsiteY37" fmla="*/ 967312 h 3188942"/>
              <a:gd name="connsiteX38" fmla="*/ 0 w 7043738"/>
              <a:gd name="connsiteY38" fmla="*/ 467711 h 3188942"/>
              <a:gd name="connsiteX39" fmla="*/ 0 w 7043738"/>
              <a:gd name="connsiteY39" fmla="*/ 0 h 3188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7043738" h="3188942" extrusionOk="0">
                <a:moveTo>
                  <a:pt x="0" y="0"/>
                </a:moveTo>
                <a:cubicBezTo>
                  <a:pt x="126437" y="-48541"/>
                  <a:pt x="331009" y="17716"/>
                  <a:pt x="446103" y="0"/>
                </a:cubicBezTo>
                <a:cubicBezTo>
                  <a:pt x="561197" y="-17716"/>
                  <a:pt x="914404" y="33133"/>
                  <a:pt x="1033082" y="0"/>
                </a:cubicBezTo>
                <a:cubicBezTo>
                  <a:pt x="1151760" y="-33133"/>
                  <a:pt x="1275649" y="13981"/>
                  <a:pt x="1479185" y="0"/>
                </a:cubicBezTo>
                <a:cubicBezTo>
                  <a:pt x="1682721" y="-13981"/>
                  <a:pt x="1677069" y="31403"/>
                  <a:pt x="1854851" y="0"/>
                </a:cubicBezTo>
                <a:cubicBezTo>
                  <a:pt x="2032633" y="-31403"/>
                  <a:pt x="2305039" y="66096"/>
                  <a:pt x="2441829" y="0"/>
                </a:cubicBezTo>
                <a:cubicBezTo>
                  <a:pt x="2578619" y="-66096"/>
                  <a:pt x="2848376" y="3231"/>
                  <a:pt x="3099245" y="0"/>
                </a:cubicBezTo>
                <a:cubicBezTo>
                  <a:pt x="3350114" y="-3231"/>
                  <a:pt x="3564027" y="74717"/>
                  <a:pt x="3756660" y="0"/>
                </a:cubicBezTo>
                <a:cubicBezTo>
                  <a:pt x="3949294" y="-74717"/>
                  <a:pt x="4064358" y="19144"/>
                  <a:pt x="4343638" y="0"/>
                </a:cubicBezTo>
                <a:cubicBezTo>
                  <a:pt x="4622918" y="-19144"/>
                  <a:pt x="4615414" y="22272"/>
                  <a:pt x="4860179" y="0"/>
                </a:cubicBezTo>
                <a:cubicBezTo>
                  <a:pt x="5104944" y="-22272"/>
                  <a:pt x="5081656" y="11571"/>
                  <a:pt x="5235845" y="0"/>
                </a:cubicBezTo>
                <a:cubicBezTo>
                  <a:pt x="5390034" y="-11571"/>
                  <a:pt x="5522272" y="31117"/>
                  <a:pt x="5681949" y="0"/>
                </a:cubicBezTo>
                <a:cubicBezTo>
                  <a:pt x="5841626" y="-31117"/>
                  <a:pt x="5978366" y="124"/>
                  <a:pt x="6198489" y="0"/>
                </a:cubicBezTo>
                <a:cubicBezTo>
                  <a:pt x="6418612" y="-124"/>
                  <a:pt x="6648665" y="35275"/>
                  <a:pt x="7043738" y="0"/>
                </a:cubicBezTo>
                <a:cubicBezTo>
                  <a:pt x="7090203" y="187943"/>
                  <a:pt x="6978606" y="429188"/>
                  <a:pt x="7043738" y="563380"/>
                </a:cubicBezTo>
                <a:cubicBezTo>
                  <a:pt x="7108870" y="697572"/>
                  <a:pt x="7037359" y="850044"/>
                  <a:pt x="7043738" y="1126760"/>
                </a:cubicBezTo>
                <a:cubicBezTo>
                  <a:pt x="7050117" y="1403476"/>
                  <a:pt x="6987677" y="1435094"/>
                  <a:pt x="7043738" y="1690139"/>
                </a:cubicBezTo>
                <a:cubicBezTo>
                  <a:pt x="7099799" y="1945184"/>
                  <a:pt x="7022216" y="1962306"/>
                  <a:pt x="7043738" y="2157851"/>
                </a:cubicBezTo>
                <a:cubicBezTo>
                  <a:pt x="7065260" y="2353396"/>
                  <a:pt x="7037594" y="2417544"/>
                  <a:pt x="7043738" y="2593673"/>
                </a:cubicBezTo>
                <a:cubicBezTo>
                  <a:pt x="7049882" y="2769802"/>
                  <a:pt x="6979305" y="3060255"/>
                  <a:pt x="7043738" y="3188942"/>
                </a:cubicBezTo>
                <a:cubicBezTo>
                  <a:pt x="6830602" y="3241603"/>
                  <a:pt x="6784934" y="3157016"/>
                  <a:pt x="6597635" y="3188942"/>
                </a:cubicBezTo>
                <a:cubicBezTo>
                  <a:pt x="6410336" y="3220868"/>
                  <a:pt x="6323998" y="3174188"/>
                  <a:pt x="6221969" y="3188942"/>
                </a:cubicBezTo>
                <a:cubicBezTo>
                  <a:pt x="6119940" y="3203696"/>
                  <a:pt x="5984207" y="3157554"/>
                  <a:pt x="5846303" y="3188942"/>
                </a:cubicBezTo>
                <a:cubicBezTo>
                  <a:pt x="5708399" y="3220330"/>
                  <a:pt x="5567729" y="3185590"/>
                  <a:pt x="5329762" y="3188942"/>
                </a:cubicBezTo>
                <a:cubicBezTo>
                  <a:pt x="5091795" y="3192294"/>
                  <a:pt x="4888745" y="3126697"/>
                  <a:pt x="4672346" y="3188942"/>
                </a:cubicBezTo>
                <a:cubicBezTo>
                  <a:pt x="4455947" y="3251187"/>
                  <a:pt x="4203309" y="3163910"/>
                  <a:pt x="4085368" y="3188942"/>
                </a:cubicBezTo>
                <a:cubicBezTo>
                  <a:pt x="3967427" y="3213974"/>
                  <a:pt x="3820886" y="3175002"/>
                  <a:pt x="3709702" y="3188942"/>
                </a:cubicBezTo>
                <a:cubicBezTo>
                  <a:pt x="3598518" y="3202882"/>
                  <a:pt x="3409697" y="3183889"/>
                  <a:pt x="3263599" y="3188942"/>
                </a:cubicBezTo>
                <a:cubicBezTo>
                  <a:pt x="3117501" y="3193995"/>
                  <a:pt x="2914710" y="3139685"/>
                  <a:pt x="2817495" y="3188942"/>
                </a:cubicBezTo>
                <a:cubicBezTo>
                  <a:pt x="2720280" y="3238199"/>
                  <a:pt x="2540091" y="3139751"/>
                  <a:pt x="2371392" y="3188942"/>
                </a:cubicBezTo>
                <a:cubicBezTo>
                  <a:pt x="2202693" y="3238133"/>
                  <a:pt x="2153580" y="3184238"/>
                  <a:pt x="1995726" y="3188942"/>
                </a:cubicBezTo>
                <a:cubicBezTo>
                  <a:pt x="1837872" y="3193646"/>
                  <a:pt x="1627452" y="3180688"/>
                  <a:pt x="1408748" y="3188942"/>
                </a:cubicBezTo>
                <a:cubicBezTo>
                  <a:pt x="1190044" y="3197196"/>
                  <a:pt x="950998" y="3166694"/>
                  <a:pt x="821769" y="3188942"/>
                </a:cubicBezTo>
                <a:cubicBezTo>
                  <a:pt x="692540" y="3211190"/>
                  <a:pt x="241196" y="3128513"/>
                  <a:pt x="0" y="3188942"/>
                </a:cubicBezTo>
                <a:cubicBezTo>
                  <a:pt x="-67488" y="2967041"/>
                  <a:pt x="38073" y="2719939"/>
                  <a:pt x="0" y="2593673"/>
                </a:cubicBezTo>
                <a:cubicBezTo>
                  <a:pt x="-38073" y="2467407"/>
                  <a:pt x="32790" y="2191146"/>
                  <a:pt x="0" y="2062182"/>
                </a:cubicBezTo>
                <a:cubicBezTo>
                  <a:pt x="-32790" y="1933218"/>
                  <a:pt x="30755" y="1790783"/>
                  <a:pt x="0" y="1562582"/>
                </a:cubicBezTo>
                <a:cubicBezTo>
                  <a:pt x="-30755" y="1334381"/>
                  <a:pt x="57239" y="1116559"/>
                  <a:pt x="0" y="967312"/>
                </a:cubicBezTo>
                <a:cubicBezTo>
                  <a:pt x="-57239" y="818065"/>
                  <a:pt x="52597" y="691320"/>
                  <a:pt x="0" y="467711"/>
                </a:cubicBezTo>
                <a:cubicBezTo>
                  <a:pt x="-52597" y="244102"/>
                  <a:pt x="30605" y="171098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04693507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A408A6B-9012-B1E7-BEFA-F24EF16B0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506241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74BAF-6E7F-09EE-DBA7-DE9460D0E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14AA7D-8035-A963-7D8B-222C6E521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41638"/>
            <a:ext cx="9144000" cy="2387600"/>
          </a:xfrm>
        </p:spPr>
        <p:txBody>
          <a:bodyPr/>
          <a:lstStyle/>
          <a:p>
            <a:r>
              <a:rPr lang="de-DE" dirty="0"/>
              <a:t>Machbarkeitsstudie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9B43359-9C8F-E79D-27A3-882A72651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0" y="952500"/>
            <a:ext cx="2781300" cy="2781300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33AB3DA-26D9-13F9-2B64-58502D4B7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80657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Benutzerdefiniert 2">
      <a:majorFont>
        <a:latin typeface="Cascadia Code"/>
        <a:ea typeface=""/>
        <a:cs typeface=""/>
      </a:majorFont>
      <a:minorFont>
        <a:latin typeface="Cascadia Co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415</Words>
  <Application>Microsoft Office PowerPoint</Application>
  <PresentationFormat>Breitbild</PresentationFormat>
  <Paragraphs>115</Paragraphs>
  <Slides>20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4" baseType="lpstr">
      <vt:lpstr>Aptos</vt:lpstr>
      <vt:lpstr>Arial</vt:lpstr>
      <vt:lpstr>Cascadia Code</vt:lpstr>
      <vt:lpstr>Office</vt:lpstr>
      <vt:lpstr>Von der Projektidee zum Projektauftrag</vt:lpstr>
      <vt:lpstr>Agenda</vt:lpstr>
      <vt:lpstr>Projektidee</vt:lpstr>
      <vt:lpstr>Wie entsteht eine Projektidee?</vt:lpstr>
      <vt:lpstr>Kreativitätsmethoden</vt:lpstr>
      <vt:lpstr>Vorstudie</vt:lpstr>
      <vt:lpstr>Projektantrag</vt:lpstr>
      <vt:lpstr>Projektantrag</vt:lpstr>
      <vt:lpstr>Machbarkeitsstudie</vt:lpstr>
      <vt:lpstr>Machbarkeitsstudie</vt:lpstr>
      <vt:lpstr>Machbarkeitsstudie</vt:lpstr>
      <vt:lpstr>Meilensteine</vt:lpstr>
      <vt:lpstr>Meilensteine</vt:lpstr>
      <vt:lpstr>Projektauftrag</vt:lpstr>
      <vt:lpstr>Projektauftrag</vt:lpstr>
      <vt:lpstr>Bestandteile eines PA</vt:lpstr>
      <vt:lpstr>Wann wird ein PA gebraucht?</vt:lpstr>
      <vt:lpstr>Warum ist ein PA so wichtig?</vt:lpstr>
      <vt:lpstr>Vielen Dank für eure Aufmerksamkeit!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Matthias Hrbek</dc:creator>
  <cp:lastModifiedBy>Hrbek Matthias</cp:lastModifiedBy>
  <cp:revision>7</cp:revision>
  <dcterms:created xsi:type="dcterms:W3CDTF">2025-03-04T07:26:46Z</dcterms:created>
  <dcterms:modified xsi:type="dcterms:W3CDTF">2025-03-05T17:24:19Z</dcterms:modified>
</cp:coreProperties>
</file>