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4" r:id="rId4"/>
    <p:sldId id="260" r:id="rId5"/>
    <p:sldId id="265" r:id="rId6"/>
    <p:sldId id="259" r:id="rId7"/>
    <p:sldId id="263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0FF"/>
    <a:srgbClr val="4E95D9"/>
    <a:srgbClr val="FFC000"/>
    <a:srgbClr val="0C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57990" autoAdjust="0"/>
  </p:normalViewPr>
  <p:slideViewPr>
    <p:cSldViewPr snapToGrid="0">
      <p:cViewPr varScale="1">
        <p:scale>
          <a:sx n="60" d="100"/>
          <a:sy n="60" d="100"/>
        </p:scale>
        <p:origin x="21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AA5E8E-6EB2-7F2E-A879-535F6A215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817A7A-E295-E772-DD2D-3E7709D5DB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96EEC-DAF9-4673-9EBF-DD59A418AC0B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A047D-31E7-F921-E9AE-3326030E4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053443-422C-F449-A281-ED57CACF67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20C6C-8276-44E7-A50D-D6A1E1E08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8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73E5-69D7-4534-828B-00C11B58432D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AB613-57A8-480D-BB00-056F2090D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1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3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Was ist MQTT?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Ein leichtgewichtiges Protokoll für </a:t>
            </a:r>
            <a:r>
              <a:rPr lang="de-DE" dirty="0" err="1"/>
              <a:t>Machine-to-Machine</a:t>
            </a:r>
            <a:r>
              <a:rPr lang="de-DE" dirty="0"/>
              <a:t> (M2M)- und IoT-Kommunikation.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Optimiert für eingeschränkte Geräte und Netzwerke mit geringer Bandbreite.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Teilnehmer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Publisher</a:t>
            </a:r>
            <a:r>
              <a:rPr lang="de-DE" dirty="0"/>
              <a:t>: Sendet Nachrichten zu einem spezifischen </a:t>
            </a:r>
            <a:r>
              <a:rPr lang="de-DE" b="1" dirty="0"/>
              <a:t>Topic</a:t>
            </a:r>
            <a:r>
              <a:rPr lang="de-DE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Subscriber</a:t>
            </a:r>
            <a:r>
              <a:rPr lang="de-DE" dirty="0"/>
              <a:t>: Abonniert Topics, um relevante Nachrichten zu empfangen.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MQTT-Broker</a:t>
            </a:r>
            <a:r>
              <a:rPr lang="de-DE" dirty="0"/>
              <a:t>: Vermittelt Nachrichten zwischen Publishern und </a:t>
            </a:r>
            <a:r>
              <a:rPr lang="de-DE" dirty="0" err="1"/>
              <a:t>Subscribern</a:t>
            </a:r>
            <a:r>
              <a:rPr lang="de-DE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Vorteile</a:t>
            </a:r>
            <a:r>
              <a:rPr lang="de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Skalierbarkeit</a:t>
            </a:r>
            <a:r>
              <a:rPr lang="de-DE" dirty="0"/>
              <a:t>: Unterstützt viele Clients gleichzeitig.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Flexibilität</a:t>
            </a:r>
            <a:r>
              <a:rPr lang="de-DE" dirty="0"/>
              <a:t>: Topics ermöglichen themenspezifische Kommunikation.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Ressourcensparend</a:t>
            </a:r>
            <a:r>
              <a:rPr lang="de-DE" dirty="0"/>
              <a:t>: Reduzierter Overhead und geringer Stromverbrauch.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72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2A13-B80B-8E94-3BDE-0141822F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E89DA-AE47-9977-2256-A5BC9D60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1E70EE-DA78-513A-8A46-26A869898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Akteure und </a:t>
            </a:r>
            <a:r>
              <a:rPr lang="de-DE" b="1" dirty="0" err="1"/>
              <a:t>Beispiele</a:t>
            </a:r>
            <a:r>
              <a:rPr lang="de-DE" dirty="0" err="1"/>
              <a:t>:</a:t>
            </a:r>
            <a:r>
              <a:rPr lang="de-DE" b="1" dirty="0" err="1"/>
              <a:t>Publisher</a:t>
            </a:r>
            <a:r>
              <a:rPr lang="de-DE" dirty="0"/>
              <a:t>: Sensoren (z. B. Temperatur-, Luftfeuchtigkeits-, Bewegungssensoren).</a:t>
            </a:r>
          </a:p>
          <a:p>
            <a:pPr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Subscriber</a:t>
            </a:r>
            <a:r>
              <a:rPr lang="de-DE" dirty="0"/>
              <a:t>: Aktoren oder Anwendungen (z. B. Heizungssteuerung, Benachrichtigungsdienste).</a:t>
            </a:r>
          </a:p>
          <a:p>
            <a:pPr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Broker</a:t>
            </a:r>
            <a:r>
              <a:rPr lang="de-DE" dirty="0"/>
              <a:t>: Zentraler Vermittler für Nachrichten (z. B. </a:t>
            </a:r>
            <a:r>
              <a:rPr lang="de-DE" dirty="0" err="1"/>
              <a:t>HiveMQ</a:t>
            </a:r>
            <a:r>
              <a:rPr lang="de-DE" dirty="0"/>
              <a:t>, </a:t>
            </a:r>
            <a:r>
              <a:rPr lang="de-DE" dirty="0" err="1"/>
              <a:t>Mosquitto</a:t>
            </a:r>
            <a:r>
              <a:rPr lang="de-DE" dirty="0"/>
              <a:t>).</a:t>
            </a:r>
          </a:p>
          <a:p>
            <a:pPr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Beispielablauf</a:t>
            </a:r>
            <a:r>
              <a:rPr lang="de-DE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Sensor X misst Temperatur (22°C) und sendet sie an das Topic </a:t>
            </a:r>
            <a:r>
              <a:rPr lang="de-DE" dirty="0" err="1"/>
              <a:t>temp</a:t>
            </a:r>
            <a:r>
              <a:rPr lang="de-DE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Client Y (Subscriber) empfängt die Nachricht über das abonnierte Topic.</a:t>
            </a:r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50B46-F42E-81ED-13EF-8706B5BF8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Hierarchische Struktur</a:t>
            </a:r>
            <a:r>
              <a:rPr lang="de-A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Beispiel: Vehicle/</a:t>
            </a:r>
            <a:r>
              <a:rPr lang="de-AT" dirty="0" err="1"/>
              <a:t>motor</a:t>
            </a:r>
            <a:r>
              <a:rPr lang="de-AT" dirty="0"/>
              <a:t>/power -&gt; 150.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Ermöglicht thematische Unterteilungen.</a:t>
            </a:r>
          </a:p>
          <a:p>
            <a:pPr lvl="1"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Wildcards</a:t>
            </a:r>
            <a:r>
              <a:rPr lang="de-A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+: Platzhalter für eine Ebene (z. B. Vehicle/+/power).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#: Platzhalter für mehrere Ebenen (z. B. Vehicle/#).</a:t>
            </a:r>
          </a:p>
          <a:p>
            <a:pPr lvl="1"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None/>
            </a:pP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2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Header-Inhalte</a:t>
            </a:r>
            <a:r>
              <a:rPr lang="de-AT" dirty="0"/>
              <a:t>: Kontrolltyp (z. B. PUBLISH, SUBSCRIBE, UNSUBSCRIBE).</a:t>
            </a:r>
          </a:p>
          <a:p>
            <a:pPr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dirty="0"/>
              <a:t>Flags und Länge.</a:t>
            </a:r>
          </a:p>
          <a:p>
            <a:pPr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Variable </a:t>
            </a:r>
            <a:r>
              <a:rPr lang="de-AT" b="1" dirty="0" err="1"/>
              <a:t>Header</a:t>
            </a:r>
            <a:r>
              <a:rPr lang="de-AT" dirty="0" err="1"/>
              <a:t>:Enthält</a:t>
            </a:r>
            <a:r>
              <a:rPr lang="de-AT" dirty="0"/>
              <a:t> Informationen wie Topic-Namen und Paket-IDs.</a:t>
            </a:r>
          </a:p>
          <a:p>
            <a:pPr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Payload</a:t>
            </a:r>
            <a:r>
              <a:rPr lang="de-AT" dirty="0" err="1"/>
              <a:t>:Transportierte</a:t>
            </a:r>
            <a:r>
              <a:rPr lang="de-AT" dirty="0"/>
              <a:t> Daten, z. B. 22°C für ein Thermometer.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1222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Smart Home</a:t>
            </a:r>
            <a:r>
              <a:rPr lang="de-DE" dirty="0"/>
              <a:t>: Steuerung von Beleuchtung, Thermostaten, Türschlössern.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Beispiel: Ein Bewegungssensor aktiviert das Licht über MQTT.</a:t>
            </a:r>
          </a:p>
          <a:p>
            <a:pPr lvl="1">
              <a:buFont typeface="Arial" panose="020B0604020202020204" pitchFamily="34" charset="0"/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Smart Cities</a:t>
            </a:r>
            <a:r>
              <a:rPr lang="de-DE" dirty="0"/>
              <a:t>: Verkehrsmanagement, Abfallüberwachung, Umweltsensoren.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 Beispiel: Sensoren melden Füllstände von Mülltonnen an die Stadtverwaltung.</a:t>
            </a:r>
          </a:p>
          <a:p>
            <a:pPr lvl="1">
              <a:buFont typeface="Arial" panose="020B0604020202020204" pitchFamily="34" charset="0"/>
              <a:buNone/>
            </a:pPr>
            <a:endParaRPr lang="de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de-DE" b="1" dirty="0"/>
              <a:t>Landwirtschaft: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dirty="0"/>
              <a:t> Bewässerungssysteme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dirty="0"/>
              <a:t> Tierüberwachung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b="0" dirty="0"/>
              <a:t> Klimamanagement: Temperatur / Luftfeuchtigkeitsmesser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33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Erläuterung der Stufen</a:t>
            </a:r>
            <a:r>
              <a:rPr lang="de-A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b="1" dirty="0"/>
              <a:t>QoS 0 – At </a:t>
            </a:r>
            <a:r>
              <a:rPr lang="de-AT" b="1" dirty="0" err="1"/>
              <a:t>most</a:t>
            </a:r>
            <a:r>
              <a:rPr lang="de-AT" b="1" dirty="0"/>
              <a:t> </a:t>
            </a:r>
            <a:r>
              <a:rPr lang="de-AT" b="1" dirty="0" err="1"/>
              <a:t>once</a:t>
            </a:r>
            <a:r>
              <a:rPr lang="de-AT" dirty="0"/>
              <a:t>: Nachricht wird ohne Garantie gesendet. (Minimaler Overhead)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b="1" dirty="0"/>
              <a:t>QoS 1 – At least </a:t>
            </a:r>
            <a:r>
              <a:rPr lang="de-AT" b="1" dirty="0" err="1"/>
              <a:t>once</a:t>
            </a:r>
            <a:r>
              <a:rPr lang="de-AT" dirty="0"/>
              <a:t>: Nachricht wird garantiert, kann aber mehrfach ankommen.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b="1" dirty="0"/>
              <a:t>QoS 2 – </a:t>
            </a:r>
            <a:r>
              <a:rPr lang="de-AT" b="1" dirty="0" err="1"/>
              <a:t>Exactly</a:t>
            </a:r>
            <a:r>
              <a:rPr lang="de-AT" b="1" dirty="0"/>
              <a:t> </a:t>
            </a:r>
            <a:r>
              <a:rPr lang="de-AT" b="1" dirty="0" err="1"/>
              <a:t>once</a:t>
            </a:r>
            <a:r>
              <a:rPr lang="de-AT" dirty="0"/>
              <a:t>: Nachricht wird garantiert und genau einmal zugestellt (höchster Overhead).</a:t>
            </a:r>
          </a:p>
          <a:p>
            <a:pPr lvl="1">
              <a:buFont typeface="Arial" panose="020B0604020202020204" pitchFamily="34" charset="0"/>
              <a:buNone/>
            </a:pP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Anwendungsbeispiele</a:t>
            </a:r>
            <a:r>
              <a:rPr lang="de-AT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QoS 0: Sensordaten, die oft aktualisiert werden.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QoS 1: Statusmeldungen (z. B. Maschinenbetrieb).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QoS 2: Zahlungsinformationen oder kritische Updates.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Publish </a:t>
            </a:r>
            <a:r>
              <a:rPr lang="de-AT" dirty="0" err="1"/>
              <a:t>receive</a:t>
            </a:r>
            <a:endParaRPr lang="de-AT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Publish release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AT" dirty="0"/>
              <a:t>Publish </a:t>
            </a:r>
            <a:r>
              <a:rPr lang="de-AT" dirty="0" err="1"/>
              <a:t>complete</a:t>
            </a:r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5306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chemeClr val="bg1"/>
                </a:solidFill>
              </a:rPr>
              <a:t>.\mosquitto_sub.exe -h broker.hivemq.com -p 1883 -t 5bhitsdemo/</a:t>
            </a:r>
            <a:r>
              <a:rPr lang="de-AT" dirty="0" err="1">
                <a:solidFill>
                  <a:schemeClr val="bg1"/>
                </a:solidFill>
              </a:rPr>
              <a:t>temp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150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491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344F-24CA-3BB1-0697-31F26B90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B5466-B233-E41B-2041-FE81082F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693DA-14C5-10E0-F12C-62C562D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0322F-33FC-943A-1942-B2C1342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6B97-B349-68DA-993A-A5F91C68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4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BA99-22CB-E91B-7359-5587C681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1AB6E4-E3CB-80A1-27CF-A73DD9D0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EDF-66B1-740B-2723-A9C0857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C86FD-15D5-F0BB-335F-937A9BC6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B0849-09E3-CCDD-1419-21EE072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5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F9504D-022E-D1F9-E1ED-999C6CB23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82440-97BE-9526-D6C4-3120464A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B4796-6A60-BAAD-84DE-AAAA340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BE941-C16E-812D-1F1F-035ECA7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9BF9C-AA10-B34D-9F85-B32F1F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62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D9646-8B65-65E2-57EE-B8EDA93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28741-DA23-EEF4-9BA2-89B25796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379BE-4234-9B03-2272-73286DD6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59641-9525-FD3F-46DE-4E6A053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37AF9-62C3-D1FE-0316-036527BB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9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5C9-40E4-5EBA-2237-8227C9C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033E2-D5F7-3E06-D9B2-6C971537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3DFBE-9189-9F9A-CFDA-3D86CEA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3F1C-3851-F7AF-3F7D-D6285C3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DE784-C86E-A5F1-9B0B-2EA6AA99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7755-AFF8-402B-6FB6-0564DEF0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7B-89E7-E41C-A95D-8D0832A0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34185-CAFC-E6C5-13ED-D14330AA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E7F5-6C61-F776-06A4-3FA5E51F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A599F-755C-AE58-2D80-AFD8ABC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A2AEC-BB01-4D42-727B-1148EEF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5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E851-7F23-190A-1282-CA2B713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37DB-2D58-1AA5-C197-EEB61AE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E0AA7-90E1-FB82-118E-C5AACCE5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E6B9B-9CA0-5FD8-6369-EDAE64E49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FD9D54-0327-2867-8B4E-F14269D0B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9C530-938D-9B2F-96FA-40124CA7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700789-E12F-2A14-0345-9E42CC8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4BACA-F8D6-8CDD-3B53-62A8A3CF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0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1F14-7CF0-6A6F-72A2-71348AA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D5EB6-E9F6-ECCF-A5EA-4BADD52A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5FE0A-6C3F-69BF-371F-524128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ECB0E-BA11-2D4D-23BF-2BF2050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27321B-FD78-7695-CF2C-48BB72A8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F624D9-4A97-EE8C-D3CA-2C27603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AB0A1-B778-7111-DAB6-4EAE46E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1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C453C-21CD-683F-ED12-2F0E454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124E-A7AD-DA25-45CC-D38CF8A6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755F9-30DC-A3EF-2B25-4E9DC34E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EF5A9-6006-E3DE-01D5-0504904D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89BD9-B7B1-D8E8-481B-6CD40CA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D7366-FD80-3EA6-5AE3-8CB8733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7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FE73-CB4C-A41F-966B-9E9325F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05E26-9AC2-DD04-787F-A0B61E6A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40529-AD71-7DD9-3259-41E9F0FF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9D7AB-DA2D-8FAA-B64D-AADF9CD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25508-0B4C-F30F-8C59-55F088C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BE145-7AC4-73AF-403B-5261DA3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3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2145-47FB-1E72-1D18-033FEB95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BC12B-EEE9-5B29-0713-7DC0845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C69CD-6C6D-B282-D390-E6DD189B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8E907-BBCB-40B4-B3CF-34F68D22DA81}" type="datetimeFigureOut">
              <a:rPr lang="de-AT" smtClean="0"/>
              <a:t>13.01.2025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C2FAF-ED49-7224-9E9B-BEDD2E68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A4AF0-C024-FA50-B724-4ADE4B4F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1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pub-sub-messag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-flow.io/ressources/mqtt-quality-of-service-qos-anwendungsfaelle-und-beispiele/" TargetMode="External"/><Relationship Id="rId5" Type="http://schemas.openxmlformats.org/officeDocument/2006/relationships/hyperlink" Target="https://hivemq.com/blog/mqtt-essentials-part-6-mqtt-quality-of-service-levels/" TargetMode="External"/><Relationship Id="rId4" Type="http://schemas.openxmlformats.org/officeDocument/2006/relationships/hyperlink" Target="https://docs.oasis-open.org/mqtt/mqtt/v5.0/mqtt-v5.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F0E985C-74B9-1EF4-0D2E-2DC2C104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586" y="4338892"/>
            <a:ext cx="6561963" cy="120808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 Queuing </a:t>
            </a:r>
            <a:r>
              <a:rPr lang="de-DE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Telemetry</a:t>
            </a:r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Transport</a:t>
            </a:r>
            <a:endParaRPr lang="de-AT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FD920-CBDB-48FD-F34A-9B527C759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50" y="2000250"/>
            <a:ext cx="10477500" cy="2857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7732648-6FE2-9213-8C13-A7E22C6D6961}"/>
              </a:ext>
            </a:extLst>
          </p:cNvPr>
          <p:cNvSpPr txBox="1"/>
          <p:nvPr/>
        </p:nvSpPr>
        <p:spPr>
          <a:xfrm>
            <a:off x="9965362" y="5912207"/>
            <a:ext cx="19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Matthias Hrbek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3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FFDF3-28B1-02E4-D7B9-A3EE382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2CF3B-8B33-88EE-9B18-BA011CB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hlinkClick r:id="rId3"/>
              </a:rPr>
              <a:t>https://aws.amazon.com/what-is/pub-sub-messaging/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4"/>
              </a:rPr>
              <a:t>https://docs.oasis-open.org/mqtt/mqtt/v5.0/mqtt-v5.0.pdf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5"/>
              </a:rPr>
              <a:t>https://hivemq.com/blog/mqtt-essentials-part-6-mqtt-quality-of-service-levels/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6"/>
              </a:rPr>
              <a:t>https://i-flow.io/ressources/mqtt-quality-of-service-qos-anwendungsfaelle-und-beispiele/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CCEE1-0BF3-BADB-25D7-F525BECB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Pub/Sub Kommunikation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EC26B-A437-4C8D-604B-2A0843E2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670431"/>
            <a:ext cx="3200400" cy="322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Teilnehmer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MQTT-Broker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sz="1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Vorteile: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Skalierbarkeit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Flexibilität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Ressourcensparend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1691E9-0541-610A-CA4F-16FCB3B9EA15}"/>
              </a:ext>
            </a:extLst>
          </p:cNvPr>
          <p:cNvSpPr txBox="1"/>
          <p:nvPr/>
        </p:nvSpPr>
        <p:spPr>
          <a:xfrm>
            <a:off x="800100" y="1592838"/>
            <a:ext cx="7353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 Bold" panose="020B0609020000020004" pitchFamily="49" charset="0"/>
                <a:ea typeface="Cascadia Code Bold" panose="020B0609020000020004" pitchFamily="49" charset="0"/>
                <a:cs typeface="Cascadia Code Bold" panose="020B0609020000020004" pitchFamily="49" charset="0"/>
              </a:rPr>
              <a:t>Kommunikationsmuster</a:t>
            </a:r>
            <a:r>
              <a:rPr lang="de-DE" sz="20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Publisher sendet Nachrichten zu einem Topic, Subscriber abonniert Topics, um Nachrichten zu empfangen.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4C19B-4766-248F-A406-B7996040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8574" y="2456211"/>
            <a:ext cx="5975351" cy="38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855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7361-46C2-A78A-F8FA-B94DAF20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CB2E-EF08-3380-600B-4EA97E2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Funktionsprinzip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05FA51-672A-C3FA-43A6-90B8C8BA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51" y="1763376"/>
            <a:ext cx="7109267" cy="46350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651E972-6029-5F86-9058-22FC669BA155}"/>
              </a:ext>
            </a:extLst>
          </p:cNvPr>
          <p:cNvSpPr txBox="1"/>
          <p:nvPr/>
        </p:nvSpPr>
        <p:spPr>
          <a:xfrm>
            <a:off x="877698" y="2082109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5B0104-6ADD-E9D3-DD71-C9447302DC40}"/>
              </a:ext>
            </a:extLst>
          </p:cNvPr>
          <p:cNvSpPr txBox="1"/>
          <p:nvPr/>
        </p:nvSpPr>
        <p:spPr>
          <a:xfrm>
            <a:off x="838200" y="5306215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27C33C-6397-6D93-8610-332D2C1882D1}"/>
              </a:ext>
            </a:extLst>
          </p:cNvPr>
          <p:cNvSpPr txBox="1"/>
          <p:nvPr/>
        </p:nvSpPr>
        <p:spPr>
          <a:xfrm>
            <a:off x="838200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186F10-37D4-449C-E270-69A7101289A4}"/>
              </a:ext>
            </a:extLst>
          </p:cNvPr>
          <p:cNvSpPr txBox="1"/>
          <p:nvPr/>
        </p:nvSpPr>
        <p:spPr>
          <a:xfrm>
            <a:off x="5085058" y="2926790"/>
            <a:ext cx="180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Broker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A217A3-7EFA-A208-4802-9AFBEEADDF7B}"/>
              </a:ext>
            </a:extLst>
          </p:cNvPr>
          <p:cNvSpPr txBox="1"/>
          <p:nvPr/>
        </p:nvSpPr>
        <p:spPr>
          <a:xfrm>
            <a:off x="2111563" y="1367119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AACD1D-019A-4681-CB09-E8CE98BFB0B7}"/>
              </a:ext>
            </a:extLst>
          </p:cNvPr>
          <p:cNvSpPr txBox="1"/>
          <p:nvPr/>
        </p:nvSpPr>
        <p:spPr>
          <a:xfrm>
            <a:off x="8296277" y="1363266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54EC3E-09F8-2611-AE7F-3C13B55D9F36}"/>
              </a:ext>
            </a:extLst>
          </p:cNvPr>
          <p:cNvSpPr txBox="1"/>
          <p:nvPr/>
        </p:nvSpPr>
        <p:spPr>
          <a:xfrm>
            <a:off x="9942975" y="1820558"/>
            <a:ext cx="14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Z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noProof="1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D7314F-1871-8FEC-3BAC-C69FB94301B9}"/>
              </a:ext>
            </a:extLst>
          </p:cNvPr>
          <p:cNvSpPr txBox="1"/>
          <p:nvPr/>
        </p:nvSpPr>
        <p:spPr>
          <a:xfrm>
            <a:off x="9942975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6E52DC-443D-0693-AF24-3DFA0193A99B}"/>
              </a:ext>
            </a:extLst>
          </p:cNvPr>
          <p:cNvSpPr txBox="1"/>
          <p:nvPr/>
        </p:nvSpPr>
        <p:spPr>
          <a:xfrm>
            <a:off x="9942975" y="5420980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72A051-2C96-5604-EE3A-3BB852BB5936}"/>
              </a:ext>
            </a:extLst>
          </p:cNvPr>
          <p:cNvSpPr txBox="1"/>
          <p:nvPr/>
        </p:nvSpPr>
        <p:spPr>
          <a:xfrm rot="1891322">
            <a:off x="3412059" y="2806961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battery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25BF7D-7ABD-5270-E545-EAA3985A9F42}"/>
              </a:ext>
            </a:extLst>
          </p:cNvPr>
          <p:cNvSpPr txBox="1"/>
          <p:nvPr/>
        </p:nvSpPr>
        <p:spPr>
          <a:xfrm rot="1891322">
            <a:off x="3136688" y="3111456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D3BC0B-AD1B-614A-82CE-CB73493510FD}"/>
              </a:ext>
            </a:extLst>
          </p:cNvPr>
          <p:cNvSpPr txBox="1"/>
          <p:nvPr/>
        </p:nvSpPr>
        <p:spPr>
          <a:xfrm rot="19426490">
            <a:off x="6685658" y="30519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battery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983D9BE-C5FE-FB0C-F9F8-A2406E84D447}"/>
              </a:ext>
            </a:extLst>
          </p:cNvPr>
          <p:cNvSpPr txBox="1"/>
          <p:nvPr/>
        </p:nvSpPr>
        <p:spPr>
          <a:xfrm rot="19454674">
            <a:off x="6181618" y="269356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A234DF-004C-B3E2-751F-FC7AC3A96A96}"/>
              </a:ext>
            </a:extLst>
          </p:cNvPr>
          <p:cNvSpPr txBox="1"/>
          <p:nvPr/>
        </p:nvSpPr>
        <p:spPr>
          <a:xfrm>
            <a:off x="6383730" y="37876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C87E62-9BFE-F103-F6CF-B22116C02EDF}"/>
              </a:ext>
            </a:extLst>
          </p:cNvPr>
          <p:cNvSpPr txBox="1"/>
          <p:nvPr/>
        </p:nvSpPr>
        <p:spPr>
          <a:xfrm rot="1891322">
            <a:off x="6218725" y="5575852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windspd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361040A-71D7-AA3B-30DC-C7DC609873EE}"/>
              </a:ext>
            </a:extLst>
          </p:cNvPr>
          <p:cNvSpPr txBox="1"/>
          <p:nvPr/>
        </p:nvSpPr>
        <p:spPr>
          <a:xfrm>
            <a:off x="3287202" y="3872668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temp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9BA350-9FF0-72FB-6315-28BEE463D64F}"/>
              </a:ext>
            </a:extLst>
          </p:cNvPr>
          <p:cNvSpPr txBox="1"/>
          <p:nvPr/>
        </p:nvSpPr>
        <p:spPr>
          <a:xfrm rot="19947949">
            <a:off x="3217824" y="4948630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windspd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CDDF59-84A6-27A2-413D-4FEE4E3B2A15}"/>
              </a:ext>
            </a:extLst>
          </p:cNvPr>
          <p:cNvSpPr txBox="1"/>
          <p:nvPr/>
        </p:nvSpPr>
        <p:spPr>
          <a:xfrm rot="19945773">
            <a:off x="3422290" y="5322405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BE3563-F1DF-EC61-8608-F9BA0BD031FC}"/>
              </a:ext>
            </a:extLst>
          </p:cNvPr>
          <p:cNvSpPr txBox="1"/>
          <p:nvPr/>
        </p:nvSpPr>
        <p:spPr>
          <a:xfrm>
            <a:off x="3287202" y="428968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42B03E-A54F-EAD0-4C8F-8441FE385877}"/>
              </a:ext>
            </a:extLst>
          </p:cNvPr>
          <p:cNvSpPr txBox="1"/>
          <p:nvPr/>
        </p:nvSpPr>
        <p:spPr>
          <a:xfrm rot="1891322">
            <a:off x="6491190" y="496782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D70169-78F6-2CAE-7797-90D22F6ACC3E}"/>
              </a:ext>
            </a:extLst>
          </p:cNvPr>
          <p:cNvSpPr txBox="1"/>
          <p:nvPr/>
        </p:nvSpPr>
        <p:spPr>
          <a:xfrm>
            <a:off x="6407485" y="440984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temp</a:t>
            </a:r>
          </a:p>
        </p:txBody>
      </p:sp>
    </p:spTree>
    <p:extLst>
      <p:ext uri="{BB962C8B-B14F-4D97-AF65-F5344CB8AC3E}">
        <p14:creationId xmlns:p14="http://schemas.microsoft.com/office/powerpoint/2010/main" val="369358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AD5C6-5F7A-153B-621D-0FA0186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Topic Format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866C05-682A-3B58-60DB-B22E47A8E2DB}"/>
              </a:ext>
            </a:extLst>
          </p:cNvPr>
          <p:cNvSpPr txBox="1"/>
          <p:nvPr/>
        </p:nvSpPr>
        <p:spPr>
          <a:xfrm>
            <a:off x="838200" y="1690688"/>
            <a:ext cx="6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Vehicle/motor/power -&gt; 150</a:t>
            </a:r>
          </a:p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Vehicle/climate_control/mode -&gt; “auto“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9EC5C3-80A0-7457-2D66-16782C37C76E}"/>
              </a:ext>
            </a:extLst>
          </p:cNvPr>
          <p:cNvSpPr txBox="1"/>
          <p:nvPr/>
        </p:nvSpPr>
        <p:spPr>
          <a:xfrm>
            <a:off x="838200" y="2505670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+mj-lt"/>
              </a:rPr>
              <a:t>Wildcards: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+ Single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# Multi level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8EEBC-DCC7-E7CC-44B0-929E6534DA26}"/>
              </a:ext>
            </a:extLst>
          </p:cNvPr>
          <p:cNvSpPr txBox="1"/>
          <p:nvPr/>
        </p:nvSpPr>
        <p:spPr>
          <a:xfrm>
            <a:off x="838199" y="4959091"/>
            <a:ext cx="55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Vehicle/# -&gt; Gibt alle Informationen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      über „Vehicle“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A168FC-3290-5A95-9E74-79A51BEAEBC8}"/>
              </a:ext>
            </a:extLst>
          </p:cNvPr>
          <p:cNvSpPr txBox="1"/>
          <p:nvPr/>
        </p:nvSpPr>
        <p:spPr>
          <a:xfrm>
            <a:off x="838200" y="3915291"/>
            <a:ext cx="41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Vehicle/+/power -&gt;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“1kw“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,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150</a:t>
            </a:r>
            <a:endParaRPr lang="de-AT" dirty="0">
              <a:solidFill>
                <a:srgbClr val="96D0FF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3C06A10-4DBB-20D6-114B-4F9F8048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44" b="3888"/>
          <a:stretch/>
        </p:blipFill>
        <p:spPr>
          <a:xfrm>
            <a:off x="7301584" y="1036082"/>
            <a:ext cx="480422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BD93-6CE7-B44E-23EE-63B366710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AC49-0AC1-2BA0-3E68-FEA0944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Nachrichtenaufbau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Screenshot, Text, Reihe, Rechteck enthält.&#10;&#10;Automatisch generierte Beschreibung">
            <a:extLst>
              <a:ext uri="{FF2B5EF4-FFF2-40B4-BE49-F238E27FC236}">
                <a16:creationId xmlns:a16="http://schemas.microsoft.com/office/drawing/2014/main" id="{6121249F-128D-5A0A-4238-105C71E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21240" r="7689" b="45910"/>
          <a:stretch/>
        </p:blipFill>
        <p:spPr>
          <a:xfrm>
            <a:off x="924959" y="1690688"/>
            <a:ext cx="10342082" cy="2286001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A4BEC3-F13F-0C5E-E913-D58A0AA1A0C4}"/>
              </a:ext>
            </a:extLst>
          </p:cNvPr>
          <p:cNvCxnSpPr>
            <a:cxnSpLocks/>
          </p:cNvCxnSpPr>
          <p:nvPr/>
        </p:nvCxnSpPr>
        <p:spPr>
          <a:xfrm>
            <a:off x="1143000" y="4210050"/>
            <a:ext cx="2114550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20AA02-0C11-D80F-C041-6F824B70ED54}"/>
              </a:ext>
            </a:extLst>
          </p:cNvPr>
          <p:cNvCxnSpPr>
            <a:cxnSpLocks/>
          </p:cNvCxnSpPr>
          <p:nvPr/>
        </p:nvCxnSpPr>
        <p:spPr>
          <a:xfrm>
            <a:off x="3657600" y="4210050"/>
            <a:ext cx="22193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3F0D3E-D2B0-3EDB-7650-C090FE2CE8D1}"/>
              </a:ext>
            </a:extLst>
          </p:cNvPr>
          <p:cNvCxnSpPr>
            <a:cxnSpLocks/>
          </p:cNvCxnSpPr>
          <p:nvPr/>
        </p:nvCxnSpPr>
        <p:spPr>
          <a:xfrm>
            <a:off x="6238875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F8D9976-42C8-DF9E-A102-1E529D40F97F}"/>
              </a:ext>
            </a:extLst>
          </p:cNvPr>
          <p:cNvCxnSpPr>
            <a:cxnSpLocks/>
          </p:cNvCxnSpPr>
          <p:nvPr/>
        </p:nvCxnSpPr>
        <p:spPr>
          <a:xfrm>
            <a:off x="8839200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6F42CE9-D4E0-8806-4D33-8230CB55492F}"/>
              </a:ext>
            </a:extLst>
          </p:cNvPr>
          <p:cNvSpPr txBox="1"/>
          <p:nvPr/>
        </p:nvSpPr>
        <p:spPr>
          <a:xfrm>
            <a:off x="1323975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Byte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BA3AC-2F72-AE87-EE21-5AAE7B583C5B}"/>
              </a:ext>
            </a:extLst>
          </p:cNvPr>
          <p:cNvSpPr txBox="1"/>
          <p:nvPr/>
        </p:nvSpPr>
        <p:spPr>
          <a:xfrm>
            <a:off x="9082086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8C4895-0041-AD7A-8150-EB3B58B710FD}"/>
              </a:ext>
            </a:extLst>
          </p:cNvPr>
          <p:cNvSpPr txBox="1"/>
          <p:nvPr/>
        </p:nvSpPr>
        <p:spPr>
          <a:xfrm>
            <a:off x="6496049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ED6FEC-7362-EDFF-0DCF-6FABE83DB1D0}"/>
              </a:ext>
            </a:extLst>
          </p:cNvPr>
          <p:cNvSpPr txBox="1"/>
          <p:nvPr/>
        </p:nvSpPr>
        <p:spPr>
          <a:xfrm>
            <a:off x="3910012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1-4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781B2EE-DE7D-3ABE-ED19-512AC115E97E}"/>
              </a:ext>
            </a:extLst>
          </p:cNvPr>
          <p:cNvSpPr/>
          <p:nvPr/>
        </p:nvSpPr>
        <p:spPr>
          <a:xfrm rot="5400000">
            <a:off x="3330574" y="2309257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AD7C52E-ECAD-C265-8A61-2E09521E1F21}"/>
              </a:ext>
            </a:extLst>
          </p:cNvPr>
          <p:cNvSpPr txBox="1"/>
          <p:nvPr/>
        </p:nvSpPr>
        <p:spPr>
          <a:xfrm>
            <a:off x="2322621" y="5143497"/>
            <a:ext cx="23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E60C9413-B2FC-0D8A-3617-F01B82B2924B}"/>
              </a:ext>
            </a:extLst>
          </p:cNvPr>
          <p:cNvSpPr/>
          <p:nvPr/>
        </p:nvSpPr>
        <p:spPr>
          <a:xfrm rot="5400000">
            <a:off x="8530191" y="2301281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BCA92C-7D1E-C493-10AB-E2A117D947C6}"/>
              </a:ext>
            </a:extLst>
          </p:cNvPr>
          <p:cNvSpPr txBox="1"/>
          <p:nvPr/>
        </p:nvSpPr>
        <p:spPr>
          <a:xfrm>
            <a:off x="7484140" y="5046107"/>
            <a:ext cx="23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Nicht 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199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6558-42A9-5A2B-F4E5-284E7C8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MQTT-Anwendungsbereiche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5949-5D32-8CB5-0BE0-E30B0AC5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Smart Home</a:t>
            </a: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Smart Cities</a:t>
            </a: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Landwirtschaft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052" name="Picture 4" descr="MQTT Broker - Buxbaum Automation GmbH">
            <a:extLst>
              <a:ext uri="{FF2B5EF4-FFF2-40B4-BE49-F238E27FC236}">
                <a16:creationId xmlns:a16="http://schemas.microsoft.com/office/drawing/2014/main" id="{C256D772-8FE5-93BC-7748-3E08FD8E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8" y="3775184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rter Lidar-Sensor liefert direkt verwertbare 3D-Informationen | inVISION">
            <a:extLst>
              <a:ext uri="{FF2B5EF4-FFF2-40B4-BE49-F238E27FC236}">
                <a16:creationId xmlns:a16="http://schemas.microsoft.com/office/drawing/2014/main" id="{154D0A47-36A9-B567-C09F-51E309727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686" y="1675443"/>
            <a:ext cx="6594796" cy="392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8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520EA-2E5D-5EF0-2B6F-ACA82126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QoS – Quality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Service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F844F94-BA41-4F8E-9037-286A0675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49426"/>
            <a:ext cx="8210550" cy="96202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CB87B7-49CA-BF72-C874-805D6A5075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429000"/>
            <a:ext cx="8201025" cy="9620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A7953E5-A78E-4B60-5F70-283A7639B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199" y="5108574"/>
            <a:ext cx="8201025" cy="11239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6263497-4CA3-D056-BC68-5BF240244EC6}"/>
              </a:ext>
            </a:extLst>
          </p:cNvPr>
          <p:cNvSpPr txBox="1"/>
          <p:nvPr/>
        </p:nvSpPr>
        <p:spPr>
          <a:xfrm>
            <a:off x="3929061" y="18590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0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33D8A0-5BF7-6006-E4EA-CF8581EA57F7}"/>
              </a:ext>
            </a:extLst>
          </p:cNvPr>
          <p:cNvSpPr txBox="1"/>
          <p:nvPr/>
        </p:nvSpPr>
        <p:spPr>
          <a:xfrm>
            <a:off x="3929061" y="32443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1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E0497A-00FC-758D-2D21-3ACDAAB511E2}"/>
              </a:ext>
            </a:extLst>
          </p:cNvPr>
          <p:cNvSpPr txBox="1"/>
          <p:nvPr/>
        </p:nvSpPr>
        <p:spPr>
          <a:xfrm>
            <a:off x="3929061" y="379840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PUBACK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169B53-4B51-CB5B-BE87-D9F9024EAC8D}"/>
              </a:ext>
            </a:extLst>
          </p:cNvPr>
          <p:cNvSpPr txBox="1"/>
          <p:nvPr/>
        </p:nvSpPr>
        <p:spPr>
          <a:xfrm>
            <a:off x="3929061" y="48064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2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7ABF374-9885-5C11-E576-7F1701B54F7B}"/>
              </a:ext>
            </a:extLst>
          </p:cNvPr>
          <p:cNvSpPr txBox="1"/>
          <p:nvPr/>
        </p:nvSpPr>
        <p:spPr>
          <a:xfrm>
            <a:off x="3929061" y="5377404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PUBREC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D161327-5220-AA9B-54A6-2A19EC80667D}"/>
              </a:ext>
            </a:extLst>
          </p:cNvPr>
          <p:cNvSpPr txBox="1"/>
          <p:nvPr/>
        </p:nvSpPr>
        <p:spPr>
          <a:xfrm>
            <a:off x="3929061" y="5617152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PUBREL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0DB0348-4D70-EEA5-012B-BD2DBB524538}"/>
              </a:ext>
            </a:extLst>
          </p:cNvPr>
          <p:cNvSpPr txBox="1"/>
          <p:nvPr/>
        </p:nvSpPr>
        <p:spPr>
          <a:xfrm>
            <a:off x="3929061" y="585690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PUBCOMP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12D07-BD9B-4140-A44F-6E1DCF422954}"/>
              </a:ext>
            </a:extLst>
          </p:cNvPr>
          <p:cNvSpPr txBox="1"/>
          <p:nvPr/>
        </p:nvSpPr>
        <p:spPr>
          <a:xfrm>
            <a:off x="9258300" y="206221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01E0347-991D-33EE-8D17-B26C204360C3}"/>
              </a:ext>
            </a:extLst>
          </p:cNvPr>
          <p:cNvSpPr txBox="1"/>
          <p:nvPr/>
        </p:nvSpPr>
        <p:spPr>
          <a:xfrm>
            <a:off x="9258300" y="37253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least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ACC5C60-D33B-CDDF-FA79-5BF50FDDB509}"/>
              </a:ext>
            </a:extLst>
          </p:cNvPr>
          <p:cNvSpPr txBox="1"/>
          <p:nvPr/>
        </p:nvSpPr>
        <p:spPr>
          <a:xfrm>
            <a:off x="9258300" y="54324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+mj-lt"/>
              </a:rPr>
              <a:t>Exactly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6030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5CDAD-542A-5666-5C52-0E4353F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Beispiel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1BD1B-2928-F5BC-6B55-8B4281A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31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5E7FF4F-16AE-53F2-741E-E69EE05EFE39}"/>
              </a:ext>
            </a:extLst>
          </p:cNvPr>
          <p:cNvSpPr txBox="1"/>
          <p:nvPr/>
        </p:nvSpPr>
        <p:spPr>
          <a:xfrm>
            <a:off x="2917371" y="2767280"/>
            <a:ext cx="69777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+mj-lt"/>
              </a:rPr>
              <a:t>Vielen Dank für eure Aufmerksamkeit!</a:t>
            </a:r>
            <a:endParaRPr lang="de-AT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E1AF9F-0053-40E7-56D9-979D9493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35" y="406200"/>
            <a:ext cx="6058194" cy="60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de">
      <a:majorFont>
        <a:latin typeface="Cascadia Code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Breitbild</PresentationFormat>
  <Paragraphs>143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Arial</vt:lpstr>
      <vt:lpstr>Cascadia Code</vt:lpstr>
      <vt:lpstr>Cascadia Code Bold</vt:lpstr>
      <vt:lpstr>Cascadia Code Light</vt:lpstr>
      <vt:lpstr>Office</vt:lpstr>
      <vt:lpstr>PowerPoint-Präsentation</vt:lpstr>
      <vt:lpstr>Pub/Sub Kommunikation</vt:lpstr>
      <vt:lpstr>Funktionsprinzip</vt:lpstr>
      <vt:lpstr>Topic Format</vt:lpstr>
      <vt:lpstr>Nachrichtenaufbau</vt:lpstr>
      <vt:lpstr>MQTT-Anwendungsbereiche</vt:lpstr>
      <vt:lpstr>QoS – Quality of Service</vt:lpstr>
      <vt:lpstr>Beispiel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Hrbek Matthias</dc:creator>
  <cp:lastModifiedBy>Hrbek Matthias</cp:lastModifiedBy>
  <cp:revision>9</cp:revision>
  <dcterms:created xsi:type="dcterms:W3CDTF">2025-01-02T11:22:47Z</dcterms:created>
  <dcterms:modified xsi:type="dcterms:W3CDTF">2025-01-13T19:50:37Z</dcterms:modified>
</cp:coreProperties>
</file>