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4" r:id="rId4"/>
    <p:sldId id="260" r:id="rId5"/>
    <p:sldId id="265" r:id="rId6"/>
    <p:sldId id="259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0FF"/>
    <a:srgbClr val="4E95D9"/>
    <a:srgbClr val="FFC000"/>
    <a:srgbClr val="0C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24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AA5E8E-6EB2-7F2E-A879-535F6A215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817A7A-E295-E772-DD2D-3E7709D5DB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96EEC-DAF9-4673-9EBF-DD59A418AC0B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AA047D-31E7-F921-E9AE-3326030E4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053443-422C-F449-A281-ED57CACF67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20C6C-8276-44E7-A50D-D6A1E1E08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86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B73E5-69D7-4534-828B-00C11B58432D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AB613-57A8-480D-BB00-056F2090D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11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3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72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2A13-B80B-8E94-3BDE-0141822F4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FE89DA-AE47-9977-2256-A5BC9D60D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1E70EE-DA78-513A-8A46-26A869898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350B46-F42E-81ED-13EF-8706B5BF8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79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22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https://www.opc-router.de/was-ist-mqtt/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33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>
                <a:solidFill>
                  <a:schemeClr val="bg1"/>
                </a:solidFill>
              </a:rPr>
              <a:t>.\mosquitto_sub.exe -h broker.hivemq.com -p 1883 -t 5bhitsdemo/</a:t>
            </a:r>
            <a:r>
              <a:rPr lang="de-AT" dirty="0" err="1">
                <a:solidFill>
                  <a:schemeClr val="bg1"/>
                </a:solidFill>
              </a:rPr>
              <a:t>temp</a:t>
            </a:r>
            <a:endParaRPr lang="de-AT" dirty="0">
              <a:solidFill>
                <a:schemeClr val="bg1"/>
              </a:solidFill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150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3344F-24CA-3BB1-0697-31F26B90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DB5466-B233-E41B-2041-FE81082FA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693DA-14C5-10E0-F12C-62C562DA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0322F-33FC-943A-1942-B2C13421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76B97-B349-68DA-993A-A5F91C68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54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ABA99-22CB-E91B-7359-5587C681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1AB6E4-E3CB-80A1-27CF-A73DD9D0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1BEDF-66B1-740B-2723-A9C08572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C86FD-15D5-F0BB-335F-937A9BC6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B0849-09E3-CCDD-1419-21EE072F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5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F9504D-022E-D1F9-E1ED-999C6CB23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A82440-97BE-9526-D6C4-3120464A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B4796-6A60-BAAD-84DE-AAAA3401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BE941-C16E-812D-1F1F-035ECA73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9BF9C-AA10-B34D-9F85-B32F1F6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62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D9646-8B65-65E2-57EE-B8EDA936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28741-DA23-EEF4-9BA2-89B25796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379BE-4234-9B03-2272-73286DD6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59641-9525-FD3F-46DE-4E6A053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37AF9-62C3-D1FE-0316-036527BB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9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9E5C9-40E4-5EBA-2237-8227C9CE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033E2-D5F7-3E06-D9B2-6C971537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3DFBE-9189-9F9A-CFDA-3D86CEA2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03F1C-3851-F7AF-3F7D-D6285C3D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DE784-C86E-A5F1-9B0B-2EA6AA99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55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87755-AFF8-402B-6FB6-0564DEF0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4B37B-89E7-E41C-A95D-8D0832A05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934185-CAFC-E6C5-13ED-D14330AA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0E7F5-6C61-F776-06A4-3FA5E51F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A599F-755C-AE58-2D80-AFD8ABC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6A2AEC-BB01-4D42-727B-1148EEFC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5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E851-7F23-190A-1282-CA2B7130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137DB-2D58-1AA5-C197-EEB61AE7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1E0AA7-90E1-FB82-118E-C5AACCE55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E6B9B-9CA0-5FD8-6369-EDAE64E49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FD9D54-0327-2867-8B4E-F14269D0B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F9C530-938D-9B2F-96FA-40124CA7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700789-E12F-2A14-0345-9E42CC8F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4BACA-F8D6-8CDD-3B53-62A8A3CF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0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E1F14-7CF0-6A6F-72A2-71348AA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D5EB6-E9F6-ECCF-A5EA-4BADD52A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5FE0A-6C3F-69BF-371F-524128A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ECB0E-BA11-2D4D-23BF-2BF20509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27321B-FD78-7695-CF2C-48BB72A8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F624D9-4A97-EE8C-D3CA-2C276036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5AB0A1-B778-7111-DAB6-4EAE46EA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14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C453C-21CD-683F-ED12-2F0E454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124E-A7AD-DA25-45CC-D38CF8A6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C755F9-30DC-A3EF-2B25-4E9DC34E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9EF5A9-6006-E3DE-01D5-0504904D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089BD9-B7B1-D8E8-481B-6CD40CA7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D7366-FD80-3EA6-5AE3-8CB8733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7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AFE73-CB4C-A41F-966B-9E9325F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705E26-9AC2-DD04-787F-A0B61E6A5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F40529-AD71-7DD9-3259-41E9F0FFB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99D7AB-DA2D-8FAA-B64D-AADF9CD2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125508-0B4C-F30F-8C59-55F088CD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BE145-7AC4-73AF-403B-5261DA3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93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B2145-47FB-1E72-1D18-033FEB95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FBC12B-EEE9-5B29-0713-7DC08457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C69CD-6C6D-B282-D390-E6DD189B9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8E907-BBCB-40B4-B3CF-34F68D22DA81}" type="datetimeFigureOut">
              <a:rPr lang="de-AT" smtClean="0"/>
              <a:t>05.01.2025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C2FAF-ED49-7224-9E9B-BEDD2E68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A4AF0-C024-FA50-B724-4ADE4B4F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1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asis-open.org/mqtt/mqtt/v5.0/mqtt-v5.0.pdf" TargetMode="External"/><Relationship Id="rId2" Type="http://schemas.openxmlformats.org/officeDocument/2006/relationships/hyperlink" Target="https://aws.amazon.com/what-is/pub-sub-messag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ivemq.com/blog/mqtt-essentials-part-6-mqtt-quality-of-service-lev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F0E985C-74B9-1EF4-0D2E-2DC2C104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586" y="4338892"/>
            <a:ext cx="6561963" cy="120808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Message Queuing </a:t>
            </a:r>
            <a:r>
              <a:rPr lang="de-DE" sz="20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Telemetry</a:t>
            </a:r>
            <a:r>
              <a:rPr lang="de-DE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Transport</a:t>
            </a:r>
            <a:endParaRPr lang="de-AT" sz="2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7FD920-CBDB-48FD-F34A-9B527C759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50" y="2000250"/>
            <a:ext cx="10477500" cy="28575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7732648-6FE2-9213-8C13-A7E22C6D6961}"/>
              </a:ext>
            </a:extLst>
          </p:cNvPr>
          <p:cNvSpPr txBox="1"/>
          <p:nvPr/>
        </p:nvSpPr>
        <p:spPr>
          <a:xfrm>
            <a:off x="9965362" y="5912207"/>
            <a:ext cx="193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Matthias Hrbek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3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CCEE1-0BF3-BADB-25D7-F525BECB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Pub/Sub Kommunikation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EC26B-A437-4C8D-604B-2A0843E2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670431"/>
            <a:ext cx="3200400" cy="3222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Teilnehmer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Publisher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MQTT-Broker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Subscriber</a:t>
            </a:r>
            <a:b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de-DE" sz="18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Vorteile: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Skalierbarkeit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Flexibilität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Ressourcensparend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1691E9-0541-610A-CA4F-16FCB3B9EA15}"/>
              </a:ext>
            </a:extLst>
          </p:cNvPr>
          <p:cNvSpPr txBox="1"/>
          <p:nvPr/>
        </p:nvSpPr>
        <p:spPr>
          <a:xfrm>
            <a:off x="800100" y="1592838"/>
            <a:ext cx="7353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scadia Code Bold" panose="020B0609020000020004" pitchFamily="49" charset="0"/>
                <a:ea typeface="Cascadia Code Bold" panose="020B0609020000020004" pitchFamily="49" charset="0"/>
                <a:cs typeface="Cascadia Code Bold" panose="020B0609020000020004" pitchFamily="49" charset="0"/>
              </a:rPr>
              <a:t>Kommunikationsmuster</a:t>
            </a:r>
            <a:r>
              <a:rPr lang="de-DE" sz="20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Publisher sendet Nachrichten zu einem Topic, Subscriber abonniert Topics, um Nachrichten zu empfangen.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4C19B-4766-248F-A406-B7996040B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8574" y="2456211"/>
            <a:ext cx="5975351" cy="38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7361-46C2-A78A-F8FA-B94DAF20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BCB2E-EF08-3380-600B-4EA97E27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>
                <a:solidFill>
                  <a:schemeClr val="bg1"/>
                </a:solidFill>
              </a:rPr>
              <a:t>Funktionsprinzip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605FA51-672A-C3FA-43A6-90B8C8BAF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4851" y="1763376"/>
            <a:ext cx="7109267" cy="46350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651E972-6029-5F86-9058-22FC669BA155}"/>
              </a:ext>
            </a:extLst>
          </p:cNvPr>
          <p:cNvSpPr txBox="1"/>
          <p:nvPr/>
        </p:nvSpPr>
        <p:spPr>
          <a:xfrm>
            <a:off x="877698" y="2082109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5B0104-6ADD-E9D3-DD71-C9447302DC40}"/>
              </a:ext>
            </a:extLst>
          </p:cNvPr>
          <p:cNvSpPr txBox="1"/>
          <p:nvPr/>
        </p:nvSpPr>
        <p:spPr>
          <a:xfrm>
            <a:off x="838200" y="5306215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27C33C-6397-6D93-8610-332D2C1882D1}"/>
              </a:ext>
            </a:extLst>
          </p:cNvPr>
          <p:cNvSpPr txBox="1"/>
          <p:nvPr/>
        </p:nvSpPr>
        <p:spPr>
          <a:xfrm>
            <a:off x="838200" y="3759252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0186F10-37D4-449C-E270-69A7101289A4}"/>
              </a:ext>
            </a:extLst>
          </p:cNvPr>
          <p:cNvSpPr txBox="1"/>
          <p:nvPr/>
        </p:nvSpPr>
        <p:spPr>
          <a:xfrm>
            <a:off x="5085058" y="2926790"/>
            <a:ext cx="180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MQTT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Broker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A217A3-7EFA-A208-4802-9AFBEEADDF7B}"/>
              </a:ext>
            </a:extLst>
          </p:cNvPr>
          <p:cNvSpPr txBox="1"/>
          <p:nvPr/>
        </p:nvSpPr>
        <p:spPr>
          <a:xfrm>
            <a:off x="2111563" y="1367119"/>
            <a:ext cx="180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Publisher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3AACD1D-019A-4681-CB09-E8CE98BFB0B7}"/>
              </a:ext>
            </a:extLst>
          </p:cNvPr>
          <p:cNvSpPr txBox="1"/>
          <p:nvPr/>
        </p:nvSpPr>
        <p:spPr>
          <a:xfrm>
            <a:off x="8296277" y="1363266"/>
            <a:ext cx="180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Subscriber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54EC3E-09F8-2611-AE7F-3C13B55D9F36}"/>
              </a:ext>
            </a:extLst>
          </p:cNvPr>
          <p:cNvSpPr txBox="1"/>
          <p:nvPr/>
        </p:nvSpPr>
        <p:spPr>
          <a:xfrm>
            <a:off x="9942975" y="1820558"/>
            <a:ext cx="149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Z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de-DE" noProof="1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3D7314F-1871-8FEC-3BAC-C69FB94301B9}"/>
              </a:ext>
            </a:extLst>
          </p:cNvPr>
          <p:cNvSpPr txBox="1"/>
          <p:nvPr/>
        </p:nvSpPr>
        <p:spPr>
          <a:xfrm>
            <a:off x="9942975" y="3759252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X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86E52DC-443D-0693-AF24-3DFA0193A99B}"/>
              </a:ext>
            </a:extLst>
          </p:cNvPr>
          <p:cNvSpPr txBox="1"/>
          <p:nvPr/>
        </p:nvSpPr>
        <p:spPr>
          <a:xfrm>
            <a:off x="9942975" y="5420980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772A051-2C96-5604-EE3A-3BB852BB5936}"/>
              </a:ext>
            </a:extLst>
          </p:cNvPr>
          <p:cNvSpPr txBox="1"/>
          <p:nvPr/>
        </p:nvSpPr>
        <p:spPr>
          <a:xfrm rot="1891322">
            <a:off x="3412059" y="2806961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battery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25BF7D-7ABD-5270-E545-EAA3985A9F42}"/>
              </a:ext>
            </a:extLst>
          </p:cNvPr>
          <p:cNvSpPr txBox="1"/>
          <p:nvPr/>
        </p:nvSpPr>
        <p:spPr>
          <a:xfrm rot="1891322">
            <a:off x="3136688" y="3111456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69%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D3BC0B-AD1B-614A-82CE-CB73493510FD}"/>
              </a:ext>
            </a:extLst>
          </p:cNvPr>
          <p:cNvSpPr txBox="1"/>
          <p:nvPr/>
        </p:nvSpPr>
        <p:spPr>
          <a:xfrm rot="19426490">
            <a:off x="6685658" y="3051924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battery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983D9BE-C5FE-FB0C-F9F8-A2406E84D447}"/>
              </a:ext>
            </a:extLst>
          </p:cNvPr>
          <p:cNvSpPr txBox="1"/>
          <p:nvPr/>
        </p:nvSpPr>
        <p:spPr>
          <a:xfrm rot="19454674">
            <a:off x="6181618" y="2693569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69%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A234DF-004C-B3E2-751F-FC7AC3A96A96}"/>
              </a:ext>
            </a:extLst>
          </p:cNvPr>
          <p:cNvSpPr txBox="1"/>
          <p:nvPr/>
        </p:nvSpPr>
        <p:spPr>
          <a:xfrm>
            <a:off x="6383730" y="3787624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22°C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DC87E62-9BFE-F103-F6CF-B22116C02EDF}"/>
              </a:ext>
            </a:extLst>
          </p:cNvPr>
          <p:cNvSpPr txBox="1"/>
          <p:nvPr/>
        </p:nvSpPr>
        <p:spPr>
          <a:xfrm rot="1891322">
            <a:off x="6218725" y="5575852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windspd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361040A-71D7-AA3B-30DC-C7DC609873EE}"/>
              </a:ext>
            </a:extLst>
          </p:cNvPr>
          <p:cNvSpPr txBox="1"/>
          <p:nvPr/>
        </p:nvSpPr>
        <p:spPr>
          <a:xfrm>
            <a:off x="3287202" y="3872668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temp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79BA350-9FF0-72FB-6315-28BEE463D64F}"/>
              </a:ext>
            </a:extLst>
          </p:cNvPr>
          <p:cNvSpPr txBox="1"/>
          <p:nvPr/>
        </p:nvSpPr>
        <p:spPr>
          <a:xfrm rot="19947949">
            <a:off x="3217824" y="4948630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windspd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FCDDF59-84A6-27A2-413D-4FEE4E3B2A15}"/>
              </a:ext>
            </a:extLst>
          </p:cNvPr>
          <p:cNvSpPr txBox="1"/>
          <p:nvPr/>
        </p:nvSpPr>
        <p:spPr>
          <a:xfrm rot="19945773">
            <a:off x="3422290" y="5322405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2m/s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0BE3563-F1DF-EC61-8608-F9BA0BD031FC}"/>
              </a:ext>
            </a:extLst>
          </p:cNvPr>
          <p:cNvSpPr txBox="1"/>
          <p:nvPr/>
        </p:nvSpPr>
        <p:spPr>
          <a:xfrm>
            <a:off x="3287202" y="4289687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22°C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E42B03E-A54F-EAD0-4C8F-8441FE385877}"/>
              </a:ext>
            </a:extLst>
          </p:cNvPr>
          <p:cNvSpPr txBox="1"/>
          <p:nvPr/>
        </p:nvSpPr>
        <p:spPr>
          <a:xfrm rot="1891322">
            <a:off x="6491190" y="4967827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2m/s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2D70169-78F6-2CAE-7797-90D22F6ACC3E}"/>
              </a:ext>
            </a:extLst>
          </p:cNvPr>
          <p:cNvSpPr txBox="1"/>
          <p:nvPr/>
        </p:nvSpPr>
        <p:spPr>
          <a:xfrm>
            <a:off x="6407485" y="4409849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temp</a:t>
            </a:r>
          </a:p>
        </p:txBody>
      </p:sp>
    </p:spTree>
    <p:extLst>
      <p:ext uri="{BB962C8B-B14F-4D97-AF65-F5344CB8AC3E}">
        <p14:creationId xmlns:p14="http://schemas.microsoft.com/office/powerpoint/2010/main" val="36935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AD5C6-5F7A-153B-621D-0FA0186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>
                <a:solidFill>
                  <a:schemeClr val="bg1"/>
                </a:solidFill>
              </a:rPr>
              <a:t>Topic Format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866C05-682A-3B58-60DB-B22E47A8E2DB}"/>
              </a:ext>
            </a:extLst>
          </p:cNvPr>
          <p:cNvSpPr txBox="1"/>
          <p:nvPr/>
        </p:nvSpPr>
        <p:spPr>
          <a:xfrm>
            <a:off x="838200" y="1690688"/>
            <a:ext cx="600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Vehicle/motor/power -&gt; 150</a:t>
            </a:r>
          </a:p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Vehicle/climate_control/mode -&gt; “auto“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9EC5C3-80A0-7457-2D66-16782C37C76E}"/>
              </a:ext>
            </a:extLst>
          </p:cNvPr>
          <p:cNvSpPr txBox="1"/>
          <p:nvPr/>
        </p:nvSpPr>
        <p:spPr>
          <a:xfrm>
            <a:off x="838200" y="2505670"/>
            <a:ext cx="45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+mj-lt"/>
              </a:rPr>
              <a:t>Wildcards: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1">
                <a:solidFill>
                  <a:schemeClr val="bg1"/>
                </a:solidFill>
                <a:latin typeface="+mj-lt"/>
              </a:rPr>
              <a:t>+ Single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1">
                <a:solidFill>
                  <a:schemeClr val="bg1"/>
                </a:solidFill>
                <a:latin typeface="+mj-lt"/>
              </a:rPr>
              <a:t># Multi level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C8EEBC-DCC7-E7CC-44B0-929E6534DA26}"/>
              </a:ext>
            </a:extLst>
          </p:cNvPr>
          <p:cNvSpPr txBox="1"/>
          <p:nvPr/>
        </p:nvSpPr>
        <p:spPr>
          <a:xfrm>
            <a:off x="838199" y="4959091"/>
            <a:ext cx="551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Vehicle/# -&gt; Gibt alle Informationen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      über „Vehicle“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A168FC-3290-5A95-9E74-79A51BEAEBC8}"/>
              </a:ext>
            </a:extLst>
          </p:cNvPr>
          <p:cNvSpPr txBox="1"/>
          <p:nvPr/>
        </p:nvSpPr>
        <p:spPr>
          <a:xfrm>
            <a:off x="838200" y="3915291"/>
            <a:ext cx="41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Vehicle/+/power -&gt; </a:t>
            </a:r>
            <a:r>
              <a:rPr lang="de-DE" dirty="0">
                <a:solidFill>
                  <a:srgbClr val="96D0FF"/>
                </a:solidFill>
                <a:latin typeface="+mj-lt"/>
              </a:rPr>
              <a:t>“1kw“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, </a:t>
            </a:r>
            <a:r>
              <a:rPr lang="de-DE" dirty="0">
                <a:solidFill>
                  <a:srgbClr val="96D0FF"/>
                </a:solidFill>
                <a:latin typeface="+mj-lt"/>
              </a:rPr>
              <a:t>150</a:t>
            </a:r>
            <a:endParaRPr lang="de-AT" dirty="0">
              <a:solidFill>
                <a:srgbClr val="96D0FF"/>
              </a:solidFill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3C06A10-4DBB-20D6-114B-4F9F8048B8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44" b="3888"/>
          <a:stretch/>
        </p:blipFill>
        <p:spPr>
          <a:xfrm>
            <a:off x="7301584" y="1036082"/>
            <a:ext cx="4804223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BBD93-6CE7-B44E-23EE-63B366710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AC49-0AC1-2BA0-3E68-FEA0944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Nachrichtenaufbau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Screenshot, Text, Reihe, Rechteck enthält.&#10;&#10;Automatisch generierte Beschreibung">
            <a:extLst>
              <a:ext uri="{FF2B5EF4-FFF2-40B4-BE49-F238E27FC236}">
                <a16:creationId xmlns:a16="http://schemas.microsoft.com/office/drawing/2014/main" id="{6121249F-128D-5A0A-4238-105C71E3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21240" r="7689" b="45910"/>
          <a:stretch/>
        </p:blipFill>
        <p:spPr>
          <a:xfrm>
            <a:off x="924959" y="1690688"/>
            <a:ext cx="10342082" cy="2286001"/>
          </a:xfr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BA4BEC3-F13F-0C5E-E913-D58A0AA1A0C4}"/>
              </a:ext>
            </a:extLst>
          </p:cNvPr>
          <p:cNvCxnSpPr>
            <a:cxnSpLocks/>
          </p:cNvCxnSpPr>
          <p:nvPr/>
        </p:nvCxnSpPr>
        <p:spPr>
          <a:xfrm>
            <a:off x="1143000" y="4210050"/>
            <a:ext cx="2114550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20AA02-0C11-D80F-C041-6F824B70ED54}"/>
              </a:ext>
            </a:extLst>
          </p:cNvPr>
          <p:cNvCxnSpPr>
            <a:cxnSpLocks/>
          </p:cNvCxnSpPr>
          <p:nvPr/>
        </p:nvCxnSpPr>
        <p:spPr>
          <a:xfrm>
            <a:off x="3657600" y="4210050"/>
            <a:ext cx="22193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D3F0D3E-D2B0-3EDB-7650-C090FE2CE8D1}"/>
              </a:ext>
            </a:extLst>
          </p:cNvPr>
          <p:cNvCxnSpPr>
            <a:cxnSpLocks/>
          </p:cNvCxnSpPr>
          <p:nvPr/>
        </p:nvCxnSpPr>
        <p:spPr>
          <a:xfrm>
            <a:off x="6238875" y="4210050"/>
            <a:ext cx="21812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F8D9976-42C8-DF9E-A102-1E529D40F97F}"/>
              </a:ext>
            </a:extLst>
          </p:cNvPr>
          <p:cNvCxnSpPr>
            <a:cxnSpLocks/>
          </p:cNvCxnSpPr>
          <p:nvPr/>
        </p:nvCxnSpPr>
        <p:spPr>
          <a:xfrm>
            <a:off x="8839200" y="4210050"/>
            <a:ext cx="21812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6F42CE9-D4E0-8806-4D33-8230CB55492F}"/>
              </a:ext>
            </a:extLst>
          </p:cNvPr>
          <p:cNvSpPr txBox="1"/>
          <p:nvPr/>
        </p:nvSpPr>
        <p:spPr>
          <a:xfrm>
            <a:off x="1323975" y="424338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Byte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27BA3AC-2F72-AE87-EE21-5AAE7B583C5B}"/>
              </a:ext>
            </a:extLst>
          </p:cNvPr>
          <p:cNvSpPr txBox="1"/>
          <p:nvPr/>
        </p:nvSpPr>
        <p:spPr>
          <a:xfrm>
            <a:off x="9082086" y="424338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8C4895-0041-AD7A-8150-EB3B58B710FD}"/>
              </a:ext>
            </a:extLst>
          </p:cNvPr>
          <p:cNvSpPr txBox="1"/>
          <p:nvPr/>
        </p:nvSpPr>
        <p:spPr>
          <a:xfrm>
            <a:off x="6496049" y="4258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ED6FEC-7362-EDFF-0DCF-6FABE83DB1D0}"/>
              </a:ext>
            </a:extLst>
          </p:cNvPr>
          <p:cNvSpPr txBox="1"/>
          <p:nvPr/>
        </p:nvSpPr>
        <p:spPr>
          <a:xfrm>
            <a:off x="3910012" y="4258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1-4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0781B2EE-DE7D-3ABE-ED19-512AC115E97E}"/>
              </a:ext>
            </a:extLst>
          </p:cNvPr>
          <p:cNvSpPr/>
          <p:nvPr/>
        </p:nvSpPr>
        <p:spPr>
          <a:xfrm rot="5400000">
            <a:off x="3330574" y="2309257"/>
            <a:ext cx="369334" cy="5104366"/>
          </a:xfrm>
          <a:prstGeom prst="rightBrace">
            <a:avLst>
              <a:gd name="adj1" fmla="val 32861"/>
              <a:gd name="adj2" fmla="val 50000"/>
            </a:avLst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AD7C52E-ECAD-C265-8A61-2E09521E1F21}"/>
              </a:ext>
            </a:extLst>
          </p:cNvPr>
          <p:cNvSpPr txBox="1"/>
          <p:nvPr/>
        </p:nvSpPr>
        <p:spPr>
          <a:xfrm>
            <a:off x="2322621" y="5143497"/>
            <a:ext cx="238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Immer vorhanden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E60C9413-B2FC-0D8A-3617-F01B82B2924B}"/>
              </a:ext>
            </a:extLst>
          </p:cNvPr>
          <p:cNvSpPr/>
          <p:nvPr/>
        </p:nvSpPr>
        <p:spPr>
          <a:xfrm rot="5400000">
            <a:off x="8530191" y="2301281"/>
            <a:ext cx="369334" cy="5104366"/>
          </a:xfrm>
          <a:prstGeom prst="rightBrace">
            <a:avLst>
              <a:gd name="adj1" fmla="val 32861"/>
              <a:gd name="adj2" fmla="val 50000"/>
            </a:avLst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BCA92C-7D1E-C493-10AB-E2A117D947C6}"/>
              </a:ext>
            </a:extLst>
          </p:cNvPr>
          <p:cNvSpPr txBox="1"/>
          <p:nvPr/>
        </p:nvSpPr>
        <p:spPr>
          <a:xfrm>
            <a:off x="7484140" y="5046107"/>
            <a:ext cx="23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Nicht immer vorhanden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46558-42A9-5A2B-F4E5-284E7C8E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IoT Anwendungsbereiche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5949-5D32-8CB5-0BE0-E30B0AC5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Smart Home -&gt; Beleuchtung, Thermostat…</a:t>
            </a: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Smart Cities -&gt; Abfallmanagement</a:t>
            </a:r>
          </a:p>
          <a:p>
            <a:endParaRPr lang="de-DE" dirty="0">
              <a:solidFill>
                <a:schemeClr val="bg1"/>
              </a:solidFill>
              <a:latin typeface="+mj-lt"/>
            </a:endParaRP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Industrie -&gt; Maschinenkommunikation</a:t>
            </a:r>
          </a:p>
          <a:p>
            <a:endParaRPr lang="de-DE" dirty="0">
              <a:solidFill>
                <a:schemeClr val="bg1"/>
              </a:solidFill>
              <a:latin typeface="+mj-lt"/>
            </a:endParaRP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Lagerhaltung -&gt; Bestandsüberwachung</a:t>
            </a:r>
          </a:p>
        </p:txBody>
      </p:sp>
      <p:pic>
        <p:nvPicPr>
          <p:cNvPr id="2052" name="Picture 4" descr="MQTT Broker - Buxbaum Automation GmbH">
            <a:extLst>
              <a:ext uri="{FF2B5EF4-FFF2-40B4-BE49-F238E27FC236}">
                <a16:creationId xmlns:a16="http://schemas.microsoft.com/office/drawing/2014/main" id="{C256D772-8FE5-93BC-7748-3E08FD8E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850" y="139065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8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5CDAD-542A-5666-5C52-0E4353F7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Beispiel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1BD1B-2928-F5BC-6B55-8B4281AC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520EA-2E5D-5EF0-2B6F-ACA82126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QoS – Quality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Service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CF844F94-BA41-4F8E-9037-286A0675E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49426"/>
            <a:ext cx="8210550" cy="96202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FCB87B7-49CA-BF72-C874-805D6A507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3429000"/>
            <a:ext cx="8201025" cy="9620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A7953E5-A78E-4B60-5F70-283A7639B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199" y="5108574"/>
            <a:ext cx="8201025" cy="11239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6263497-4CA3-D056-BC68-5BF240244EC6}"/>
              </a:ext>
            </a:extLst>
          </p:cNvPr>
          <p:cNvSpPr txBox="1"/>
          <p:nvPr/>
        </p:nvSpPr>
        <p:spPr>
          <a:xfrm>
            <a:off x="3929061" y="18590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Publish QoS 0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233D8A0-5BF7-6006-E4EA-CF8581EA57F7}"/>
              </a:ext>
            </a:extLst>
          </p:cNvPr>
          <p:cNvSpPr txBox="1"/>
          <p:nvPr/>
        </p:nvSpPr>
        <p:spPr>
          <a:xfrm>
            <a:off x="3929061" y="324433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Publish QoS 1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E0497A-00FC-758D-2D21-3ACDAAB511E2}"/>
              </a:ext>
            </a:extLst>
          </p:cNvPr>
          <p:cNvSpPr txBox="1"/>
          <p:nvPr/>
        </p:nvSpPr>
        <p:spPr>
          <a:xfrm>
            <a:off x="3929061" y="379840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PUBACK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169B53-4B51-CB5B-BE87-D9F9024EAC8D}"/>
              </a:ext>
            </a:extLst>
          </p:cNvPr>
          <p:cNvSpPr txBox="1"/>
          <p:nvPr/>
        </p:nvSpPr>
        <p:spPr>
          <a:xfrm>
            <a:off x="3929061" y="480643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Publish QoS 2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7ABF374-9885-5C11-E576-7F1701B54F7B}"/>
              </a:ext>
            </a:extLst>
          </p:cNvPr>
          <p:cNvSpPr txBox="1"/>
          <p:nvPr/>
        </p:nvSpPr>
        <p:spPr>
          <a:xfrm>
            <a:off x="3929061" y="5377404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PUBREC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D161327-5220-AA9B-54A6-2A19EC80667D}"/>
              </a:ext>
            </a:extLst>
          </p:cNvPr>
          <p:cNvSpPr txBox="1"/>
          <p:nvPr/>
        </p:nvSpPr>
        <p:spPr>
          <a:xfrm>
            <a:off x="3929061" y="5617152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PUBREL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0DB0348-4D70-EEA5-012B-BD2DBB524538}"/>
              </a:ext>
            </a:extLst>
          </p:cNvPr>
          <p:cNvSpPr txBox="1"/>
          <p:nvPr/>
        </p:nvSpPr>
        <p:spPr>
          <a:xfrm>
            <a:off x="3929061" y="5856900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PUBCOMP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112D07-BD9B-4140-A44F-6E1DCF422954}"/>
              </a:ext>
            </a:extLst>
          </p:cNvPr>
          <p:cNvSpPr txBox="1"/>
          <p:nvPr/>
        </p:nvSpPr>
        <p:spPr>
          <a:xfrm>
            <a:off x="9258300" y="206221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At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most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once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01E0347-991D-33EE-8D17-B26C204360C3}"/>
              </a:ext>
            </a:extLst>
          </p:cNvPr>
          <p:cNvSpPr txBox="1"/>
          <p:nvPr/>
        </p:nvSpPr>
        <p:spPr>
          <a:xfrm>
            <a:off x="9258300" y="372534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At least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once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ACC5C60-D33B-CDDF-FA79-5BF50FDDB509}"/>
              </a:ext>
            </a:extLst>
          </p:cNvPr>
          <p:cNvSpPr txBox="1"/>
          <p:nvPr/>
        </p:nvSpPr>
        <p:spPr>
          <a:xfrm>
            <a:off x="9258300" y="543248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+mj-lt"/>
              </a:rPr>
              <a:t>Exactly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once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6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FFDF3-28B1-02E4-D7B9-A3EE382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Quellen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2CF3B-8B33-88EE-9B18-BA011CB5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hlinkClick r:id="rId2"/>
              </a:rPr>
              <a:t>https://aws.amazon.com/what-is/pub-sub-messaging/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  <a:hlinkClick r:id="rId3"/>
              </a:rPr>
              <a:t>https://docs.oasis-open.org/mqtt/mqtt/v5.0/mqtt-v5.0.pdf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  <a:hlinkClick r:id="rId4"/>
              </a:rPr>
              <a:t>https://hivemq.com/blog/mqtt-essentials-part-6-mqtt-quality-of-service-levels/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</a:rPr>
              <a:t>https://i-flow.io/ressources/mqtt-quality-of-service-qos-anwendungsfaelle-und-beispiele/</a:t>
            </a:r>
          </a:p>
        </p:txBody>
      </p:sp>
    </p:spTree>
    <p:extLst>
      <p:ext uri="{BB962C8B-B14F-4D97-AF65-F5344CB8AC3E}">
        <p14:creationId xmlns:p14="http://schemas.microsoft.com/office/powerpoint/2010/main" val="35119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de">
      <a:majorFont>
        <a:latin typeface="Cascadia Code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82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Arial</vt:lpstr>
      <vt:lpstr>Cascadia Code</vt:lpstr>
      <vt:lpstr>Cascadia Code Bold</vt:lpstr>
      <vt:lpstr>Cascadia Code Light</vt:lpstr>
      <vt:lpstr>Office</vt:lpstr>
      <vt:lpstr>PowerPoint-Präsentation</vt:lpstr>
      <vt:lpstr>Pub/Sub Kommunikation</vt:lpstr>
      <vt:lpstr>Funktionsprinzip</vt:lpstr>
      <vt:lpstr>Topic Format</vt:lpstr>
      <vt:lpstr>Nachrichtenaufbau</vt:lpstr>
      <vt:lpstr>IoT Anwendungsbereiche</vt:lpstr>
      <vt:lpstr>Beispiel</vt:lpstr>
      <vt:lpstr>QoS – Quality of Service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Hrbek Matthias</dc:creator>
  <cp:lastModifiedBy>Hrbek Matthias</cp:lastModifiedBy>
  <cp:revision>7</cp:revision>
  <dcterms:created xsi:type="dcterms:W3CDTF">2025-01-02T11:22:47Z</dcterms:created>
  <dcterms:modified xsi:type="dcterms:W3CDTF">2025-01-05T15:07:53Z</dcterms:modified>
</cp:coreProperties>
</file>