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83B71F-C8A4-4D16-B4D8-BBE0CF7BEB73}" v="13" dt="2023-02-07T20:46:01.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p:cViewPr varScale="1">
        <p:scale>
          <a:sx n="89" d="100"/>
          <a:sy n="89" d="100"/>
        </p:scale>
        <p:origin x="8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5151FE-F9CC-2FAC-2C81-F614479DF54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642E9B9-CA19-9E11-0A36-9281B041B3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F4080D4-40FF-D546-57DA-14ED26B382E3}"/>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5" name="Fußzeilenplatzhalter 4">
            <a:extLst>
              <a:ext uri="{FF2B5EF4-FFF2-40B4-BE49-F238E27FC236}">
                <a16:creationId xmlns:a16="http://schemas.microsoft.com/office/drawing/2014/main" id="{E93CE880-D378-6033-FCB4-7387E922F38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9B24B4F-37CD-D7EB-E14B-290F8130270A}"/>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32682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74D6BA-D3E6-9100-01C0-6E0B48BC7A0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6F7DDF9-FAB1-F188-FC93-584E876B67E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D9F5E7C-ED0A-EC7E-4CDE-2F5A126C4B00}"/>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5" name="Fußzeilenplatzhalter 4">
            <a:extLst>
              <a:ext uri="{FF2B5EF4-FFF2-40B4-BE49-F238E27FC236}">
                <a16:creationId xmlns:a16="http://schemas.microsoft.com/office/drawing/2014/main" id="{609CFC73-D0DC-C8DF-F639-1E46799881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AC14CE3-0167-62D5-6CEF-BDE5D23E9FEC}"/>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272342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5E43593-55F7-5DF4-BAC6-813D41BCDA6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62C586C-3D98-4AF3-4439-7767022CB6C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C463E0F-D7AA-85B2-12FF-D6C364792066}"/>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5" name="Fußzeilenplatzhalter 4">
            <a:extLst>
              <a:ext uri="{FF2B5EF4-FFF2-40B4-BE49-F238E27FC236}">
                <a16:creationId xmlns:a16="http://schemas.microsoft.com/office/drawing/2014/main" id="{012CF53D-E6E6-8C6B-F3F6-EBC36424BE5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75242A6-B455-5828-480F-E5094AE2CF83}"/>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30566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15414B-DF12-061F-DC34-3134CAAFCD2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6D6F2A2-DC3B-9715-A0DC-E51A6715A7F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C3B5E3-585C-3511-DDD5-170CA790EEC0}"/>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5" name="Fußzeilenplatzhalter 4">
            <a:extLst>
              <a:ext uri="{FF2B5EF4-FFF2-40B4-BE49-F238E27FC236}">
                <a16:creationId xmlns:a16="http://schemas.microsoft.com/office/drawing/2014/main" id="{98A5F4F1-9F10-75A5-585D-4717DE7E5C2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6B3E5F4-8FB8-6669-19B4-6D4FC674707B}"/>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41199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6C4C0A-8DF4-CE8B-99B2-86F25D072E9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054EC5D-50C7-7EC4-59AB-485B496FF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14FF6D2-1AA5-1675-1100-758EB9352A74}"/>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5" name="Fußzeilenplatzhalter 4">
            <a:extLst>
              <a:ext uri="{FF2B5EF4-FFF2-40B4-BE49-F238E27FC236}">
                <a16:creationId xmlns:a16="http://schemas.microsoft.com/office/drawing/2014/main" id="{D02BD64E-17F0-F43E-314D-A93CAD7E9E2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3073D68-1AD6-03CE-F0CA-2280017A4688}"/>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203207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13EFB9-F9E8-825A-5241-A830F11E73C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53C09CF-E470-5C46-5559-8AD664037E7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5058E6E-0EBA-9A3C-EB4B-D6043D884FB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05472E5-CD6C-2F27-133C-B0CD876C9B36}"/>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6" name="Fußzeilenplatzhalter 5">
            <a:extLst>
              <a:ext uri="{FF2B5EF4-FFF2-40B4-BE49-F238E27FC236}">
                <a16:creationId xmlns:a16="http://schemas.microsoft.com/office/drawing/2014/main" id="{8A36748D-C563-E932-290A-13CC4E13ABD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285978D-B608-EF96-2CE9-436633EB7C3A}"/>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12923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8024F5-96F7-666A-C149-FE69AE91A38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957ED8B-E1DC-11E2-8FDE-804C12187D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274D391-AAA6-6411-E30B-333E19C8127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A45725E-D613-D28F-CEE9-D6C4C09CCA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8356ED6-6DB4-43F0-0723-6B67D1E6E9A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DE0EB3A-5A32-A057-C72D-A627F14D51FE}"/>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8" name="Fußzeilenplatzhalter 7">
            <a:extLst>
              <a:ext uri="{FF2B5EF4-FFF2-40B4-BE49-F238E27FC236}">
                <a16:creationId xmlns:a16="http://schemas.microsoft.com/office/drawing/2014/main" id="{A3009EA3-AE17-C222-EFA3-A8EDC384D7B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25A9980-2825-A5BE-E656-7C778026B92B}"/>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3159615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3999A-C9A6-A872-EC81-0051400E467F}"/>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29DB77A-3898-7ABA-B160-47532D8AABF8}"/>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4" name="Fußzeilenplatzhalter 3">
            <a:extLst>
              <a:ext uri="{FF2B5EF4-FFF2-40B4-BE49-F238E27FC236}">
                <a16:creationId xmlns:a16="http://schemas.microsoft.com/office/drawing/2014/main" id="{303B9204-E162-1F5C-0880-9ED8C28882CA}"/>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D166B3D-BD5D-C8FB-ED4E-5ECED1CE4D70}"/>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358432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BD987E7-ADAB-6F45-1E4C-C186CA578F2A}"/>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3" name="Fußzeilenplatzhalter 2">
            <a:extLst>
              <a:ext uri="{FF2B5EF4-FFF2-40B4-BE49-F238E27FC236}">
                <a16:creationId xmlns:a16="http://schemas.microsoft.com/office/drawing/2014/main" id="{EF320B3D-3BF2-861B-B585-C1EC77D943F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934F334-0F10-4282-2224-689234569E3F}"/>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303821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18CE4E-82FB-9DBC-A743-0C9CE5A3C58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2E0FD92-7CCB-7439-E38A-36EA581A8C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A3E747C-9DE3-2BF1-8FFB-9D5C37025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8064094-1802-1BD7-E3E5-A12AE2711A44}"/>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6" name="Fußzeilenplatzhalter 5">
            <a:extLst>
              <a:ext uri="{FF2B5EF4-FFF2-40B4-BE49-F238E27FC236}">
                <a16:creationId xmlns:a16="http://schemas.microsoft.com/office/drawing/2014/main" id="{8F9FD563-D8F9-0AAE-9638-0D25AA65135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E14E47D-0412-0DF3-D86B-E28D06B96833}"/>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3761698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25B210-D782-C0F0-6480-4BE864AF04B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BD3F0A0-4774-1E24-B8C7-4EAD90F4AA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26B8E72-633A-EDE2-26B9-5EE2C5B5D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4AA1578-0B97-405F-52AB-B5E52FBECEA1}"/>
              </a:ext>
            </a:extLst>
          </p:cNvPr>
          <p:cNvSpPr>
            <a:spLocks noGrp="1"/>
          </p:cNvSpPr>
          <p:nvPr>
            <p:ph type="dt" sz="half" idx="10"/>
          </p:nvPr>
        </p:nvSpPr>
        <p:spPr/>
        <p:txBody>
          <a:bodyPr/>
          <a:lstStyle/>
          <a:p>
            <a:fld id="{AAFCE12E-8DE2-4303-A82D-BCBCE604E65F}" type="datetimeFigureOut">
              <a:rPr lang="de-DE" smtClean="0"/>
              <a:t>07.02.2023</a:t>
            </a:fld>
            <a:endParaRPr lang="de-DE"/>
          </a:p>
        </p:txBody>
      </p:sp>
      <p:sp>
        <p:nvSpPr>
          <p:cNvPr id="6" name="Fußzeilenplatzhalter 5">
            <a:extLst>
              <a:ext uri="{FF2B5EF4-FFF2-40B4-BE49-F238E27FC236}">
                <a16:creationId xmlns:a16="http://schemas.microsoft.com/office/drawing/2014/main" id="{BC3AD86D-F0E4-9C59-925C-297FACC7EC0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4D0D5D5-3B6C-A142-46A1-A1B697FE0B68}"/>
              </a:ext>
            </a:extLst>
          </p:cNvPr>
          <p:cNvSpPr>
            <a:spLocks noGrp="1"/>
          </p:cNvSpPr>
          <p:nvPr>
            <p:ph type="sldNum" sz="quarter" idx="12"/>
          </p:nvPr>
        </p:nvSpPr>
        <p:spPr/>
        <p:txBody>
          <a:bodyPr/>
          <a:lstStyle/>
          <a:p>
            <a:fld id="{20B058E2-354C-4005-B9B2-E5145C882FB2}" type="slidenum">
              <a:rPr lang="de-DE" smtClean="0"/>
              <a:t>‹Nr.›</a:t>
            </a:fld>
            <a:endParaRPr lang="de-DE"/>
          </a:p>
        </p:txBody>
      </p:sp>
    </p:spTree>
    <p:extLst>
      <p:ext uri="{BB962C8B-B14F-4D97-AF65-F5344CB8AC3E}">
        <p14:creationId xmlns:p14="http://schemas.microsoft.com/office/powerpoint/2010/main" val="199358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9856503-69F4-4050-7EBA-9F20744A9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0FD23196-EADA-886A-96FB-066397B6F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C3BB1D-143A-EEC3-3673-31A634D25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CE12E-8DE2-4303-A82D-BCBCE604E65F}" type="datetimeFigureOut">
              <a:rPr lang="de-DE" smtClean="0"/>
              <a:t>07.02.2023</a:t>
            </a:fld>
            <a:endParaRPr lang="de-DE"/>
          </a:p>
        </p:txBody>
      </p:sp>
      <p:sp>
        <p:nvSpPr>
          <p:cNvPr id="5" name="Fußzeilenplatzhalter 4">
            <a:extLst>
              <a:ext uri="{FF2B5EF4-FFF2-40B4-BE49-F238E27FC236}">
                <a16:creationId xmlns:a16="http://schemas.microsoft.com/office/drawing/2014/main" id="{A4A3A843-B8F0-096B-9E81-8A1F80102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FEB624F9-F168-232F-BC52-2796686C88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058E2-354C-4005-B9B2-E5145C882FB2}" type="slidenum">
              <a:rPr lang="de-DE" smtClean="0"/>
              <a:t>‹Nr.›</a:t>
            </a:fld>
            <a:endParaRPr lang="de-DE"/>
          </a:p>
        </p:txBody>
      </p:sp>
    </p:spTree>
    <p:extLst>
      <p:ext uri="{BB962C8B-B14F-4D97-AF65-F5344CB8AC3E}">
        <p14:creationId xmlns:p14="http://schemas.microsoft.com/office/powerpoint/2010/main" val="2094356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thub.ubc.ca/guides/github-instructor-guid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hyperlink" Target="https://lthub.ubc.ca/guides/github-instructor-guid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0BCCAD-768E-33DF-8F69-2624627373BE}"/>
              </a:ext>
            </a:extLst>
          </p:cNvPr>
          <p:cNvSpPr>
            <a:spLocks noGrp="1"/>
          </p:cNvSpPr>
          <p:nvPr>
            <p:ph type="ctrTitle"/>
          </p:nvPr>
        </p:nvSpPr>
        <p:spPr/>
        <p:txBody>
          <a:bodyPr/>
          <a:lstStyle/>
          <a:p>
            <a:r>
              <a:rPr lang="de-DE"/>
              <a:t>GitHub</a:t>
            </a:r>
          </a:p>
        </p:txBody>
      </p:sp>
      <p:sp>
        <p:nvSpPr>
          <p:cNvPr id="3" name="Untertitel 2">
            <a:extLst>
              <a:ext uri="{FF2B5EF4-FFF2-40B4-BE49-F238E27FC236}">
                <a16:creationId xmlns:a16="http://schemas.microsoft.com/office/drawing/2014/main" id="{B0281EB8-16BB-C6FD-B201-9B1560D6781E}"/>
              </a:ext>
            </a:extLst>
          </p:cNvPr>
          <p:cNvSpPr>
            <a:spLocks noGrp="1"/>
          </p:cNvSpPr>
          <p:nvPr>
            <p:ph type="subTitle" idx="1"/>
          </p:nvPr>
        </p:nvSpPr>
        <p:spPr/>
        <p:txBody>
          <a:bodyPr/>
          <a:lstStyle/>
          <a:p>
            <a:r>
              <a:rPr lang="de-DE"/>
              <a:t>Ein kurzer Überblick</a:t>
            </a:r>
          </a:p>
        </p:txBody>
      </p:sp>
      <p:pic>
        <p:nvPicPr>
          <p:cNvPr id="4" name="Inhaltsplatzhalter 4">
            <a:extLst>
              <a:ext uri="{FF2B5EF4-FFF2-40B4-BE49-F238E27FC236}">
                <a16:creationId xmlns:a16="http://schemas.microsoft.com/office/drawing/2014/main" id="{CBBD04A8-467A-EDB7-B4D2-1A336A8F5B9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360" r="10329"/>
          <a:stretch/>
        </p:blipFill>
        <p:spPr>
          <a:xfrm>
            <a:off x="2522356" y="-75293"/>
            <a:ext cx="9669642" cy="6857990"/>
          </a:xfrm>
          <a:prstGeom prst="rect">
            <a:avLst/>
          </a:prstGeom>
        </p:spPr>
      </p:pic>
      <p:sp>
        <p:nvSpPr>
          <p:cNvPr id="8" name="Textfeld 7">
            <a:extLst>
              <a:ext uri="{FF2B5EF4-FFF2-40B4-BE49-F238E27FC236}">
                <a16:creationId xmlns:a16="http://schemas.microsoft.com/office/drawing/2014/main" id="{96AE39DE-626A-FC2B-55D9-2FB6B2F5A787}"/>
              </a:ext>
            </a:extLst>
          </p:cNvPr>
          <p:cNvSpPr txBox="1"/>
          <p:nvPr/>
        </p:nvSpPr>
        <p:spPr>
          <a:xfrm>
            <a:off x="419548" y="1425387"/>
            <a:ext cx="4426772" cy="2123658"/>
          </a:xfrm>
          <a:prstGeom prst="rect">
            <a:avLst/>
          </a:prstGeom>
          <a:noFill/>
        </p:spPr>
        <p:txBody>
          <a:bodyPr wrap="square" rtlCol="0">
            <a:spAutoFit/>
          </a:bodyPr>
          <a:lstStyle/>
          <a:p>
            <a:r>
              <a:rPr lang="de-DE" sz="6600" dirty="0">
                <a:solidFill>
                  <a:schemeClr val="bg1"/>
                </a:solidFill>
              </a:rPr>
              <a:t>Eine kurzer Einblick</a:t>
            </a:r>
          </a:p>
        </p:txBody>
      </p:sp>
    </p:spTree>
    <p:extLst>
      <p:ext uri="{BB962C8B-B14F-4D97-AF65-F5344CB8AC3E}">
        <p14:creationId xmlns:p14="http://schemas.microsoft.com/office/powerpoint/2010/main" val="31727399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3BEF3B19-4963-EB02-26F7-3F0D7E81185E}"/>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l="10360" r="10329"/>
          <a:stretch/>
        </p:blipFill>
        <p:spPr>
          <a:xfrm>
            <a:off x="2522356" y="-172112"/>
            <a:ext cx="9669642" cy="6857990"/>
          </a:xfrm>
          <a:prstGeom prst="rect">
            <a:avLst/>
          </a:prstGeom>
        </p:spPr>
      </p:pic>
      <p:sp>
        <p:nvSpPr>
          <p:cNvPr id="33" name="Rectangle 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38D8801E-07F3-2568-7744-BA895B434A4A}"/>
              </a:ext>
            </a:extLst>
          </p:cNvPr>
          <p:cNvSpPr>
            <a:spLocks noGrp="1"/>
          </p:cNvSpPr>
          <p:nvPr>
            <p:ph type="title"/>
          </p:nvPr>
        </p:nvSpPr>
        <p:spPr>
          <a:xfrm>
            <a:off x="838200" y="365125"/>
            <a:ext cx="3822189" cy="1899912"/>
          </a:xfrm>
        </p:spPr>
        <p:txBody>
          <a:bodyPr vert="horz" lIns="91440" tIns="45720" rIns="91440" bIns="45720" rtlCol="0" anchor="ctr">
            <a:normAutofit/>
          </a:bodyPr>
          <a:lstStyle/>
          <a:p>
            <a:pPr algn="ctr"/>
            <a:r>
              <a:rPr lang="en-US" sz="4000" dirty="0"/>
              <a:t>Was </a:t>
            </a:r>
            <a:r>
              <a:rPr lang="en-US" sz="4000" dirty="0" err="1"/>
              <a:t>ist</a:t>
            </a:r>
            <a:r>
              <a:rPr lang="en-US" sz="4000" dirty="0"/>
              <a:t> </a:t>
            </a:r>
            <a:r>
              <a:rPr lang="en-US" sz="4000" dirty="0" err="1"/>
              <a:t>eigentlich</a:t>
            </a:r>
            <a:r>
              <a:rPr lang="en-US" sz="4000" dirty="0"/>
              <a:t> Git(Hub)?</a:t>
            </a:r>
          </a:p>
        </p:txBody>
      </p:sp>
      <p:sp>
        <p:nvSpPr>
          <p:cNvPr id="12" name="Textplatzhalter 11">
            <a:extLst>
              <a:ext uri="{FF2B5EF4-FFF2-40B4-BE49-F238E27FC236}">
                <a16:creationId xmlns:a16="http://schemas.microsoft.com/office/drawing/2014/main" id="{FAE8A868-65A0-EB29-A1D5-F14E37B20412}"/>
              </a:ext>
            </a:extLst>
          </p:cNvPr>
          <p:cNvSpPr>
            <a:spLocks noGrp="1"/>
          </p:cNvSpPr>
          <p:nvPr>
            <p:ph type="body" sz="half" idx="2"/>
          </p:nvPr>
        </p:nvSpPr>
        <p:spPr>
          <a:xfrm>
            <a:off x="838200" y="2434201"/>
            <a:ext cx="3822189" cy="3742762"/>
          </a:xfrm>
        </p:spPr>
        <p:txBody>
          <a:bodyPr vert="horz" lIns="91440" tIns="45720" rIns="91440" bIns="45720" rtlCol="0">
            <a:normAutofit fontScale="92500" lnSpcReduction="10000"/>
          </a:bodyPr>
          <a:lstStyle/>
          <a:p>
            <a:pPr indent="-228600">
              <a:buFont typeface="Arial" panose="020B0604020202020204" pitchFamily="34" charset="0"/>
              <a:buChar char="•"/>
            </a:pPr>
            <a:r>
              <a:rPr lang="de-DE" sz="2000" dirty="0" err="1"/>
              <a:t>Git</a:t>
            </a:r>
            <a:r>
              <a:rPr lang="de-DE" sz="2000" dirty="0"/>
              <a:t> ist eine Software zur Versionsverwaltung von Projekten.</a:t>
            </a:r>
          </a:p>
          <a:p>
            <a:pPr indent="-228600">
              <a:buFont typeface="Arial" panose="020B0604020202020204" pitchFamily="34" charset="0"/>
              <a:buChar char="•"/>
            </a:pPr>
            <a:r>
              <a:rPr lang="de-DE" sz="2000" dirty="0"/>
              <a:t>Einfach zu alten Ständen zurückspringen oder mit mehreren Leuten an einem Projekt arbeiten.</a:t>
            </a:r>
            <a:endParaRPr lang="en-US" sz="2000" dirty="0"/>
          </a:p>
          <a:p>
            <a:pPr indent="-228600">
              <a:buFont typeface="Arial" panose="020B0604020202020204" pitchFamily="34" charset="0"/>
              <a:buChar char="•"/>
            </a:pPr>
            <a:r>
              <a:rPr lang="en-US" sz="2000" dirty="0" err="1"/>
              <a:t>Projekte</a:t>
            </a:r>
            <a:r>
              <a:rPr lang="en-US" sz="2000" dirty="0"/>
              <a:t> </a:t>
            </a:r>
            <a:r>
              <a:rPr lang="en-US" sz="2000" dirty="0" err="1"/>
              <a:t>werden</a:t>
            </a:r>
            <a:r>
              <a:rPr lang="en-US" sz="2000" dirty="0"/>
              <a:t> </a:t>
            </a:r>
            <a:r>
              <a:rPr lang="en-US" sz="2000" dirty="0" err="1"/>
              <a:t>nicht</a:t>
            </a:r>
            <a:r>
              <a:rPr lang="en-US" sz="2000" dirty="0"/>
              <a:t> </a:t>
            </a:r>
            <a:r>
              <a:rPr lang="en-US" sz="2000" dirty="0" err="1"/>
              <a:t>einfach</a:t>
            </a:r>
            <a:r>
              <a:rPr lang="en-US" sz="2000" dirty="0"/>
              <a:t> </a:t>
            </a:r>
            <a:r>
              <a:rPr lang="en-US" sz="2000" dirty="0" err="1"/>
              <a:t>überschrieben</a:t>
            </a:r>
            <a:r>
              <a:rPr lang="en-US" sz="2000" dirty="0"/>
              <a:t>.</a:t>
            </a:r>
          </a:p>
          <a:p>
            <a:pPr indent="-228600">
              <a:buFont typeface="Arial" panose="020B0604020202020204" pitchFamily="34" charset="0"/>
              <a:buChar char="•"/>
            </a:pPr>
            <a:r>
              <a:rPr lang="de-DE" sz="2000" dirty="0"/>
              <a:t>In der Kommandozeile des Betriebssystems </a:t>
            </a:r>
            <a:br>
              <a:rPr lang="de-DE" sz="2000" dirty="0"/>
            </a:br>
            <a:r>
              <a:rPr lang="de-DE" sz="2000" dirty="0"/>
              <a:t>(oder auch </a:t>
            </a:r>
            <a:r>
              <a:rPr lang="de-DE" sz="2000" dirty="0" err="1"/>
              <a:t>Gitbash</a:t>
            </a:r>
            <a:r>
              <a:rPr lang="de-DE" sz="2000" dirty="0"/>
              <a:t>) bedienbar oder </a:t>
            </a:r>
            <a:r>
              <a:rPr lang="de-DE" sz="2000" dirty="0" err="1"/>
              <a:t>z.B</a:t>
            </a:r>
            <a:r>
              <a:rPr lang="de-DE" sz="2000" dirty="0"/>
              <a:t> in </a:t>
            </a:r>
            <a:r>
              <a:rPr lang="de-DE" sz="2000" dirty="0" err="1"/>
              <a:t>Github</a:t>
            </a:r>
            <a:r>
              <a:rPr lang="de-DE" sz="2000" dirty="0"/>
              <a:t> Desktop, einem </a:t>
            </a:r>
            <a:r>
              <a:rPr lang="de-DE" sz="2000" dirty="0" err="1"/>
              <a:t>Git</a:t>
            </a:r>
            <a:r>
              <a:rPr lang="de-DE" sz="2000" dirty="0"/>
              <a:t>-Client mit grafischer Benutzeroberfläche. </a:t>
            </a:r>
            <a:endParaRPr lang="en-US" sz="2000" dirty="0"/>
          </a:p>
        </p:txBody>
      </p:sp>
    </p:spTree>
    <p:extLst>
      <p:ext uri="{BB962C8B-B14F-4D97-AF65-F5344CB8AC3E}">
        <p14:creationId xmlns:p14="http://schemas.microsoft.com/office/powerpoint/2010/main" val="151131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el 4">
            <a:extLst>
              <a:ext uri="{FF2B5EF4-FFF2-40B4-BE49-F238E27FC236}">
                <a16:creationId xmlns:a16="http://schemas.microsoft.com/office/drawing/2014/main" id="{6672F7D8-B80C-713C-E473-9E63559964C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Ein Beispiel</a:t>
            </a:r>
          </a:p>
        </p:txBody>
      </p:sp>
      <p:pic>
        <p:nvPicPr>
          <p:cNvPr id="1026" name="Picture 2" descr="Git Branches: List, Create, Switch to, Merge, Push, &amp; Delete">
            <a:extLst>
              <a:ext uri="{FF2B5EF4-FFF2-40B4-BE49-F238E27FC236}">
                <a16:creationId xmlns:a16="http://schemas.microsoft.com/office/drawing/2014/main" id="{71C6979C-0FA3-4ECF-649F-833DFFF9F2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690631"/>
            <a:ext cx="6780700" cy="3474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10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7E6E2A1-425D-32F3-6650-C0329AF9287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Was </a:t>
            </a:r>
            <a:r>
              <a:rPr lang="en-US" sz="3600" kern="1200" dirty="0" err="1">
                <a:solidFill>
                  <a:srgbClr val="FFFFFF"/>
                </a:solidFill>
                <a:latin typeface="+mj-lt"/>
                <a:ea typeface="+mj-ea"/>
                <a:cs typeface="+mj-cs"/>
              </a:rPr>
              <a:t>ist</a:t>
            </a:r>
            <a:r>
              <a:rPr lang="en-US" sz="3600" kern="1200" dirty="0">
                <a:solidFill>
                  <a:srgbClr val="FFFFFF"/>
                </a:solidFill>
                <a:latin typeface="+mj-lt"/>
                <a:ea typeface="+mj-ea"/>
                <a:cs typeface="+mj-cs"/>
              </a:rPr>
              <a:t> </a:t>
            </a:r>
            <a:r>
              <a:rPr lang="en-US" sz="3600" kern="1200" dirty="0" err="1">
                <a:solidFill>
                  <a:srgbClr val="FFFFFF"/>
                </a:solidFill>
                <a:latin typeface="+mj-lt"/>
                <a:ea typeface="+mj-ea"/>
                <a:cs typeface="+mj-cs"/>
              </a:rPr>
              <a:t>ein</a:t>
            </a:r>
            <a:r>
              <a:rPr lang="en-US" sz="3600" kern="1200" dirty="0">
                <a:solidFill>
                  <a:srgbClr val="FFFFFF"/>
                </a:solidFill>
                <a:latin typeface="+mj-lt"/>
                <a:ea typeface="+mj-ea"/>
                <a:cs typeface="+mj-cs"/>
              </a:rPr>
              <a:t> Pull/Merge?</a:t>
            </a:r>
          </a:p>
        </p:txBody>
      </p:sp>
      <p:pic>
        <p:nvPicPr>
          <p:cNvPr id="2050" name="Picture 2" descr="How to enforce good Pull Requests on Github">
            <a:extLst>
              <a:ext uri="{FF2B5EF4-FFF2-40B4-BE49-F238E27FC236}">
                <a16:creationId xmlns:a16="http://schemas.microsoft.com/office/drawing/2014/main" id="{ED773F46-90A9-ACAF-17EF-F4F09DE98C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50811" y="94098"/>
            <a:ext cx="6780700" cy="374633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E9B45A72-F24B-8E8A-BF15-F0D9264E0AE8}"/>
              </a:ext>
            </a:extLst>
          </p:cNvPr>
          <p:cNvSpPr txBox="1"/>
          <p:nvPr/>
        </p:nvSpPr>
        <p:spPr>
          <a:xfrm>
            <a:off x="4216526" y="4081670"/>
            <a:ext cx="7823074" cy="1477328"/>
          </a:xfrm>
          <a:prstGeom prst="rect">
            <a:avLst/>
          </a:prstGeom>
          <a:noFill/>
        </p:spPr>
        <p:txBody>
          <a:bodyPr wrap="square" rtlCol="0">
            <a:spAutoFit/>
          </a:bodyPr>
          <a:lstStyle/>
          <a:p>
            <a:pPr marL="285750" indent="-285750">
              <a:buFont typeface="Arial" panose="020B0604020202020204" pitchFamily="34" charset="0"/>
              <a:buChar char="•"/>
            </a:pPr>
            <a:r>
              <a:rPr lang="de-DE" dirty="0"/>
              <a:t>Ein Pull Request ist im Prinzip nichts anderes als eine Anfrage die gestellt wird, um Änderungen am Code in den Master-Branch übernehmen zu lassen.</a:t>
            </a:r>
          </a:p>
          <a:p>
            <a:pPr marL="285750" indent="-285750">
              <a:buFont typeface="Arial" panose="020B0604020202020204" pitchFamily="34" charset="0"/>
              <a:buChar char="•"/>
            </a:pPr>
            <a:r>
              <a:rPr lang="de-DE"/>
              <a:t>Als gutes Vorgehen hat sich dabei etabliert, dass der Entwickler Kommentare hinzufügt, die dem Repository-Verantwortlichen schnell einen Überblick geben, was mit dem Pull Request erreicht werden soll.</a:t>
            </a:r>
            <a:endParaRPr lang="de-DE" dirty="0"/>
          </a:p>
        </p:txBody>
      </p:sp>
    </p:spTree>
    <p:extLst>
      <p:ext uri="{BB962C8B-B14F-4D97-AF65-F5344CB8AC3E}">
        <p14:creationId xmlns:p14="http://schemas.microsoft.com/office/powerpoint/2010/main" val="139257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E96276EE-E12C-7E79-C45A-F7D2FD1CFB06}"/>
              </a:ext>
            </a:extLst>
          </p:cNvPr>
          <p:cNvSpPr>
            <a:spLocks noGrp="1"/>
          </p:cNvSpPr>
          <p:nvPr>
            <p:ph type="title"/>
          </p:nvPr>
        </p:nvSpPr>
        <p:spPr>
          <a:xfrm>
            <a:off x="804672" y="640080"/>
            <a:ext cx="3282696" cy="5257800"/>
          </a:xfrm>
        </p:spPr>
        <p:txBody>
          <a:bodyPr>
            <a:normAutofit/>
          </a:bodyPr>
          <a:lstStyle/>
          <a:p>
            <a:r>
              <a:rPr lang="de-DE">
                <a:solidFill>
                  <a:schemeClr val="bg1"/>
                </a:solidFill>
              </a:rPr>
              <a:t>Wichtige Kommandos für Git</a:t>
            </a:r>
          </a:p>
        </p:txBody>
      </p:sp>
      <p:sp>
        <p:nvSpPr>
          <p:cNvPr id="3" name="Inhaltsplatzhalter 2">
            <a:extLst>
              <a:ext uri="{FF2B5EF4-FFF2-40B4-BE49-F238E27FC236}">
                <a16:creationId xmlns:a16="http://schemas.microsoft.com/office/drawing/2014/main" id="{3F2A1F59-99A0-15F3-29CA-D0D4EB7CE231}"/>
              </a:ext>
            </a:extLst>
          </p:cNvPr>
          <p:cNvSpPr>
            <a:spLocks noGrp="1"/>
          </p:cNvSpPr>
          <p:nvPr>
            <p:ph idx="1"/>
          </p:nvPr>
        </p:nvSpPr>
        <p:spPr>
          <a:xfrm>
            <a:off x="5358384" y="640081"/>
            <a:ext cx="6024654" cy="5257800"/>
          </a:xfrm>
        </p:spPr>
        <p:txBody>
          <a:bodyPr anchor="ctr">
            <a:normAutofit/>
          </a:bodyPr>
          <a:lstStyle/>
          <a:p>
            <a:r>
              <a:rPr lang="de-DE" sz="2400" dirty="0" err="1"/>
              <a:t>git</a:t>
            </a:r>
            <a:r>
              <a:rPr lang="de-DE" sz="2400" dirty="0"/>
              <a:t> </a:t>
            </a:r>
            <a:r>
              <a:rPr lang="de-DE" sz="2400" dirty="0" err="1"/>
              <a:t>init</a:t>
            </a:r>
            <a:r>
              <a:rPr lang="de-DE" sz="2400" dirty="0"/>
              <a:t>: Initialisieren eines lokalen </a:t>
            </a:r>
            <a:r>
              <a:rPr lang="de-DE" sz="2400" dirty="0" err="1"/>
              <a:t>Git</a:t>
            </a:r>
            <a:r>
              <a:rPr lang="de-DE" sz="2400" dirty="0"/>
              <a:t>-Projekts lokal. Kann man später auf GitHub hochladen.</a:t>
            </a:r>
          </a:p>
          <a:p>
            <a:r>
              <a:rPr lang="de-DE" sz="2400" dirty="0" err="1"/>
              <a:t>git</a:t>
            </a:r>
            <a:r>
              <a:rPr lang="de-DE" sz="2400" dirty="0"/>
              <a:t> </a:t>
            </a:r>
            <a:r>
              <a:rPr lang="de-DE" sz="2400" dirty="0" err="1"/>
              <a:t>add</a:t>
            </a:r>
            <a:r>
              <a:rPr lang="de-DE" sz="2400" dirty="0"/>
              <a:t>: Dateien zur Beobachtungsliste hinzufügen. Dieser Schritt ist zwingend erforderlich, um Ihre Arbeit anschließend auf das Repository zu laden.</a:t>
            </a:r>
          </a:p>
          <a:p>
            <a:r>
              <a:rPr lang="de-DE" sz="2400" dirty="0" err="1"/>
              <a:t>git</a:t>
            </a:r>
            <a:r>
              <a:rPr lang="de-DE" sz="2400" dirty="0"/>
              <a:t> </a:t>
            </a:r>
            <a:r>
              <a:rPr lang="de-DE" sz="2400" dirty="0" err="1"/>
              <a:t>commit</a:t>
            </a:r>
            <a:r>
              <a:rPr lang="de-DE" sz="2400" dirty="0"/>
              <a:t>: Mit einem Commit hält man die Änderungen fest. Dies ist ein Stand, zu dem man jederzeit zurückgehen kann. Dateien müssen mit einem Commit gesichert werden, bevor sie an ein entferntes Repository gesendet werden können.</a:t>
            </a:r>
          </a:p>
        </p:txBody>
      </p:sp>
    </p:spTree>
    <p:extLst>
      <p:ext uri="{BB962C8B-B14F-4D97-AF65-F5344CB8AC3E}">
        <p14:creationId xmlns:p14="http://schemas.microsoft.com/office/powerpoint/2010/main" val="162690914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Words>
  <Application>Microsoft Office PowerPoint</Application>
  <PresentationFormat>Breitbild</PresentationFormat>
  <Paragraphs>16</Paragraphs>
  <Slides>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Calibri Light</vt:lpstr>
      <vt:lpstr>Office</vt:lpstr>
      <vt:lpstr>GitHub</vt:lpstr>
      <vt:lpstr>Was ist eigentlich Git(Hub)?</vt:lpstr>
      <vt:lpstr>Ein Beispiel</vt:lpstr>
      <vt:lpstr>Was ist ein Pull/Merge?</vt:lpstr>
      <vt:lpstr>Wichtige Kommandos für 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Mathias Voß</dc:creator>
  <cp:lastModifiedBy>Mathias Voß</cp:lastModifiedBy>
  <cp:revision>3</cp:revision>
  <dcterms:created xsi:type="dcterms:W3CDTF">2023-02-07T19:44:44Z</dcterms:created>
  <dcterms:modified xsi:type="dcterms:W3CDTF">2023-02-07T20:48:38Z</dcterms:modified>
</cp:coreProperties>
</file>