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6400" cy="75564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6400" cy="75564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Team Gravity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6" name="Picture 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18800" cy="39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 Secret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Any formula, pattern, process, tool or mechanism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Theoretically lasts forever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Subject to theft and not “infringement”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Conclusion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Intellectual properties are important!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Take caution with your projects!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 your hard work!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>
                <a:latin typeface="Arial"/>
              </a:rPr>
              <a:t>Temp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>
                <a:latin typeface="Arial"/>
              </a:rPr>
              <a:t>Possible Split of Presentation:</a:t>
            </a:r>
            <a:endParaRPr/>
          </a:p>
          <a:p>
            <a:r>
              <a:rPr lang="en-IE">
                <a:latin typeface="Arial"/>
              </a:rPr>
              <a:t>Slides 1 – 4: Intro to presentation and short speech about trademarks =</a:t>
            </a:r>
            <a:endParaRPr/>
          </a:p>
          <a:p>
            <a:r>
              <a:rPr lang="en-IE">
                <a:latin typeface="Arial"/>
              </a:rPr>
              <a:t>Slides 5 – 6: Speech about patents =</a:t>
            </a:r>
            <a:endParaRPr/>
          </a:p>
          <a:p>
            <a:r>
              <a:rPr lang="en-IE">
                <a:latin typeface="Arial"/>
              </a:rPr>
              <a:t>Slides 7 – 8: Speech about copyrights = </a:t>
            </a:r>
            <a:endParaRPr/>
          </a:p>
          <a:p>
            <a:r>
              <a:rPr lang="en-IE">
                <a:latin typeface="Arial"/>
              </a:rPr>
              <a:t>Slides 9 – 11: Short speech about trade secrets and conclusion + questions = </a:t>
            </a:r>
            <a:endParaRPr/>
          </a:p>
          <a:p>
            <a:endParaRPr/>
          </a:p>
          <a:p>
            <a:r>
              <a:rPr lang="en-IE">
                <a:latin typeface="Arial"/>
              </a:rPr>
              <a:t>Resource: </a:t>
            </a:r>
            <a:r>
              <a:rPr lang="en-IE" u="sng">
                <a:solidFill>
                  <a:srgbClr val="0000ff"/>
                </a:solidFill>
                <a:latin typeface="Arial"/>
              </a:rPr>
              <a:t>http://www.freibrun.com/articles/articl2.htm</a:t>
            </a:r>
            <a:r>
              <a:rPr lang="en-IE">
                <a:solidFill>
                  <a:srgbClr val="0000ff"/>
                </a:solidFill>
                <a:latin typeface="Arial"/>
              </a:rPr>
              <a:t>  and others</a:t>
            </a:r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Patent - Patent protection offers broader rights than copyright protection because a patent creates a monopoly over the ideas it covers, whereas copyright only protects the expression itself.</a:t>
            </a:r>
            <a:endParaRPr/>
          </a:p>
          <a:p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Copyright - It is much easier and less expensive to obtain copyright protection than patent protection. Plus, the more restricted copyright protection lasts longer than the greater protection granted by patents. </a:t>
            </a:r>
            <a:endParaRPr/>
          </a:p>
          <a:p>
            <a:r>
              <a:rPr lang="en-IE">
                <a:solidFill>
                  <a:srgbClr val="0000ff"/>
                </a:solidFill>
                <a:latin typeface="Arial"/>
              </a:rPr>
              <a:t>It is advisable to display the copyright notice on each software and to file for patent protection to cover an innovative computer-related invention.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>
                <a:latin typeface="Arial"/>
              </a:rPr>
              <a:t>Temp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>
                <a:solidFill>
                  <a:srgbClr val="000000"/>
                </a:solidFill>
                <a:latin typeface="Arial"/>
              </a:rPr>
              <a:t>Trade Secret-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trade secret</a:t>
            </a:r>
            <a:r>
              <a:rPr lang="en-IE">
                <a:solidFill>
                  <a:srgbClr val="000000"/>
                </a:solidFill>
                <a:latin typeface="Arial"/>
              </a:rPr>
              <a:t> is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formula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practice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process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design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instrument</a:t>
            </a:r>
            <a:r>
              <a:rPr lang="en-IE">
                <a:solidFill>
                  <a:srgbClr val="000000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pattern</a:t>
            </a:r>
            <a:r>
              <a:rPr lang="en-IE">
                <a:solidFill>
                  <a:srgbClr val="000000"/>
                </a:solidFill>
                <a:latin typeface="Arial"/>
              </a:rPr>
              <a:t>, or compilation of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information</a:t>
            </a:r>
            <a:r>
              <a:rPr lang="en-IE">
                <a:solidFill>
                  <a:srgbClr val="000000"/>
                </a:solidFill>
                <a:latin typeface="Arial"/>
              </a:rPr>
              <a:t> which is not generally known or reasonably ascertainable, by which a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business</a:t>
            </a:r>
            <a:r>
              <a:rPr lang="en-IE">
                <a:solidFill>
                  <a:srgbClr val="000000"/>
                </a:solidFill>
                <a:latin typeface="Arial"/>
              </a:rPr>
              <a:t> can obtain an economic advantage over competitors or customers.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IE">
                <a:solidFill>
                  <a:srgbClr val="000000"/>
                </a:solidFill>
                <a:latin typeface="Arial"/>
              </a:rPr>
              <a:t>Trade Mark - A recognizable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sign</a:t>
            </a:r>
            <a:r>
              <a:rPr lang="en-IE">
                <a:solidFill>
                  <a:srgbClr val="0000ff"/>
                </a:solidFill>
                <a:latin typeface="Arial"/>
              </a:rPr>
              <a:t>,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design</a:t>
            </a:r>
            <a:r>
              <a:rPr lang="en-IE">
                <a:solidFill>
                  <a:srgbClr val="0000ff"/>
                </a:solidFill>
                <a:latin typeface="Arial"/>
              </a:rPr>
              <a:t> or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expression</a:t>
            </a:r>
            <a:r>
              <a:rPr lang="en-IE">
                <a:solidFill>
                  <a:srgbClr val="0000ff"/>
                </a:solidFill>
                <a:latin typeface="Arial"/>
              </a:rPr>
              <a:t> which distinguishes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products</a:t>
            </a:r>
            <a:r>
              <a:rPr lang="en-IE">
                <a:solidFill>
                  <a:srgbClr val="0000ff"/>
                </a:solidFill>
                <a:latin typeface="Arial"/>
              </a:rPr>
              <a:t> or </a:t>
            </a:r>
            <a:r>
              <a:rPr lang="en-IE" u="sng">
                <a:solidFill>
                  <a:srgbClr val="0000ff"/>
                </a:solidFill>
                <a:latin typeface="Arial"/>
              </a:rPr>
              <a:t>service</a:t>
            </a:r>
            <a:r>
              <a:rPr lang="en-IE">
                <a:solidFill>
                  <a:srgbClr val="0000ff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Intellectual Properties 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Found in a Software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Types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en-IE" sz="3200">
                <a:latin typeface="Arial"/>
              </a:rPr>
              <a:t>Foundation of software industry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Intellectual properties found in software: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Copyrights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 Secrets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Trademark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Recognizable sign, design or expression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Patents, copyrights and trade secrets can be used to protect technology itself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Trademarks do not protect technology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 sz="3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Protection of “ideas”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20 year exclusive monopoly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Described in detail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Available to public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Obtaining Patents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apply to patent office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be demonstrated as new, useful and “nonobvious”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More than trivial, obvious next step in the advance of technology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 examples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Algorithms, methods,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User-Interface Feature, Menu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Apple patents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4477320"/>
            <a:ext cx="4837680" cy="25066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49280" y="4680000"/>
            <a:ext cx="2286720" cy="23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Copyrights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Protection against distribution, reproducing, using or displaying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Lifetime protection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More specific than Patents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Obtaining Copyrights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Made upon creation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Applying is unnecessary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Date of creation and authors name is advised to have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