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5.jpeg" ContentType="image/jpeg"/>
  <Override PartName="/ppt/media/image13.png" ContentType="image/png"/>
  <Override PartName="/ppt/media/image12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5320" cy="7555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5320" cy="7555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5320" cy="75553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67320" cy="125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Team Gravity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7320" cy="438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13" name="Pictur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17720" cy="39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36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C</a:t>
            </a:r>
            <a:r>
              <a:rPr lang="en-IE" sz="4400">
                <a:latin typeface="Arial"/>
                <a:ea typeface="宋体"/>
              </a:rPr>
              <a:t>opyright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91640" y="1907640"/>
            <a:ext cx="8496360" cy="3096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The difference between software copyright and patent: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37" name="Table 3"/>
          <p:cNvGraphicFramePr/>
          <p:nvPr/>
        </p:nvGraphicFramePr>
        <p:xfrm>
          <a:off x="1316160" y="3419280"/>
          <a:ext cx="7252920" cy="1512000"/>
        </p:xfrm>
        <a:graphic>
          <a:graphicData uri="http://schemas.openxmlformats.org/drawingml/2006/table">
            <a:tbl>
              <a:tblPr/>
              <a:tblGrid>
                <a:gridCol w="2184480"/>
                <a:gridCol w="2913120"/>
                <a:gridCol w="2155320"/>
              </a:tblGrid>
              <a:tr h="687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COPYRIGHT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program itself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concrete</a:t>
                      </a:r>
                      <a:endParaRPr/>
                    </a:p>
                  </a:txBody>
                  <a:tcPr/>
                </a:tc>
              </a:tr>
              <a:tr h="82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PATENT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development idea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abstract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8" name="CustomShape 4"/>
          <p:cNvSpPr/>
          <p:nvPr/>
        </p:nvSpPr>
        <p:spPr>
          <a:xfrm>
            <a:off x="789120" y="5283000"/>
            <a:ext cx="8285040" cy="85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50000"/>
              </a:lnSpc>
            </a:pPr>
            <a:r>
              <a:rPr b="1" lang="en-IE" sz="2000">
                <a:latin typeface="Arial"/>
              </a:rPr>
              <a:t>Software copyright has nothing to do with protecting the most valuable thing in a software —— design ideas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36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20360" y="1978920"/>
            <a:ext cx="8712360" cy="417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Features of copyright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"/>
            </a:pPr>
            <a:r>
              <a:rPr lang="en-IE" sz="3200">
                <a:latin typeface="Arial"/>
                <a:ea typeface="宋体"/>
              </a:rPr>
              <a:t>Made upon creation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    </a:t>
            </a:r>
            <a:r>
              <a:rPr lang="en-IE" sz="3200">
                <a:latin typeface="Arial"/>
                <a:ea typeface="宋体"/>
              </a:rPr>
              <a:t>Applying is unnecessary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"/>
            </a:pPr>
            <a:r>
              <a:rPr lang="en-IE" sz="3200">
                <a:latin typeface="Arial"/>
                <a:ea typeface="宋体"/>
              </a:rPr>
              <a:t>Copyright protection is lifelong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 Secret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Any formula, pattern, process, tool or mechanism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Theoretically lasts forever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Subject to theft and not “infringement”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Conclusion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Intellectual properties are important!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Take caution with your projects!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 your hard work!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98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Intellectual Properties 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Found in a Software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Types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IE" sz="3200">
                <a:latin typeface="Arial"/>
              </a:rPr>
              <a:t>Foundation of software industry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Intellectual properties found in software: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Copyrights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 Secrets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Trademark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Recognizable sign, design or 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Patents, copyrights and trade secrets can be used to protect technology itself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Trademarks do not protect technology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 sz="3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of “ideas”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20 year exclusive monopoly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Described in detail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Available to public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Patents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apply to patent office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be demonstrated as new, useful and “nonobvious”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than trivial, obvious next step in the advance of technology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Algorithms, methods,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User-Interface Feature, Menu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Apple patents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4477320"/>
            <a:ext cx="4836600" cy="250560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49280" y="4680000"/>
            <a:ext cx="2285640" cy="23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6984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0440" y="2758680"/>
            <a:ext cx="2905560" cy="2857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000" y="1944000"/>
            <a:ext cx="5400000" cy="48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36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4720" y="1767960"/>
            <a:ext cx="9072720" cy="496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IE" sz="2800">
                <a:latin typeface="Arial"/>
                <a:ea typeface="宋体"/>
              </a:rPr>
              <a:t>What is copyright?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IE" sz="2800">
                <a:latin typeface="Arial"/>
                <a:ea typeface="宋体"/>
              </a:rPr>
              <a:t>What is software copyright?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r>
              <a:rPr lang="en-IE" sz="2800">
                <a:latin typeface="Arial"/>
                <a:ea typeface="宋体"/>
              </a:rPr>
              <a:t>1. all the program code itself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r>
              <a:rPr lang="en-IE" sz="2800">
                <a:latin typeface="Arial"/>
                <a:ea typeface="宋体"/>
              </a:rPr>
              <a:t>2. documents that used to describe the contents, </a:t>
            </a: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    </a:t>
            </a:r>
            <a:r>
              <a:rPr lang="en-IE" sz="2800">
                <a:latin typeface="Arial"/>
                <a:ea typeface="宋体"/>
              </a:rPr>
              <a:t>design, testing results, etc. of a program.</a:t>
            </a: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5800" y="2123640"/>
            <a:ext cx="3244680" cy="230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