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760" cy="755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760" cy="75567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6876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6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9160" cy="394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latin typeface="Arial"/>
              </a:rPr>
              <a:t>Possible Split of Presentation:</a:t>
            </a:r>
            <a:endParaRPr/>
          </a:p>
          <a:p>
            <a:r>
              <a:rPr lang="en-IE">
                <a:latin typeface="Arial"/>
              </a:rPr>
              <a:t>Slides 1 – 4: Intro to presentation and short speech about trademarks =</a:t>
            </a:r>
            <a:endParaRPr/>
          </a:p>
          <a:p>
            <a:r>
              <a:rPr lang="en-IE">
                <a:latin typeface="Arial"/>
              </a:rPr>
              <a:t>Slides 5 – 6: Speech about patents =</a:t>
            </a:r>
            <a:endParaRPr/>
          </a:p>
          <a:p>
            <a:r>
              <a:rPr lang="en-IE">
                <a:latin typeface="Arial"/>
              </a:rPr>
              <a:t>Slides 7 – 8: Speech about copyrights = </a:t>
            </a:r>
            <a:endParaRPr/>
          </a:p>
          <a:p>
            <a:r>
              <a:rPr lang="en-IE">
                <a:latin typeface="Arial"/>
              </a:rPr>
              <a:t>Slides 9 – 11: Short speech about trade secrets and conclusion + questions = </a:t>
            </a:r>
            <a:endParaRPr/>
          </a:p>
          <a:p>
            <a:endParaRPr/>
          </a:p>
          <a:p>
            <a:r>
              <a:rPr lang="en-IE">
                <a:latin typeface="Arial"/>
              </a:rPr>
              <a:t>Resource: </a:t>
            </a:r>
            <a:r>
              <a:rPr lang="en-IE" u="sng">
                <a:solidFill>
                  <a:srgbClr val="0000ff"/>
                </a:solidFill>
                <a:latin typeface="Arial"/>
              </a:rPr>
              <a:t>http://www.freibrun.com/articles/articl2.htm</a:t>
            </a:r>
            <a:r>
              <a:rPr lang="en-IE">
                <a:solidFill>
                  <a:srgbClr val="0000ff"/>
                </a:solidFill>
                <a:latin typeface="Arial"/>
              </a:rPr>
              <a:t>  and others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Patent - Patent protection offers broader rights than copyright protection because a patent creates a monopoly over the ideas it covers, whereas copyright only protects the expression itself.</a:t>
            </a:r>
            <a:endParaRPr/>
          </a:p>
          <a:p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Copyright - It is much easier and less expensive to obtain copyright protection than patent protection. Plus, the more restricted copyright protection lasts longer than the greater protection granted by patents. 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It is advisable to display the copyright notice on each software and to file for patent protection to cover an innovative computer-related invention.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solidFill>
                  <a:srgbClr val="000000"/>
                </a:solidFill>
                <a:latin typeface="Arial"/>
              </a:rPr>
              <a:t>Trade Secret-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trade secret</a:t>
            </a:r>
            <a:r>
              <a:rPr lang="en-IE">
                <a:solidFill>
                  <a:srgbClr val="000000"/>
                </a:solidFill>
                <a:latin typeface="Arial"/>
              </a:rPr>
              <a:t> is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formula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practice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process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instrument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pattern</a:t>
            </a:r>
            <a:r>
              <a:rPr lang="en-IE">
                <a:solidFill>
                  <a:srgbClr val="000000"/>
                </a:solidFill>
                <a:latin typeface="Arial"/>
              </a:rPr>
              <a:t>, or compilation of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information</a:t>
            </a:r>
            <a:r>
              <a:rPr lang="en-IE">
                <a:solidFill>
                  <a:srgbClr val="000000"/>
                </a:solidFill>
                <a:latin typeface="Arial"/>
              </a:rPr>
              <a:t> which is not generally known or reasonably ascertainable, by which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business</a:t>
            </a:r>
            <a:r>
              <a:rPr lang="en-IE">
                <a:solidFill>
                  <a:srgbClr val="000000"/>
                </a:solidFill>
                <a:latin typeface="Arial"/>
              </a:rPr>
              <a:t> can obtain an economic advantage over competitors or customers.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E">
                <a:solidFill>
                  <a:srgbClr val="000000"/>
                </a:solidFill>
                <a:latin typeface="Arial"/>
              </a:rPr>
              <a:t>Trade Mark - A recognizable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sign</a:t>
            </a:r>
            <a:r>
              <a:rPr lang="en-IE">
                <a:solidFill>
                  <a:srgbClr val="0000ff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expression</a:t>
            </a:r>
            <a:r>
              <a:rPr lang="en-IE">
                <a:solidFill>
                  <a:srgbClr val="0000ff"/>
                </a:solidFill>
                <a:latin typeface="Arial"/>
              </a:rPr>
              <a:t> which distinguishes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products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service</a:t>
            </a:r>
            <a:r>
              <a:rPr lang="en-IE">
                <a:solidFill>
                  <a:srgbClr val="0000ff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Copyrights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against distribution, reproducing, using or displaying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Lifetime protection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specific than Patents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Copyrights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Made upon creation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Applying is unnecessary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Date of creation and authors name is advised to have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