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040" cy="7556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040" cy="7556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804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6804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6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8440" cy="39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720360" y="1978920"/>
            <a:ext cx="8713080" cy="417456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3200">
                <a:latin typeface="Arial"/>
                <a:ea typeface="宋体"/>
              </a:rPr>
              <a:t>F</a:t>
            </a:r>
            <a:r>
              <a:rPr lang="en-US" sz="3200">
                <a:latin typeface="Arial"/>
              </a:rPr>
              <a:t>eatures of copyright :</a:t>
            </a:r>
            <a:endParaRPr/>
          </a:p>
          <a:p>
            <a:pPr/>
            <a:endParaRPr/>
          </a:p>
          <a:p>
            <a:pPr>
              <a:buSzPct val="25000"/>
              <a:buFont typeface="Wingdings" charset="2"/>
              <a:buChar char=""/>
            </a:pPr>
            <a:r>
              <a:rPr lang="en-US" sz="3200">
                <a:latin typeface="Arial"/>
              </a:rPr>
              <a:t>Made upon creation</a:t>
            </a:r>
            <a:endParaRPr/>
          </a:p>
          <a:p>
            <a:pPr>
              <a:buSzPct val="25000"/>
              <a:buFont typeface="Wingdings" charset="2"/>
              <a:buChar char=""/>
            </a:pPr>
            <a:endParaRPr/>
          </a:p>
          <a:p>
            <a:pPr/>
            <a:r>
              <a:rPr lang="en-US" sz="3200">
                <a:latin typeface="Arial"/>
                <a:ea typeface="宋体"/>
              </a:rPr>
              <a:t>    </a:t>
            </a:r>
            <a:r>
              <a:rPr lang="en-US" sz="3200">
                <a:latin typeface="Arial"/>
              </a:rPr>
              <a:t>Applying is unnecessary</a:t>
            </a:r>
            <a:endParaRPr/>
          </a:p>
          <a:p>
            <a:pPr>
              <a:buSzPct val="25000"/>
              <a:buFont typeface="Wingdings" charset="2"/>
              <a:buChar char=""/>
            </a:pPr>
            <a:endParaRPr/>
          </a:p>
          <a:p>
            <a:pPr>
              <a:buSzPct val="25000"/>
              <a:buFont typeface="Wingdings" charset="2"/>
              <a:buChar char=""/>
            </a:pPr>
            <a:r>
              <a:rPr lang="en-US" sz="3200">
                <a:latin typeface="Arial"/>
              </a:rPr>
              <a:t>Copyright protection is lifelong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latin typeface="Arial"/>
              </a:rPr>
              <a:t>Possible Split of Presentation:</a:t>
            </a:r>
            <a:endParaRPr/>
          </a:p>
          <a:p>
            <a:r>
              <a:rPr lang="en-IE">
                <a:latin typeface="Arial"/>
              </a:rPr>
              <a:t>Slides 1 – 4: Intro to presentation and short speech about trademarks =</a:t>
            </a:r>
            <a:endParaRPr/>
          </a:p>
          <a:p>
            <a:r>
              <a:rPr lang="en-IE">
                <a:latin typeface="Arial"/>
              </a:rPr>
              <a:t>Slides 5 – 6: Speech about patents =</a:t>
            </a:r>
            <a:endParaRPr/>
          </a:p>
          <a:p>
            <a:r>
              <a:rPr lang="en-IE">
                <a:latin typeface="Arial"/>
              </a:rPr>
              <a:t>Slides 7 – 8: Speech about copyrights = </a:t>
            </a:r>
            <a:endParaRPr/>
          </a:p>
          <a:p>
            <a:r>
              <a:rPr lang="en-IE">
                <a:latin typeface="Arial"/>
              </a:rPr>
              <a:t>Slides 9 – 11: Short speech about trade secrets and conclusion + questions = </a:t>
            </a:r>
            <a:endParaRPr/>
          </a:p>
          <a:p>
            <a:endParaRPr/>
          </a:p>
          <a:p>
            <a:r>
              <a:rPr lang="en-IE">
                <a:latin typeface="Arial"/>
              </a:rPr>
              <a:t>Resource: </a:t>
            </a:r>
            <a:r>
              <a:rPr lang="en-IE" u="sng">
                <a:solidFill>
                  <a:srgbClr val="0000ff"/>
                </a:solidFill>
                <a:latin typeface="Arial"/>
              </a:rPr>
              <a:t>http://www.freibrun.com/articles/articl2.htm</a:t>
            </a:r>
            <a:r>
              <a:rPr lang="en-IE">
                <a:solidFill>
                  <a:srgbClr val="0000ff"/>
                </a:solidFill>
                <a:latin typeface="Arial"/>
              </a:rPr>
              <a:t>  and others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Patent - Patent protection offers broader rights than copyright protection because a patent creates a monopoly over the ideas it covers, whereas copyright only protects the expression itself.</a:t>
            </a:r>
            <a:endParaRPr/>
          </a:p>
          <a:p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Copyright - It is much easier and less expensive to obtain copyright protection than patent protection. Plus, the more restricted copyright protection lasts longer than the greater protection granted by patents. 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It is advisable to display the copyright notice on each software and to file for patent protection to cover an innovative computer-related invention.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solidFill>
                  <a:srgbClr val="000000"/>
                </a:solidFill>
                <a:latin typeface="Arial"/>
              </a:rPr>
              <a:t>Trade Secret-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trade secret</a:t>
            </a:r>
            <a:r>
              <a:rPr lang="en-IE">
                <a:solidFill>
                  <a:srgbClr val="000000"/>
                </a:solidFill>
                <a:latin typeface="Arial"/>
              </a:rPr>
              <a:t> is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formula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practice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process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instrument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pattern</a:t>
            </a:r>
            <a:r>
              <a:rPr lang="en-IE">
                <a:solidFill>
                  <a:srgbClr val="000000"/>
                </a:solidFill>
                <a:latin typeface="Arial"/>
              </a:rPr>
              <a:t>, or compilation of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information</a:t>
            </a:r>
            <a:r>
              <a:rPr lang="en-IE">
                <a:solidFill>
                  <a:srgbClr val="000000"/>
                </a:solidFill>
                <a:latin typeface="Arial"/>
              </a:rPr>
              <a:t> which is not generally known or reasonably ascertainable, by which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business</a:t>
            </a:r>
            <a:r>
              <a:rPr lang="en-IE">
                <a:solidFill>
                  <a:srgbClr val="000000"/>
                </a:solidFill>
                <a:latin typeface="Arial"/>
              </a:rPr>
              <a:t> can obtain an economic advantage over competitors or customers.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E">
                <a:solidFill>
                  <a:srgbClr val="000000"/>
                </a:solidFill>
                <a:latin typeface="Arial"/>
              </a:rPr>
              <a:t>Trade Mark - A recognizable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sign</a:t>
            </a:r>
            <a:r>
              <a:rPr lang="en-IE">
                <a:solidFill>
                  <a:srgbClr val="0000ff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expression</a:t>
            </a:r>
            <a:r>
              <a:rPr lang="en-IE">
                <a:solidFill>
                  <a:srgbClr val="0000ff"/>
                </a:solidFill>
                <a:latin typeface="Arial"/>
              </a:rPr>
              <a:t> which distinguishes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products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service</a:t>
            </a:r>
            <a:r>
              <a:rPr lang="en-IE">
                <a:solidFill>
                  <a:srgbClr val="0000ff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477320"/>
            <a:ext cx="4837320" cy="25063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280" y="4680000"/>
            <a:ext cx="2286360" cy="23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720" y="1767960"/>
            <a:ext cx="9073440" cy="4964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US" sz="2800">
                <a:latin typeface="Arial"/>
                <a:ea typeface="宋体"/>
              </a:rPr>
              <a:t>What is copyright?</a:t>
            </a: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US" sz="2800">
                <a:latin typeface="Arial"/>
                <a:ea typeface="宋体"/>
              </a:rPr>
              <a:t>What is software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800">
                <a:latin typeface="Arial"/>
                <a:ea typeface="宋体"/>
              </a:rPr>
              <a:t>    </a:t>
            </a:r>
            <a:r>
              <a:rPr lang="en-US" sz="2800">
                <a:latin typeface="Arial"/>
              </a:rPr>
              <a:t>1</a:t>
            </a:r>
            <a:r>
              <a:rPr lang="en-US" sz="2800">
                <a:latin typeface="Arial"/>
                <a:ea typeface="宋体"/>
              </a:rPr>
              <a:t>.</a:t>
            </a:r>
            <a:r>
              <a:rPr lang="en-US" sz="2800">
                <a:latin typeface="Arial"/>
              </a:rPr>
              <a:t> all the program code itself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800">
                <a:latin typeface="Arial"/>
                <a:ea typeface="宋体"/>
              </a:rPr>
              <a:t>    </a:t>
            </a:r>
            <a:r>
              <a:rPr lang="en-US" sz="2800">
                <a:latin typeface="Arial"/>
                <a:ea typeface="宋体"/>
              </a:rPr>
              <a:t>2. documents that used to describe the contents, 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latin typeface="Arial"/>
                <a:ea typeface="宋体"/>
              </a:rPr>
              <a:t>        </a:t>
            </a:r>
            <a:r>
              <a:rPr lang="en-US" sz="2800">
                <a:latin typeface="Arial"/>
                <a:ea typeface="宋体"/>
              </a:rPr>
              <a:t>design, testing results, etc. of a program.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latin typeface="Arial"/>
                <a:ea typeface="宋体"/>
              </a:rPr>
              <a:t>    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5800" y="2123640"/>
            <a:ext cx="3245400" cy="2303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</a:t>
            </a:r>
            <a:r>
              <a:rPr lang="en-US" sz="4400">
                <a:latin typeface="Arial"/>
                <a:ea typeface="宋体"/>
              </a:rPr>
              <a:t>opyright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791640" y="1907640"/>
            <a:ext cx="8497080" cy="309744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3200">
                <a:latin typeface="Arial"/>
                <a:ea typeface="宋体"/>
              </a:rPr>
              <a:t>T</a:t>
            </a:r>
            <a:r>
              <a:rPr lang="en-US" sz="3200">
                <a:latin typeface="Arial"/>
              </a:rPr>
              <a:t>he difference between software copyright and patent</a:t>
            </a:r>
            <a:r>
              <a:rPr lang="en-US" sz="3200">
                <a:latin typeface="Arial"/>
                <a:ea typeface="宋体"/>
              </a:rPr>
              <a:t>:</a:t>
            </a:r>
            <a:endParaRPr/>
          </a:p>
          <a:p>
            <a:pPr/>
            <a:endParaRPr/>
          </a:p>
          <a:p>
            <a:pPr/>
            <a:endParaRPr/>
          </a:p>
        </p:txBody>
      </p:sp>
      <p:graphicFrame>
        <p:nvGraphicFramePr>
          <p:cNvPr id="96" name="Table 3"/>
          <p:cNvGraphicFramePr/>
          <p:nvPr/>
        </p:nvGraphicFramePr>
        <p:xfrm>
          <a:off x="1316160" y="3419280"/>
          <a:ext cx="7253640" cy="1512720"/>
        </p:xfrm>
        <a:graphic>
          <a:graphicData uri="http://schemas.openxmlformats.org/drawingml/2006/table">
            <a:tbl>
              <a:tblPr/>
              <a:tblGrid>
                <a:gridCol w="2184480"/>
                <a:gridCol w="2913120"/>
                <a:gridCol w="2156040"/>
              </a:tblGrid>
              <a:tr h="68724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COPYRIGHT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program itself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concrete</a:t>
                      </a:r>
                      <a:endParaRPr/>
                    </a:p>
                  </a:txBody>
                  <a:tcPr/>
                </a:tc>
              </a:tr>
              <a:tr h="82548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PATENT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development idea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abstract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CustomShape 4"/>
          <p:cNvSpPr/>
          <p:nvPr/>
        </p:nvSpPr>
        <p:spPr>
          <a:xfrm>
            <a:off x="789120" y="5283000"/>
            <a:ext cx="8285760" cy="85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50000"/>
              </a:lnSpc>
            </a:pPr>
            <a:r>
              <a:rPr b="1" lang="en-US" sz="2000">
                <a:latin typeface="Arial"/>
              </a:rPr>
              <a:t>Software copyright has nothing to do with protecting the most valuable thing in a software —— design ideas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