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8"/>
  </p:notesMasterIdLst>
  <p:sldIdLst>
    <p:sldId id="256" r:id="rId3"/>
    <p:sldId id="259" r:id="rId4"/>
    <p:sldId id="258" r:id="rId5"/>
    <p:sldId id="264" r:id="rId6"/>
    <p:sldId id="260" r:id="rId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Cambria Math" panose="02040503050406030204" pitchFamily="18" charset="0"/>
      <p:regular r:id="rId16"/>
    </p:embeddedFont>
    <p:embeddedFont>
      <p:font typeface="Nunito Light" pitchFamily="2" charset="0"/>
      <p:regular r:id="rId17"/>
      <p:italic r:id="rId18"/>
    </p:embeddedFont>
    <p:embeddedFont>
      <p:font typeface="Poppins" panose="00000500000000000000" pitchFamily="2" charset="0"/>
      <p:regular r:id="rId19"/>
      <p:bold r:id="rId20"/>
      <p:italic r:id="rId21"/>
      <p:boldItalic r:id="rId22"/>
    </p:embeddedFont>
    <p:embeddedFont>
      <p:font typeface="Poppins SemiBold" panose="000007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1492E2-77DB-45DC-95EC-43F1304213EE}">
  <a:tblStyle styleId="{B71492E2-77DB-45DC-95EC-43F1304213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1.xml"/><Relationship Id="rId21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d4e97ef0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d4e97ef0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da052de2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da052de2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2d4e97ef00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2d4e97ef00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da052de2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2da052de2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926475" y="1039950"/>
            <a:ext cx="4649100" cy="19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926475" y="3373050"/>
            <a:ext cx="2656200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6286800" y="0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09F1A-2D30-E83F-074F-9F7717C63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D7FD2-575A-4BDD-0BA5-3E81B2202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E2221-6C4E-3487-9EA4-684CD518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9051-FD3D-4701-86E6-FA30A802185E}" type="datetimeFigureOut">
              <a:rPr lang="en-CA" smtClean="0"/>
              <a:t>2022-10-25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8A0C0-D655-7781-683F-A2B16800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4707B-3E7F-880A-AB6A-D1B731E5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EEF5-A94A-4668-8865-F74AB24037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9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EE7A1-5678-F815-778D-E0BB198D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230AD-D6F1-7C53-F066-66D91771D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66B7C-DB9D-98DE-023C-46523CE1C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E89A5-7BCB-6796-2379-915032DF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9051-FD3D-4701-86E6-FA30A802185E}" type="datetimeFigureOut">
              <a:rPr lang="en-CA" smtClean="0"/>
              <a:t>2022-10-25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4BC27-76A7-777B-A761-D943EAE8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C25CE-7B4E-FD03-B527-A3787024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EEF5-A94A-4668-8865-F74AB24037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6705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BF8A-C83F-2CBF-42DD-06025AC8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52641-14ED-CD0A-5753-2C78553A0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59588-E3CC-269E-FE33-059C5B56F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C94B1-C200-11B2-617C-4EFA8D107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B37B05-59B9-A477-7AD9-FF2A8B2AB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C0922D-6F63-A587-7F26-9862DEC7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9051-FD3D-4701-86E6-FA30A802185E}" type="datetimeFigureOut">
              <a:rPr lang="en-CA" smtClean="0"/>
              <a:t>2022-10-25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EC88D-5544-DD4F-7EA3-B125FCE88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DE6D5-8EEC-7E8C-125A-2BAA420E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EEF5-A94A-4668-8865-F74AB24037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0436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C357B-E902-E556-0D6D-65DECF85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546226-A155-7B2C-4E41-EAB80288F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9051-FD3D-4701-86E6-FA30A802185E}" type="datetimeFigureOut">
              <a:rPr lang="en-CA" smtClean="0"/>
              <a:t>2022-10-25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D95D6-AE49-496B-02FF-B51BA440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EBDF0-7DF6-A6E0-89F5-D8DD99B3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EEF5-A94A-4668-8865-F74AB24037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975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D6D99-E687-B19A-CF7C-7DFBBDAC0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9051-FD3D-4701-86E6-FA30A802185E}" type="datetimeFigureOut">
              <a:rPr lang="en-CA" smtClean="0"/>
              <a:t>2022-10-25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A5D5F-BB15-DB62-20DD-ACD0A50E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F0530-8C5A-5CE1-2097-C2EB2110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EEF5-A94A-4668-8865-F74AB24037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4228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1B988-6C88-EC74-A14C-B40D636C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67330-72DC-DD8D-7A04-42C14836B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A18E1-101E-73D7-E1FF-86C0B963D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064E9-6F94-E713-8414-F4A38F300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9051-FD3D-4701-86E6-FA30A802185E}" type="datetimeFigureOut">
              <a:rPr lang="en-CA" smtClean="0"/>
              <a:t>2022-10-25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82F47-0F98-0485-72B3-4C6C6370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A9E41-2CE2-0E94-A3D6-3D9999F8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EEF5-A94A-4668-8865-F74AB24037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1690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840CF-4D76-366C-AD77-96A0D045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8E292D-C9C3-5D4C-654F-B89E1A5A3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692B6-3D7F-486F-4F56-B1A085DAE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28ED6-893F-7528-EDCD-200CBF3A5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9051-FD3D-4701-86E6-FA30A802185E}" type="datetimeFigureOut">
              <a:rPr lang="en-CA" smtClean="0"/>
              <a:t>2022-10-25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009D3-AB57-5ACB-919A-5D4C1617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22E55-4E8D-AE77-FD21-EEC56D7FD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EEF5-A94A-4668-8865-F74AB24037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6888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8B83-E6F3-1A8D-D7F3-7B1613A4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44B01-F5A9-4181-387A-CDF686E02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3DFAC-91C3-E2D4-CBE7-77693E8A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9051-FD3D-4701-86E6-FA30A802185E}" type="datetimeFigureOut">
              <a:rPr lang="en-CA" smtClean="0"/>
              <a:t>2022-10-25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63EE8-1081-2F72-F338-30CCE6A28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24971-6648-B2C3-4EAD-A62BDB4B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EEF5-A94A-4668-8865-F74AB24037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417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6775D9-158D-5D80-0AD5-751D03FB3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3B0A0-7AC5-B5EE-9DCF-8B2ECEC0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021C1-4B2D-9C1D-DA1B-CBFA99D1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9051-FD3D-4701-86E6-FA30A802185E}" type="datetimeFigureOut">
              <a:rPr lang="en-CA" smtClean="0"/>
              <a:t>2022-10-25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AC0C3-D154-B3C9-27D3-603BAE58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3EEA9-22D2-76EF-9B93-3E84F6E2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EEF5-A94A-4668-8865-F74AB24037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067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8900044" scaled="0"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267638" y="2711350"/>
            <a:ext cx="29424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2"/>
          </p:nvPr>
        </p:nvSpPr>
        <p:spPr>
          <a:xfrm>
            <a:off x="4933895" y="2711350"/>
            <a:ext cx="29424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4933895" y="3068050"/>
            <a:ext cx="2942400" cy="10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1267638" y="3068050"/>
            <a:ext cx="2942400" cy="10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4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0" y="4822200"/>
            <a:ext cx="28575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372600" y="838625"/>
            <a:ext cx="4104600" cy="8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3372600" y="2233671"/>
            <a:ext cx="4104600" cy="20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/>
          <p:nvPr/>
        </p:nvSpPr>
        <p:spPr>
          <a:xfrm flipH="1">
            <a:off x="6286800" y="4822125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-777475" y="-951200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-308275" y="1426075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713225" y="1584850"/>
            <a:ext cx="43386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713225" y="2922025"/>
            <a:ext cx="43386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/>
          <p:nvPr/>
        </p:nvSpPr>
        <p:spPr>
          <a:xfrm rot="10800000" flipH="1">
            <a:off x="0" y="0"/>
            <a:ext cx="28575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4"/>
          <p:cNvSpPr/>
          <p:nvPr/>
        </p:nvSpPr>
        <p:spPr>
          <a:xfrm flipH="1">
            <a:off x="753090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-370650" y="4237275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7406975" y="-951200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 rot="10800000" flipH="1">
            <a:off x="0" y="0"/>
            <a:ext cx="28575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"/>
          <p:cNvSpPr/>
          <p:nvPr/>
        </p:nvSpPr>
        <p:spPr>
          <a:xfrm flipH="1">
            <a:off x="6286800" y="4822125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-542100" y="43634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8"/>
          <p:cNvSpPr/>
          <p:nvPr/>
        </p:nvSpPr>
        <p:spPr>
          <a:xfrm>
            <a:off x="8430775" y="-8181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8"/>
          <p:cNvSpPr/>
          <p:nvPr/>
        </p:nvSpPr>
        <p:spPr>
          <a:xfrm>
            <a:off x="713225" y="479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8900732" scaled="0"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9"/>
          <p:cNvSpPr/>
          <p:nvPr/>
        </p:nvSpPr>
        <p:spPr>
          <a:xfrm rot="10800000">
            <a:off x="7527900" y="0"/>
            <a:ext cx="1616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-561150" y="-8181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8239950" y="4237275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13225" y="-3914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E766-773F-930D-1AC0-46FE55E9C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AA39-896E-1F9F-F579-E9A5680C9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C0B7A-8178-190C-4D2E-9BE4DC9A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9051-FD3D-4701-86E6-FA30A802185E}" type="datetimeFigureOut">
              <a:rPr lang="en-CA" smtClean="0"/>
              <a:t>2022-10-25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B5E83-1487-02DA-DC6F-84AD214F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8B220-8CD8-2157-7FBA-D8A1CFCE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EEF5-A94A-4668-8865-F74AB24037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54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3A502-170C-D643-B3B2-784C2A541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D52AA-6BB9-F914-9006-2BBC63AC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C66A-7F96-49BF-C941-1C927D03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9051-FD3D-4701-86E6-FA30A802185E}" type="datetimeFigureOut">
              <a:rPr lang="en-CA" smtClean="0"/>
              <a:t>2022-10-25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CD597-3614-17AD-4BB4-68E51235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DC723-BC4D-43D8-CDF6-2585797A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EEF5-A94A-4668-8865-F74AB24037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110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8" r:id="rId4"/>
    <p:sldLayoutId id="2147483660" r:id="rId5"/>
    <p:sldLayoutId id="2147483674" r:id="rId6"/>
    <p:sldLayoutId id="214748367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038D56-F7DD-2E46-D8F7-80218DF69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87406-43A3-DF45-852E-900542683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2E7EE-8DA5-9668-A13B-E6E9C00AA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99051-FD3D-4701-86E6-FA30A802185E}" type="datetimeFigureOut">
              <a:rPr lang="en-CA" smtClean="0"/>
              <a:t>2022-10-25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9BA2C-A367-0A35-23FD-E06E24D7A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C6E26-CA65-19D4-C3C9-B2C2DFA3B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6EEF5-A94A-4668-8865-F74AB24037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620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Google Shape;234;p33"/>
              <p:cNvSpPr txBox="1">
                <a:spLocks noGrp="1"/>
              </p:cNvSpPr>
              <p:nvPr>
                <p:ph type="ctrTitle"/>
              </p:nvPr>
            </p:nvSpPr>
            <p:spPr>
              <a:xfrm>
                <a:off x="3926475" y="1039950"/>
                <a:ext cx="4649100" cy="1958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/>
                <a:r>
                  <a:rPr lang="en" dirty="0">
                    <a:solidFill>
                      <a:schemeClr val="accent2"/>
                    </a:solidFill>
                  </a:rPr>
                  <a:t>Simulación estocástica </a:t>
                </a:r>
                <a:r>
                  <a:rPr lang="es-MX" dirty="0"/>
                  <a:t>del </a:t>
                </a:r>
                <a:r>
                  <a:rPr lang="es-MX" dirty="0">
                    <a:solidFill>
                      <a:schemeClr val="lt2"/>
                    </a:solidFill>
                  </a:rPr>
                  <a:t>valor de </a:t>
                </a:r>
                <a14:m>
                  <m:oMath xmlns:m="http://schemas.openxmlformats.org/officeDocument/2006/math">
                    <m:r>
                      <a:rPr lang="es-MX" sz="4400" b="1" i="1">
                        <a:solidFill>
                          <a:schemeClr val="lt2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endParaRPr sz="4400" b="1" i="1" dirty="0">
                  <a:solidFill>
                    <a:schemeClr val="lt2"/>
                  </a:solidFill>
                </a:endParaRPr>
              </a:p>
            </p:txBody>
          </p:sp>
        </mc:Choice>
        <mc:Fallback xmlns="">
          <p:sp>
            <p:nvSpPr>
              <p:cNvPr id="234" name="Google Shape;234;p3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3926475" y="1039950"/>
                <a:ext cx="4649100" cy="1958100"/>
              </a:xfrm>
              <a:prstGeom prst="rect">
                <a:avLst/>
              </a:prstGeom>
              <a:blipFill>
                <a:blip r:embed="rId3"/>
                <a:stretch>
                  <a:fillRect l="-4063" b="-872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" name="Google Shape;235;p33"/>
          <p:cNvSpPr txBox="1">
            <a:spLocks noGrp="1"/>
          </p:cNvSpPr>
          <p:nvPr>
            <p:ph type="subTitle" idx="1"/>
          </p:nvPr>
        </p:nvSpPr>
        <p:spPr>
          <a:xfrm>
            <a:off x="3926474" y="3373050"/>
            <a:ext cx="3219914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MX" sz="2000" dirty="0">
                <a:solidFill>
                  <a:schemeClr val="accent2"/>
                </a:solidFill>
              </a:rPr>
              <a:t>Implementado en una arquitectura estrella</a:t>
            </a:r>
            <a:endParaRPr sz="2000" dirty="0">
              <a:solidFill>
                <a:schemeClr val="accent2"/>
              </a:solidFill>
            </a:endParaRPr>
          </a:p>
        </p:txBody>
      </p:sp>
      <p:cxnSp>
        <p:nvCxnSpPr>
          <p:cNvPr id="236" name="Google Shape;236;p33"/>
          <p:cNvCxnSpPr/>
          <p:nvPr/>
        </p:nvCxnSpPr>
        <p:spPr>
          <a:xfrm>
            <a:off x="3926475" y="3189225"/>
            <a:ext cx="1272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33"/>
          <p:cNvSpPr/>
          <p:nvPr/>
        </p:nvSpPr>
        <p:spPr>
          <a:xfrm>
            <a:off x="7096000" y="3825650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3"/>
          <p:cNvSpPr/>
          <p:nvPr/>
        </p:nvSpPr>
        <p:spPr>
          <a:xfrm>
            <a:off x="7707775" y="3165300"/>
            <a:ext cx="381000" cy="38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3"/>
          <p:cNvSpPr/>
          <p:nvPr/>
        </p:nvSpPr>
        <p:spPr>
          <a:xfrm>
            <a:off x="8575575" y="2998050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3"/>
          <p:cNvSpPr/>
          <p:nvPr/>
        </p:nvSpPr>
        <p:spPr>
          <a:xfrm>
            <a:off x="-1081350" y="-635675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3"/>
          <p:cNvSpPr/>
          <p:nvPr/>
        </p:nvSpPr>
        <p:spPr>
          <a:xfrm>
            <a:off x="2361550" y="5395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" name="Conector recto 2"/>
          <p:cNvCxnSpPr/>
          <p:nvPr/>
        </p:nvCxnSpPr>
        <p:spPr>
          <a:xfrm>
            <a:off x="3495822" y="1280160"/>
            <a:ext cx="0" cy="2715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35;p33"/>
          <p:cNvSpPr txBox="1">
            <a:spLocks/>
          </p:cNvSpPr>
          <p:nvPr/>
        </p:nvSpPr>
        <p:spPr>
          <a:xfrm>
            <a:off x="325144" y="2458725"/>
            <a:ext cx="3001863" cy="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800" b="0" i="0" u="none" strike="noStrike" cap="none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s-MX" sz="1400" dirty="0">
                <a:solidFill>
                  <a:schemeClr val="accent2"/>
                </a:solidFill>
              </a:rPr>
              <a:t>Mauricio Missael Sánchez Díaz</a:t>
            </a:r>
          </a:p>
          <a:p>
            <a:pPr marL="0" indent="0"/>
            <a:endParaRPr lang="es-MX" sz="1400" b="1" dirty="0">
              <a:solidFill>
                <a:srgbClr val="0070C0"/>
              </a:solidFill>
            </a:endParaRPr>
          </a:p>
          <a:p>
            <a:pPr marL="0" indent="0"/>
            <a:r>
              <a:rPr lang="es-MX" sz="1400" b="1" dirty="0">
                <a:solidFill>
                  <a:srgbClr val="0070C0"/>
                </a:solidFill>
              </a:rPr>
              <a:t>Fundamentos de Cómputo de Alto Rendimiento</a:t>
            </a:r>
          </a:p>
          <a:p>
            <a:pPr marL="0" indent="0"/>
            <a:r>
              <a:rPr lang="es-MX" sz="1400" dirty="0">
                <a:solidFill>
                  <a:srgbClr val="0070C0"/>
                </a:solidFill>
              </a:rPr>
              <a:t>PCIC-UNAM</a:t>
            </a:r>
          </a:p>
          <a:p>
            <a:pPr marL="0" indent="0"/>
            <a:endParaRPr lang="es-MX" sz="1000" dirty="0">
              <a:solidFill>
                <a:srgbClr val="0070C0"/>
              </a:solidFill>
            </a:endParaRPr>
          </a:p>
          <a:p>
            <a:pPr marL="0" indent="0"/>
            <a:r>
              <a:rPr lang="es-MX" sz="1000" dirty="0">
                <a:solidFill>
                  <a:srgbClr val="0070C0"/>
                </a:solidFill>
              </a:rPr>
              <a:t>25 octubre 2022</a:t>
            </a:r>
          </a:p>
          <a:p>
            <a:pPr marL="0" indent="0"/>
            <a:endParaRPr lang="es-MX" sz="1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>
            <a:spLocks noGrp="1"/>
          </p:cNvSpPr>
          <p:nvPr>
            <p:ph type="title"/>
          </p:nvPr>
        </p:nvSpPr>
        <p:spPr>
          <a:xfrm>
            <a:off x="455033" y="264814"/>
            <a:ext cx="6491972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MX" sz="2000" dirty="0"/>
              <a:t>Simulación Monte Carlo (</a:t>
            </a:r>
            <a:r>
              <a:rPr lang="es-MX" sz="2000" dirty="0" err="1"/>
              <a:t>Random</a:t>
            </a:r>
            <a:r>
              <a:rPr lang="es-MX" sz="2000" dirty="0"/>
              <a:t> </a:t>
            </a:r>
            <a:r>
              <a:rPr lang="es-MX" sz="2000" dirty="0" err="1"/>
              <a:t>Sampling</a:t>
            </a:r>
            <a:r>
              <a:rPr lang="es-MX" sz="2000" dirty="0"/>
              <a:t>)</a:t>
            </a:r>
            <a:endParaRPr sz="2000" dirty="0"/>
          </a:p>
        </p:txBody>
      </p:sp>
      <p:pic>
        <p:nvPicPr>
          <p:cNvPr id="8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3FA86F3-E34A-811F-FE0A-B17DF1571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314" y="1027986"/>
            <a:ext cx="2664777" cy="2664777"/>
          </a:xfrm>
          <a:prstGeom prst="rect">
            <a:avLst/>
          </a:prstGeom>
        </p:spPr>
      </p:pic>
      <p:sp>
        <p:nvSpPr>
          <p:cNvPr id="286" name="Google Shape;286;p36"/>
          <p:cNvSpPr/>
          <p:nvPr/>
        </p:nvSpPr>
        <p:spPr>
          <a:xfrm>
            <a:off x="8409456" y="754579"/>
            <a:ext cx="442635" cy="442635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B3F92CF-B763-FD3D-13A4-30F987EB48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3037" y="1114245"/>
                <a:ext cx="4951401" cy="32854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Poppi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Poppi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Poppi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Poppi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Poppi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Poppi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Poppi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Poppi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Poppi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0" indent="0" algn="just">
                  <a:lnSpc>
                    <a:spcPct val="130000"/>
                  </a:lnSpc>
                </a:pPr>
                <a:r>
                  <a:rPr lang="es-MX" sz="1200" dirty="0"/>
                  <a:t>Utilizando una muestra </a:t>
                </a:r>
                <a14:m>
                  <m:oMath xmlns:m="http://schemas.openxmlformats.org/officeDocument/2006/math">
                    <m:r>
                      <a:rPr lang="es-MX" sz="12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12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sz="120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MX" sz="12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sz="12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200" dirty="0"/>
                  <a:t> de puntos en un espacio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2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sz="12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sz="12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1200" dirty="0"/>
                  <a:t>representada por dos variables aleatorias que siguen una distribución uniforme.</a:t>
                </a:r>
              </a:p>
              <a:p>
                <a:pPr marL="0" indent="0" algn="just">
                  <a:lnSpc>
                    <a:spcPct val="130000"/>
                  </a:lnSpc>
                </a:pPr>
                <a:r>
                  <a:rPr lang="es-MX" sz="1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20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20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MX" sz="120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sz="120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s-MX" sz="120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s-MX" sz="120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(0 , 1)</m:t>
                    </m:r>
                  </m:oMath>
                </a14:m>
                <a:endParaRPr lang="es-MX" sz="1200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marL="0" indent="0" algn="just">
                  <a:lnSpc>
                    <a:spcPct val="130000"/>
                  </a:lnSpc>
                </a:pPr>
                <a:r>
                  <a:rPr lang="es-MX" sz="1200" dirty="0">
                    <a:solidFill>
                      <a:schemeClr val="bg1">
                        <a:lumMod val="10000"/>
                      </a:schemeClr>
                    </a:solidFill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20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20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MX" sz="120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sz="120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s-MX" sz="120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s-MX" sz="120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(0 , 1)</m:t>
                    </m:r>
                  </m:oMath>
                </a14:m>
                <a:endParaRPr lang="es-MX" sz="1200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marL="0" indent="0" algn="just">
                  <a:lnSpc>
                    <a:spcPct val="130000"/>
                  </a:lnSpc>
                </a:pPr>
                <a:endParaRPr lang="es-MX" sz="1200" dirty="0"/>
              </a:p>
              <a:p>
                <a:pPr marL="0" indent="0" algn="just">
                  <a:lnSpc>
                    <a:spcPct val="130000"/>
                  </a:lnSpc>
                </a:pPr>
                <a:r>
                  <a:rPr lang="es-MX" sz="1200" dirty="0"/>
                  <a:t>Con Matlab se generan N números pseudoaleatorios para generar el espacio de estados en un cuadrante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20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s-MX" sz="1200" i="1" smtClean="0">
                        <a:latin typeface="Cambria Math" panose="02040503050406030204" pitchFamily="18" charset="0"/>
                      </a:rPr>
                      <m:t>[0, 1]</m:t>
                    </m:r>
                  </m:oMath>
                </a14:m>
                <a:r>
                  <a:rPr lang="es-MX" sz="1200" dirty="0"/>
                  <a:t>, utilizando las funciones </a:t>
                </a:r>
                <a:r>
                  <a:rPr lang="es-MX" sz="1200" i="1" dirty="0"/>
                  <a:t>rand</a:t>
                </a:r>
                <a:r>
                  <a:rPr lang="es-MX" sz="1200" dirty="0"/>
                  <a:t>, </a:t>
                </a:r>
                <a:r>
                  <a:rPr lang="es-MX" sz="1200" i="1" dirty="0" err="1"/>
                  <a:t>randn</a:t>
                </a:r>
                <a:r>
                  <a:rPr lang="es-MX" sz="1200" dirty="0"/>
                  <a:t> y </a:t>
                </a:r>
                <a:r>
                  <a:rPr lang="es-MX" sz="1200" i="1" dirty="0" err="1"/>
                  <a:t>randi</a:t>
                </a:r>
                <a:r>
                  <a:rPr lang="es-MX" sz="1200" dirty="0"/>
                  <a:t> para crear secuencias de números y la función </a:t>
                </a:r>
                <a:r>
                  <a:rPr lang="es-MX" sz="1200" i="1" dirty="0" err="1"/>
                  <a:t>rng</a:t>
                </a:r>
                <a:r>
                  <a:rPr lang="es-MX" sz="1200" dirty="0"/>
                  <a:t> que controla el generador de números aleatorios.</a:t>
                </a:r>
                <a:endParaRPr lang="en-CA" sz="120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B3F92CF-B763-FD3D-13A4-30F987EB4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37" y="1114245"/>
                <a:ext cx="4951401" cy="32854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 2"/>
          <p:cNvSpPr/>
          <p:nvPr/>
        </p:nvSpPr>
        <p:spPr>
          <a:xfrm rot="16200000">
            <a:off x="3497" y="1524454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just"/>
            <a:r>
              <a:rPr lang="es-MX" sz="1800" b="1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Objetivo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783038" y="1237085"/>
            <a:ext cx="0" cy="1728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3">
                <a:extLst>
                  <a:ext uri="{FF2B5EF4-FFF2-40B4-BE49-F238E27FC236}">
                    <a16:creationId xmlns:a16="http://schemas.microsoft.com/office/drawing/2014/main" id="{C960DD64-883B-CF21-F078-F57C6669732E}"/>
                  </a:ext>
                </a:extLst>
              </p:cNvPr>
              <p:cNvSpPr txBox="1"/>
              <p:nvPr/>
            </p:nvSpPr>
            <p:spPr>
              <a:xfrm>
                <a:off x="6098011" y="3818434"/>
                <a:ext cx="2754080" cy="718082"/>
              </a:xfrm>
              <a:prstGeom prst="rect">
                <a:avLst/>
              </a:prstGeom>
              <a:ln w="3175"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MX" sz="1100" b="1" dirty="0">
                    <a:solidFill>
                      <a:srgbClr val="0070C0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Modelo de aproximación: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MX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E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í</m:t>
                              </m:r>
                              <m:r>
                                <a:rPr lang="es-MX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𝑟𝑐𝑢𝑙𝑜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MX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𝑐𝑢𝑎𝑑𝑟𝑎𝑑𝑜</m:t>
                              </m:r>
                            </m:sub>
                          </m:sSub>
                        </m:den>
                      </m:f>
                      <m:r>
                        <a:rPr lang="es-MX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≈4 </m:t>
                      </m:r>
                      <m:f>
                        <m:fPr>
                          <m:ctrlPr>
                            <a:rPr lang="es-MX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E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í</m:t>
                              </m:r>
                              <m:r>
                                <a:rPr lang="es-MX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𝑟𝑐𝑢𝑙𝑜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MX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𝑐𝑢𝑎𝑑𝑟𝑎𝑑𝑜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" name="TextBox 3">
                <a:extLst>
                  <a:ext uri="{FF2B5EF4-FFF2-40B4-BE49-F238E27FC236}">
                    <a16:creationId xmlns:a16="http://schemas.microsoft.com/office/drawing/2014/main" id="{C960DD64-883B-CF21-F078-F57C66697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011" y="3818434"/>
                <a:ext cx="2754080" cy="718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175"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5">
            <a:extLst>
              <a:ext uri="{FF2B5EF4-FFF2-40B4-BE49-F238E27FC236}">
                <a16:creationId xmlns:a16="http://schemas.microsoft.com/office/drawing/2014/main" id="{FA94B0CD-0CA5-BC7E-2481-839107E1B4AC}"/>
              </a:ext>
            </a:extLst>
          </p:cNvPr>
          <p:cNvSpPr txBox="1"/>
          <p:nvPr/>
        </p:nvSpPr>
        <p:spPr>
          <a:xfrm>
            <a:off x="4627002" y="4536516"/>
            <a:ext cx="43282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i="1" dirty="0">
                <a:solidFill>
                  <a:schemeClr val="bg1">
                    <a:lumMod val="1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*Recordar que son probabilidades en el espacio de estados</a:t>
            </a:r>
            <a:endParaRPr lang="en-CA" sz="1050" b="1" i="1" dirty="0">
              <a:solidFill>
                <a:schemeClr val="bg1">
                  <a:lumMod val="1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75473D-97AE-1B75-B6F9-EB360E74F1BF}"/>
              </a:ext>
            </a:extLst>
          </p:cNvPr>
          <p:cNvSpPr/>
          <p:nvPr/>
        </p:nvSpPr>
        <p:spPr>
          <a:xfrm>
            <a:off x="266588" y="81283"/>
            <a:ext cx="8267812" cy="4936180"/>
          </a:xfrm>
          <a:prstGeom prst="roundRect">
            <a:avLst>
              <a:gd name="adj" fmla="val 3581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CA" sz="135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457517-546E-D1F8-9A46-93D1FD6DBE58}"/>
              </a:ext>
            </a:extLst>
          </p:cNvPr>
          <p:cNvCxnSpPr>
            <a:cxnSpLocks/>
          </p:cNvCxnSpPr>
          <p:nvPr/>
        </p:nvCxnSpPr>
        <p:spPr>
          <a:xfrm>
            <a:off x="269123" y="439862"/>
            <a:ext cx="16417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5F4CF7-AFEC-F212-F3A3-76A131BB868A}"/>
              </a:ext>
            </a:extLst>
          </p:cNvPr>
          <p:cNvCxnSpPr>
            <a:cxnSpLocks/>
          </p:cNvCxnSpPr>
          <p:nvPr/>
        </p:nvCxnSpPr>
        <p:spPr>
          <a:xfrm flipV="1">
            <a:off x="1910887" y="58862"/>
            <a:ext cx="0" cy="38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673AEF4-8B40-B3ED-72D2-CAEC6E474A9C}"/>
              </a:ext>
            </a:extLst>
          </p:cNvPr>
          <p:cNvSpPr txBox="1"/>
          <p:nvPr/>
        </p:nvSpPr>
        <p:spPr>
          <a:xfrm>
            <a:off x="331665" y="148348"/>
            <a:ext cx="180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MX" sz="12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SD : Estrella-Calculo Pi</a:t>
            </a:r>
            <a:endParaRPr lang="en-CA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F2EE6-E945-873A-C2D0-0F7869A8DF1A}"/>
              </a:ext>
            </a:extLst>
          </p:cNvPr>
          <p:cNvSpPr/>
          <p:nvPr/>
        </p:nvSpPr>
        <p:spPr>
          <a:xfrm>
            <a:off x="652780" y="658486"/>
            <a:ext cx="1119092" cy="30692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CA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ED0019-F722-C61A-622A-56E5A50FFBB1}"/>
              </a:ext>
            </a:extLst>
          </p:cNvPr>
          <p:cNvSpPr txBox="1"/>
          <p:nvPr/>
        </p:nvSpPr>
        <p:spPr>
          <a:xfrm>
            <a:off x="609600" y="670693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MX" sz="12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1 : Maestro</a:t>
            </a:r>
            <a:endParaRPr lang="en-CA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C9F114-B406-32B5-9EC8-AD5843DCE974}"/>
              </a:ext>
            </a:extLst>
          </p:cNvPr>
          <p:cNvSpPr/>
          <p:nvPr/>
        </p:nvSpPr>
        <p:spPr>
          <a:xfrm>
            <a:off x="1939792" y="658486"/>
            <a:ext cx="1057486" cy="30692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CA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B9F72-CEB4-636C-307F-079552FA35FA}"/>
              </a:ext>
            </a:extLst>
          </p:cNvPr>
          <p:cNvSpPr txBox="1"/>
          <p:nvPr/>
        </p:nvSpPr>
        <p:spPr>
          <a:xfrm>
            <a:off x="1922898" y="658486"/>
            <a:ext cx="1119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MX" sz="12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2 : Trabajador1</a:t>
            </a:r>
            <a:endParaRPr lang="en-CA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E19B13E-4C08-921E-50A6-5138CC03448F}"/>
              </a:ext>
            </a:extLst>
          </p:cNvPr>
          <p:cNvSpPr/>
          <p:nvPr/>
        </p:nvSpPr>
        <p:spPr>
          <a:xfrm>
            <a:off x="3131820" y="665341"/>
            <a:ext cx="1075388" cy="29471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CA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C174278-2B36-C3D0-33AE-957D8F9A8047}"/>
              </a:ext>
            </a:extLst>
          </p:cNvPr>
          <p:cNvSpPr txBox="1"/>
          <p:nvPr/>
        </p:nvSpPr>
        <p:spPr>
          <a:xfrm>
            <a:off x="3131820" y="670693"/>
            <a:ext cx="1221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MX" sz="12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3 : Trabajador2</a:t>
            </a:r>
            <a:endParaRPr lang="en-CA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3E965FB-1E41-8679-EA13-97C83AF740A0}"/>
              </a:ext>
            </a:extLst>
          </p:cNvPr>
          <p:cNvSpPr/>
          <p:nvPr/>
        </p:nvSpPr>
        <p:spPr>
          <a:xfrm>
            <a:off x="4358440" y="673243"/>
            <a:ext cx="1099511" cy="29144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CA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4BA7B5-A484-A3FB-6CB4-4EC1AEB8E807}"/>
              </a:ext>
            </a:extLst>
          </p:cNvPr>
          <p:cNvSpPr txBox="1"/>
          <p:nvPr/>
        </p:nvSpPr>
        <p:spPr>
          <a:xfrm>
            <a:off x="4363376" y="675400"/>
            <a:ext cx="1196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MX" sz="12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4 : Trabajador3</a:t>
            </a:r>
            <a:endParaRPr lang="en-CA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B7E49F9-D082-51CC-2DC4-DCF8832279F3}"/>
              </a:ext>
            </a:extLst>
          </p:cNvPr>
          <p:cNvSpPr/>
          <p:nvPr/>
        </p:nvSpPr>
        <p:spPr>
          <a:xfrm>
            <a:off x="5721331" y="667653"/>
            <a:ext cx="1075388" cy="29703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CA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C88F32F-E8A3-BCA1-2A2B-E576DC31608B}"/>
              </a:ext>
            </a:extLst>
          </p:cNvPr>
          <p:cNvSpPr txBox="1"/>
          <p:nvPr/>
        </p:nvSpPr>
        <p:spPr>
          <a:xfrm>
            <a:off x="5710533" y="680871"/>
            <a:ext cx="1119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MX" sz="12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5 : Trabajador4</a:t>
            </a:r>
            <a:endParaRPr lang="en-CA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617334D-6082-5570-3D5B-6F8CF61100F6}"/>
              </a:ext>
            </a:extLst>
          </p:cNvPr>
          <p:cNvSpPr/>
          <p:nvPr/>
        </p:nvSpPr>
        <p:spPr>
          <a:xfrm>
            <a:off x="7046910" y="679835"/>
            <a:ext cx="1058537" cy="25923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CA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8A3C28-C3DA-5081-1C8D-294333806647}"/>
              </a:ext>
            </a:extLst>
          </p:cNvPr>
          <p:cNvSpPr txBox="1"/>
          <p:nvPr/>
        </p:nvSpPr>
        <p:spPr>
          <a:xfrm>
            <a:off x="7001517" y="659872"/>
            <a:ext cx="1119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MX" sz="12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6 : Trabajador5</a:t>
            </a:r>
            <a:endParaRPr lang="en-CA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656905-D7B1-C81E-633F-B43BAA9FBC64}"/>
              </a:ext>
            </a:extLst>
          </p:cNvPr>
          <p:cNvCxnSpPr>
            <a:cxnSpLocks/>
          </p:cNvCxnSpPr>
          <p:nvPr/>
        </p:nvCxnSpPr>
        <p:spPr>
          <a:xfrm>
            <a:off x="1208160" y="975181"/>
            <a:ext cx="4166" cy="532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A2C803E-AB7B-40E2-2F2F-87C6194A9FB1}"/>
              </a:ext>
            </a:extLst>
          </p:cNvPr>
          <p:cNvSpPr/>
          <p:nvPr/>
        </p:nvSpPr>
        <p:spPr>
          <a:xfrm>
            <a:off x="1073728" y="1508086"/>
            <a:ext cx="270164" cy="3367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CA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D20F626-50C9-93EB-BFF7-CEA265C55A43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450942" y="964689"/>
            <a:ext cx="0" cy="5956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786AE-5EF4-F38D-FB16-FC52798B0303}"/>
              </a:ext>
            </a:extLst>
          </p:cNvPr>
          <p:cNvSpPr/>
          <p:nvPr/>
        </p:nvSpPr>
        <p:spPr>
          <a:xfrm>
            <a:off x="2325548" y="1560373"/>
            <a:ext cx="250788" cy="331058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CA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2E0F7B-3859-EC9A-42A3-E22AD8FDD8BA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674535" y="971021"/>
            <a:ext cx="4473" cy="633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6F2DFF6-83EE-001A-78AE-CFFE858C68AF}"/>
              </a:ext>
            </a:extLst>
          </p:cNvPr>
          <p:cNvSpPr/>
          <p:nvPr/>
        </p:nvSpPr>
        <p:spPr>
          <a:xfrm>
            <a:off x="3543926" y="1604943"/>
            <a:ext cx="270164" cy="326765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CA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B4A35FD-2597-0162-DF38-1D219BDFC391}"/>
              </a:ext>
            </a:extLst>
          </p:cNvPr>
          <p:cNvCxnSpPr>
            <a:cxnSpLocks/>
          </p:cNvCxnSpPr>
          <p:nvPr/>
        </p:nvCxnSpPr>
        <p:spPr>
          <a:xfrm>
            <a:off x="4822428" y="975181"/>
            <a:ext cx="11065" cy="7024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3CB6086-D55A-7FDF-228D-DE08700603FA}"/>
              </a:ext>
            </a:extLst>
          </p:cNvPr>
          <p:cNvSpPr/>
          <p:nvPr/>
        </p:nvSpPr>
        <p:spPr>
          <a:xfrm>
            <a:off x="4698411" y="1677681"/>
            <a:ext cx="270164" cy="319492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CA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7FDFA3C-B1B7-356A-9004-4F396AFFA802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6287960" y="984369"/>
            <a:ext cx="2472" cy="7660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300DF22-FC7C-20F2-4CB3-519F2054DDAA}"/>
              </a:ext>
            </a:extLst>
          </p:cNvPr>
          <p:cNvSpPr/>
          <p:nvPr/>
        </p:nvSpPr>
        <p:spPr>
          <a:xfrm>
            <a:off x="6152878" y="1750416"/>
            <a:ext cx="270164" cy="312546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CA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D1A33B-DAED-EEC0-298C-DA25DCF7962C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7576178" y="959036"/>
            <a:ext cx="31167" cy="8444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5ADB184-5628-DE66-5ED2-2055FA9BD439}"/>
              </a:ext>
            </a:extLst>
          </p:cNvPr>
          <p:cNvSpPr/>
          <p:nvPr/>
        </p:nvSpPr>
        <p:spPr>
          <a:xfrm>
            <a:off x="7472263" y="1803473"/>
            <a:ext cx="270164" cy="307241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CA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084376D-898D-684D-C7B2-8B14761B6E67}"/>
              </a:ext>
            </a:extLst>
          </p:cNvPr>
          <p:cNvCxnSpPr>
            <a:cxnSpLocks/>
          </p:cNvCxnSpPr>
          <p:nvPr/>
        </p:nvCxnSpPr>
        <p:spPr>
          <a:xfrm>
            <a:off x="1337381" y="1539136"/>
            <a:ext cx="988167" cy="7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261BEA-621A-C272-DDC0-CBB6E1727DC9}"/>
              </a:ext>
            </a:extLst>
          </p:cNvPr>
          <p:cNvCxnSpPr>
            <a:cxnSpLocks/>
          </p:cNvCxnSpPr>
          <p:nvPr/>
        </p:nvCxnSpPr>
        <p:spPr>
          <a:xfrm>
            <a:off x="1347671" y="1604944"/>
            <a:ext cx="21962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906E7BF-625D-6C5B-AE0F-56BB69124479}"/>
              </a:ext>
            </a:extLst>
          </p:cNvPr>
          <p:cNvCxnSpPr>
            <a:cxnSpLocks/>
          </p:cNvCxnSpPr>
          <p:nvPr/>
        </p:nvCxnSpPr>
        <p:spPr>
          <a:xfrm>
            <a:off x="1352815" y="1677680"/>
            <a:ext cx="33455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80A74E5-58B2-3486-1D28-5447BFCAA237}"/>
              </a:ext>
            </a:extLst>
          </p:cNvPr>
          <p:cNvCxnSpPr>
            <a:cxnSpLocks/>
          </p:cNvCxnSpPr>
          <p:nvPr/>
        </p:nvCxnSpPr>
        <p:spPr>
          <a:xfrm>
            <a:off x="1343891" y="1750417"/>
            <a:ext cx="48089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3F6333C-C186-DDAA-7825-E8111B9A4008}"/>
              </a:ext>
            </a:extLst>
          </p:cNvPr>
          <p:cNvCxnSpPr>
            <a:cxnSpLocks/>
          </p:cNvCxnSpPr>
          <p:nvPr/>
        </p:nvCxnSpPr>
        <p:spPr>
          <a:xfrm>
            <a:off x="1337381" y="1823153"/>
            <a:ext cx="613488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8E3CEED-0D58-B3A5-F7F0-58E97FF9A52B}"/>
              </a:ext>
            </a:extLst>
          </p:cNvPr>
          <p:cNvSpPr/>
          <p:nvPr/>
        </p:nvSpPr>
        <p:spPr>
          <a:xfrm>
            <a:off x="2465709" y="1911816"/>
            <a:ext cx="250788" cy="30733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CA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4" name="Arrow: Curved Left 93">
            <a:extLst>
              <a:ext uri="{FF2B5EF4-FFF2-40B4-BE49-F238E27FC236}">
                <a16:creationId xmlns:a16="http://schemas.microsoft.com/office/drawing/2014/main" id="{7A385378-413C-83AA-A041-54349A7B1E43}"/>
              </a:ext>
            </a:extLst>
          </p:cNvPr>
          <p:cNvSpPr/>
          <p:nvPr/>
        </p:nvSpPr>
        <p:spPr>
          <a:xfrm>
            <a:off x="2814507" y="2025004"/>
            <a:ext cx="207691" cy="742619"/>
          </a:xfrm>
          <a:prstGeom prst="curvedLeftArrow">
            <a:avLst/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CA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7E71D49-BF82-4CA0-14C1-C5AF4073C701}"/>
              </a:ext>
            </a:extLst>
          </p:cNvPr>
          <p:cNvSpPr txBox="1"/>
          <p:nvPr/>
        </p:nvSpPr>
        <p:spPr>
          <a:xfrm>
            <a:off x="2683526" y="2799569"/>
            <a:ext cx="9393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MX" sz="7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for</a:t>
            </a:r>
            <a:r>
              <a:rPr lang="es-MX" sz="7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S ciclos:</a:t>
            </a:r>
          </a:p>
          <a:p>
            <a:pPr marL="171450" indent="-171450" defTabSz="685800">
              <a:buClrTx/>
              <a:buFont typeface="Arial" panose="020B0604020202020204" pitchFamily="34" charset="0"/>
              <a:buChar char="•"/>
            </a:pPr>
            <a:r>
              <a:rPr lang="es-MX" sz="7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Rand(n/S)</a:t>
            </a:r>
          </a:p>
          <a:p>
            <a:pPr marL="171450" indent="-171450" defTabSz="685800">
              <a:buClrTx/>
              <a:buFont typeface="Arial" panose="020B0604020202020204" pitchFamily="34" charset="0"/>
              <a:buChar char="•"/>
            </a:pPr>
            <a:r>
              <a:rPr lang="es-MX" sz="7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espacioProba</a:t>
            </a:r>
            <a:r>
              <a:rPr lang="es-MX" sz="7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171450" indent="-171450" defTabSz="685800">
              <a:buClrTx/>
              <a:buFont typeface="Arial" panose="020B0604020202020204" pitchFamily="34" charset="0"/>
              <a:buChar char="•"/>
            </a:pPr>
            <a:r>
              <a:rPr lang="es-MX" sz="7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inCounter</a:t>
            </a:r>
            <a:r>
              <a:rPr lang="es-MX" sz="7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defTabSz="685800">
              <a:buClrTx/>
            </a:pPr>
            <a:endParaRPr lang="es-MX" sz="7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685800">
              <a:buClrTx/>
            </a:pPr>
            <a:endParaRPr lang="en-CA" sz="7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0AA7822-A892-9921-275D-58F096334E23}"/>
              </a:ext>
            </a:extLst>
          </p:cNvPr>
          <p:cNvSpPr/>
          <p:nvPr/>
        </p:nvSpPr>
        <p:spPr>
          <a:xfrm>
            <a:off x="2465709" y="1911815"/>
            <a:ext cx="250788" cy="217390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CA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9ACDBB4-9EE9-792A-6D23-F826281BB4B3}"/>
              </a:ext>
            </a:extLst>
          </p:cNvPr>
          <p:cNvSpPr/>
          <p:nvPr/>
        </p:nvSpPr>
        <p:spPr>
          <a:xfrm>
            <a:off x="3679308" y="1909537"/>
            <a:ext cx="250788" cy="21761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CA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C4177C-E0B3-F07E-75FC-3D359C29DC7C}"/>
              </a:ext>
            </a:extLst>
          </p:cNvPr>
          <p:cNvSpPr/>
          <p:nvPr/>
        </p:nvSpPr>
        <p:spPr>
          <a:xfrm>
            <a:off x="4809230" y="1946847"/>
            <a:ext cx="250788" cy="217702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CA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FB749E9-8AD0-77C3-7E7C-90F823833578}"/>
              </a:ext>
            </a:extLst>
          </p:cNvPr>
          <p:cNvSpPr/>
          <p:nvPr/>
        </p:nvSpPr>
        <p:spPr>
          <a:xfrm>
            <a:off x="6295738" y="1946846"/>
            <a:ext cx="250788" cy="217696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CA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18B5AA2-860A-DBC3-F3BD-14E1B8D21547}"/>
              </a:ext>
            </a:extLst>
          </p:cNvPr>
          <p:cNvSpPr/>
          <p:nvPr/>
        </p:nvSpPr>
        <p:spPr>
          <a:xfrm>
            <a:off x="7631527" y="1979408"/>
            <a:ext cx="250788" cy="214429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CA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356811A-40A6-9BB7-DD50-C0C7A1A7C5DC}"/>
              </a:ext>
            </a:extLst>
          </p:cNvPr>
          <p:cNvCxnSpPr>
            <a:cxnSpLocks/>
          </p:cNvCxnSpPr>
          <p:nvPr/>
        </p:nvCxnSpPr>
        <p:spPr>
          <a:xfrm flipH="1">
            <a:off x="1337381" y="4341598"/>
            <a:ext cx="6134882" cy="6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6FEC0165-EED7-C6B2-697A-60FD8341FDB3}"/>
              </a:ext>
            </a:extLst>
          </p:cNvPr>
          <p:cNvSpPr txBox="1"/>
          <p:nvPr/>
        </p:nvSpPr>
        <p:spPr>
          <a:xfrm>
            <a:off x="1299497" y="1302365"/>
            <a:ext cx="1676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MX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labSend</a:t>
            </a:r>
            <a:r>
              <a:rPr lang="es-MX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</a:t>
            </a:r>
            <a:r>
              <a:rPr lang="es-MX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seed</a:t>
            </a:r>
            <a:r>
              <a:rPr lang="es-MX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, NPE)</a:t>
            </a:r>
            <a:endParaRPr lang="en-CA" sz="1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1D72CAA-345C-7CCA-DF8F-B8991DE2E6AF}"/>
              </a:ext>
            </a:extLst>
          </p:cNvPr>
          <p:cNvSpPr txBox="1"/>
          <p:nvPr/>
        </p:nvSpPr>
        <p:spPr>
          <a:xfrm>
            <a:off x="1366195" y="4123873"/>
            <a:ext cx="10242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MX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gop</a:t>
            </a:r>
            <a:r>
              <a:rPr lang="es-MX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</a:t>
            </a:r>
            <a:r>
              <a:rPr lang="es-MX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inCounter</a:t>
            </a:r>
            <a:r>
              <a:rPr lang="es-MX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)</a:t>
            </a:r>
            <a:endParaRPr lang="en-CA" sz="10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40FDBF5C-4799-CCAC-D0D4-DB469A3C5A40}"/>
              </a:ext>
            </a:extLst>
          </p:cNvPr>
          <p:cNvCxnSpPr>
            <a:cxnSpLocks/>
          </p:cNvCxnSpPr>
          <p:nvPr/>
        </p:nvCxnSpPr>
        <p:spPr>
          <a:xfrm flipH="1">
            <a:off x="1148558" y="4789817"/>
            <a:ext cx="119204" cy="172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B5700033-A5D2-E526-5EC0-089AF5E915ED}"/>
              </a:ext>
            </a:extLst>
          </p:cNvPr>
          <p:cNvCxnSpPr>
            <a:cxnSpLocks/>
          </p:cNvCxnSpPr>
          <p:nvPr/>
        </p:nvCxnSpPr>
        <p:spPr>
          <a:xfrm>
            <a:off x="1150605" y="4789817"/>
            <a:ext cx="125723" cy="172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D67AB64C-73B9-6F8D-32A2-3B7EEEABAC31}"/>
              </a:ext>
            </a:extLst>
          </p:cNvPr>
          <p:cNvCxnSpPr>
            <a:cxnSpLocks/>
          </p:cNvCxnSpPr>
          <p:nvPr/>
        </p:nvCxnSpPr>
        <p:spPr>
          <a:xfrm flipH="1">
            <a:off x="2384469" y="4793828"/>
            <a:ext cx="119204" cy="172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11E27A0-ADD8-24A7-A695-56ADF1F071C9}"/>
              </a:ext>
            </a:extLst>
          </p:cNvPr>
          <p:cNvCxnSpPr>
            <a:cxnSpLocks/>
          </p:cNvCxnSpPr>
          <p:nvPr/>
        </p:nvCxnSpPr>
        <p:spPr>
          <a:xfrm>
            <a:off x="2386516" y="4793828"/>
            <a:ext cx="125723" cy="172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4EB6137-D38F-1979-AC59-47CB1BACF3B5}"/>
              </a:ext>
            </a:extLst>
          </p:cNvPr>
          <p:cNvCxnSpPr>
            <a:cxnSpLocks/>
          </p:cNvCxnSpPr>
          <p:nvPr/>
        </p:nvCxnSpPr>
        <p:spPr>
          <a:xfrm flipH="1">
            <a:off x="3617616" y="4794630"/>
            <a:ext cx="119204" cy="172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DD5123B-E2FD-47EC-B3AE-024000D4C94A}"/>
              </a:ext>
            </a:extLst>
          </p:cNvPr>
          <p:cNvCxnSpPr>
            <a:cxnSpLocks/>
          </p:cNvCxnSpPr>
          <p:nvPr/>
        </p:nvCxnSpPr>
        <p:spPr>
          <a:xfrm>
            <a:off x="3619663" y="4794630"/>
            <a:ext cx="125723" cy="172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78D790B-DD69-F132-C640-1819FE5B1F0A}"/>
              </a:ext>
            </a:extLst>
          </p:cNvPr>
          <p:cNvCxnSpPr>
            <a:cxnSpLocks/>
          </p:cNvCxnSpPr>
          <p:nvPr/>
        </p:nvCxnSpPr>
        <p:spPr>
          <a:xfrm flipH="1">
            <a:off x="4775025" y="4793828"/>
            <a:ext cx="119204" cy="172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E11F5BD0-CE17-40BD-3480-8E4509028AEA}"/>
              </a:ext>
            </a:extLst>
          </p:cNvPr>
          <p:cNvCxnSpPr>
            <a:cxnSpLocks/>
          </p:cNvCxnSpPr>
          <p:nvPr/>
        </p:nvCxnSpPr>
        <p:spPr>
          <a:xfrm>
            <a:off x="4777072" y="4793828"/>
            <a:ext cx="125723" cy="172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82705CEA-F4EA-C7A7-7D09-1DBD441A36EE}"/>
              </a:ext>
            </a:extLst>
          </p:cNvPr>
          <p:cNvCxnSpPr>
            <a:cxnSpLocks/>
          </p:cNvCxnSpPr>
          <p:nvPr/>
        </p:nvCxnSpPr>
        <p:spPr>
          <a:xfrm flipH="1">
            <a:off x="6230830" y="4789817"/>
            <a:ext cx="119204" cy="172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09F755F-F282-1391-6F22-4E19A8161875}"/>
              </a:ext>
            </a:extLst>
          </p:cNvPr>
          <p:cNvCxnSpPr>
            <a:cxnSpLocks/>
          </p:cNvCxnSpPr>
          <p:nvPr/>
        </p:nvCxnSpPr>
        <p:spPr>
          <a:xfrm>
            <a:off x="6232876" y="4789817"/>
            <a:ext cx="125723" cy="172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D00AA92-8273-82C3-FA39-55DF1DE2C03D}"/>
              </a:ext>
            </a:extLst>
          </p:cNvPr>
          <p:cNvCxnSpPr>
            <a:cxnSpLocks/>
          </p:cNvCxnSpPr>
          <p:nvPr/>
        </p:nvCxnSpPr>
        <p:spPr>
          <a:xfrm flipH="1">
            <a:off x="7561063" y="4794630"/>
            <a:ext cx="119204" cy="172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CA2F395D-E932-B094-D65C-E7358477591C}"/>
              </a:ext>
            </a:extLst>
          </p:cNvPr>
          <p:cNvCxnSpPr>
            <a:cxnSpLocks/>
          </p:cNvCxnSpPr>
          <p:nvPr/>
        </p:nvCxnSpPr>
        <p:spPr>
          <a:xfrm>
            <a:off x="7563109" y="4794630"/>
            <a:ext cx="125723" cy="172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3CD69988-1D19-BB81-B6A9-453B6945BD55}"/>
              </a:ext>
            </a:extLst>
          </p:cNvPr>
          <p:cNvCxnSpPr>
            <a:cxnSpLocks/>
          </p:cNvCxnSpPr>
          <p:nvPr/>
        </p:nvCxnSpPr>
        <p:spPr>
          <a:xfrm>
            <a:off x="905156" y="1034075"/>
            <a:ext cx="11591" cy="39326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9293588D-9DF9-6932-D145-5463B6DBD54B}"/>
              </a:ext>
            </a:extLst>
          </p:cNvPr>
          <p:cNvCxnSpPr>
            <a:cxnSpLocks/>
          </p:cNvCxnSpPr>
          <p:nvPr/>
        </p:nvCxnSpPr>
        <p:spPr>
          <a:xfrm>
            <a:off x="8398000" y="1047288"/>
            <a:ext cx="47745" cy="39539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3E4B8B6-96B4-AECD-DDAC-5E3017E2D424}"/>
              </a:ext>
            </a:extLst>
          </p:cNvPr>
          <p:cNvCxnSpPr>
            <a:cxnSpLocks/>
          </p:cNvCxnSpPr>
          <p:nvPr/>
        </p:nvCxnSpPr>
        <p:spPr>
          <a:xfrm>
            <a:off x="905156" y="1037009"/>
            <a:ext cx="7492844" cy="62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ECD0CEF0-726D-3ADE-7F60-1AA8D5C629A6}"/>
              </a:ext>
            </a:extLst>
          </p:cNvPr>
          <p:cNvCxnSpPr>
            <a:cxnSpLocks/>
          </p:cNvCxnSpPr>
          <p:nvPr/>
        </p:nvCxnSpPr>
        <p:spPr>
          <a:xfrm>
            <a:off x="916747" y="4962266"/>
            <a:ext cx="7521385" cy="325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1BAAB5B4-C442-A0D1-0DE5-01AE3BE5443D}"/>
              </a:ext>
            </a:extLst>
          </p:cNvPr>
          <p:cNvSpPr/>
          <p:nvPr/>
        </p:nvSpPr>
        <p:spPr>
          <a:xfrm>
            <a:off x="2809249" y="2025003"/>
            <a:ext cx="207691" cy="742619"/>
          </a:xfrm>
          <a:prstGeom prst="curvedLeftArrow">
            <a:avLst/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CA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8A791877-8763-C9A0-B0CE-CD017E1B4054}"/>
              </a:ext>
            </a:extLst>
          </p:cNvPr>
          <p:cNvSpPr/>
          <p:nvPr/>
        </p:nvSpPr>
        <p:spPr>
          <a:xfrm>
            <a:off x="3986520" y="2178064"/>
            <a:ext cx="207691" cy="742619"/>
          </a:xfrm>
          <a:prstGeom prst="curvedLeftArrow">
            <a:avLst/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CA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721B88-E348-7DE1-15F1-E64F2E011399}"/>
              </a:ext>
            </a:extLst>
          </p:cNvPr>
          <p:cNvSpPr txBox="1"/>
          <p:nvPr/>
        </p:nvSpPr>
        <p:spPr>
          <a:xfrm>
            <a:off x="3855539" y="2952629"/>
            <a:ext cx="9393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MX" sz="7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for</a:t>
            </a:r>
            <a:r>
              <a:rPr lang="es-MX" sz="7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S ciclos:</a:t>
            </a:r>
          </a:p>
          <a:p>
            <a:pPr marL="171450" indent="-171450" defTabSz="685800">
              <a:buClrTx/>
              <a:buFont typeface="Arial" panose="020B0604020202020204" pitchFamily="34" charset="0"/>
              <a:buChar char="•"/>
            </a:pPr>
            <a:r>
              <a:rPr lang="es-MX" sz="7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Rand(n/S)</a:t>
            </a:r>
          </a:p>
          <a:p>
            <a:pPr marL="171450" indent="-171450" defTabSz="685800">
              <a:buClrTx/>
              <a:buFont typeface="Arial" panose="020B0604020202020204" pitchFamily="34" charset="0"/>
              <a:buChar char="•"/>
            </a:pPr>
            <a:r>
              <a:rPr lang="es-MX" sz="7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espacioProba</a:t>
            </a:r>
            <a:r>
              <a:rPr lang="es-MX" sz="7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171450" indent="-171450" defTabSz="685800">
              <a:buClrTx/>
              <a:buFont typeface="Arial" panose="020B0604020202020204" pitchFamily="34" charset="0"/>
              <a:buChar char="•"/>
            </a:pPr>
            <a:r>
              <a:rPr lang="es-MX" sz="7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inCounter</a:t>
            </a:r>
            <a:r>
              <a:rPr lang="es-MX" sz="7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defTabSz="685800">
              <a:buClrTx/>
            </a:pPr>
            <a:endParaRPr lang="es-MX" sz="7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685800">
              <a:buClrTx/>
            </a:pPr>
            <a:endParaRPr lang="en-CA" sz="7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98651E83-6AAB-317C-C97C-B80B72F14862}"/>
              </a:ext>
            </a:extLst>
          </p:cNvPr>
          <p:cNvSpPr/>
          <p:nvPr/>
        </p:nvSpPr>
        <p:spPr>
          <a:xfrm>
            <a:off x="5253623" y="2278761"/>
            <a:ext cx="207691" cy="742619"/>
          </a:xfrm>
          <a:prstGeom prst="curvedLeftArrow">
            <a:avLst/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CA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A79057-FC25-36A2-AA62-95B0B9944676}"/>
              </a:ext>
            </a:extLst>
          </p:cNvPr>
          <p:cNvSpPr txBox="1"/>
          <p:nvPr/>
        </p:nvSpPr>
        <p:spPr>
          <a:xfrm>
            <a:off x="5122642" y="3053326"/>
            <a:ext cx="9393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MX" sz="7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for</a:t>
            </a:r>
            <a:r>
              <a:rPr lang="es-MX" sz="7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S ciclos:</a:t>
            </a:r>
          </a:p>
          <a:p>
            <a:pPr marL="171450" indent="-171450" defTabSz="685800">
              <a:buClrTx/>
              <a:buFont typeface="Arial" panose="020B0604020202020204" pitchFamily="34" charset="0"/>
              <a:buChar char="•"/>
            </a:pPr>
            <a:r>
              <a:rPr lang="es-MX" sz="7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Rand(n/S)</a:t>
            </a:r>
          </a:p>
          <a:p>
            <a:pPr marL="171450" indent="-171450" defTabSz="685800">
              <a:buClrTx/>
              <a:buFont typeface="Arial" panose="020B0604020202020204" pitchFamily="34" charset="0"/>
              <a:buChar char="•"/>
            </a:pPr>
            <a:r>
              <a:rPr lang="es-MX" sz="7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espacioProba</a:t>
            </a:r>
            <a:r>
              <a:rPr lang="es-MX" sz="7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171450" indent="-171450" defTabSz="685800">
              <a:buClrTx/>
              <a:buFont typeface="Arial" panose="020B0604020202020204" pitchFamily="34" charset="0"/>
              <a:buChar char="•"/>
            </a:pPr>
            <a:r>
              <a:rPr lang="es-MX" sz="7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inCounter</a:t>
            </a:r>
            <a:r>
              <a:rPr lang="es-MX" sz="7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defTabSz="685800">
              <a:buClrTx/>
            </a:pPr>
            <a:endParaRPr lang="es-MX" sz="7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685800">
              <a:buClrTx/>
            </a:pPr>
            <a:endParaRPr lang="en-CA" sz="7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5EAB9FAB-E1C0-F44F-F4FF-9273BF1EB7E6}"/>
              </a:ext>
            </a:extLst>
          </p:cNvPr>
          <p:cNvSpPr/>
          <p:nvPr/>
        </p:nvSpPr>
        <p:spPr>
          <a:xfrm>
            <a:off x="6692237" y="2372952"/>
            <a:ext cx="207691" cy="742619"/>
          </a:xfrm>
          <a:prstGeom prst="curvedLeftArrow">
            <a:avLst/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CA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0D3D40-4C44-7781-5A65-CF8BA3CF15E9}"/>
              </a:ext>
            </a:extLst>
          </p:cNvPr>
          <p:cNvSpPr txBox="1"/>
          <p:nvPr/>
        </p:nvSpPr>
        <p:spPr>
          <a:xfrm>
            <a:off x="6561256" y="3147517"/>
            <a:ext cx="9393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MX" sz="7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for</a:t>
            </a:r>
            <a:r>
              <a:rPr lang="es-MX" sz="7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S ciclos:</a:t>
            </a:r>
          </a:p>
          <a:p>
            <a:pPr marL="171450" indent="-171450" defTabSz="685800">
              <a:buClrTx/>
              <a:buFont typeface="Arial" panose="020B0604020202020204" pitchFamily="34" charset="0"/>
              <a:buChar char="•"/>
            </a:pPr>
            <a:r>
              <a:rPr lang="es-MX" sz="7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Rand(n/S)</a:t>
            </a:r>
          </a:p>
          <a:p>
            <a:pPr marL="171450" indent="-171450" defTabSz="685800">
              <a:buClrTx/>
              <a:buFont typeface="Arial" panose="020B0604020202020204" pitchFamily="34" charset="0"/>
              <a:buChar char="•"/>
            </a:pPr>
            <a:r>
              <a:rPr lang="es-MX" sz="7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espacioProba</a:t>
            </a:r>
            <a:r>
              <a:rPr lang="es-MX" sz="7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171450" indent="-171450" defTabSz="685800">
              <a:buClrTx/>
              <a:buFont typeface="Arial" panose="020B0604020202020204" pitchFamily="34" charset="0"/>
              <a:buChar char="•"/>
            </a:pPr>
            <a:r>
              <a:rPr lang="es-MX" sz="7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inCounter</a:t>
            </a:r>
            <a:r>
              <a:rPr lang="es-MX" sz="7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defTabSz="685800">
              <a:buClrTx/>
            </a:pPr>
            <a:endParaRPr lang="es-MX" sz="7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685800">
              <a:buClrTx/>
            </a:pPr>
            <a:endParaRPr lang="en-CA" sz="7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row: Curved Left 18">
            <a:extLst>
              <a:ext uri="{FF2B5EF4-FFF2-40B4-BE49-F238E27FC236}">
                <a16:creationId xmlns:a16="http://schemas.microsoft.com/office/drawing/2014/main" id="{D30E6BBB-F4BE-5B13-9C8F-1E28F22D78E8}"/>
              </a:ext>
            </a:extLst>
          </p:cNvPr>
          <p:cNvSpPr/>
          <p:nvPr/>
        </p:nvSpPr>
        <p:spPr>
          <a:xfrm>
            <a:off x="7976069" y="2417418"/>
            <a:ext cx="207691" cy="742619"/>
          </a:xfrm>
          <a:prstGeom prst="curvedLeftArrow">
            <a:avLst/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CA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8CC386-C30D-35C1-6923-F5514B7D7423}"/>
              </a:ext>
            </a:extLst>
          </p:cNvPr>
          <p:cNvSpPr txBox="1"/>
          <p:nvPr/>
        </p:nvSpPr>
        <p:spPr>
          <a:xfrm>
            <a:off x="7845088" y="3191983"/>
            <a:ext cx="9393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MX" sz="7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for</a:t>
            </a:r>
            <a:r>
              <a:rPr lang="es-MX" sz="7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S ciclos:</a:t>
            </a:r>
          </a:p>
          <a:p>
            <a:pPr marL="171450" indent="-171450" defTabSz="685800">
              <a:buClrTx/>
              <a:buFont typeface="Arial" panose="020B0604020202020204" pitchFamily="34" charset="0"/>
              <a:buChar char="•"/>
            </a:pPr>
            <a:r>
              <a:rPr lang="es-MX" sz="7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Rand(n/S)</a:t>
            </a:r>
          </a:p>
          <a:p>
            <a:pPr marL="171450" indent="-171450" defTabSz="685800">
              <a:buClrTx/>
              <a:buFont typeface="Arial" panose="020B0604020202020204" pitchFamily="34" charset="0"/>
              <a:buChar char="•"/>
            </a:pPr>
            <a:r>
              <a:rPr lang="es-MX" sz="7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espacioProba</a:t>
            </a:r>
            <a:r>
              <a:rPr lang="es-MX" sz="7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171450" indent="-171450" defTabSz="685800">
              <a:buClrTx/>
              <a:buFont typeface="Arial" panose="020B0604020202020204" pitchFamily="34" charset="0"/>
              <a:buChar char="•"/>
            </a:pPr>
            <a:r>
              <a:rPr lang="es-MX" sz="7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inCounter</a:t>
            </a:r>
            <a:r>
              <a:rPr lang="es-MX" sz="7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defTabSz="685800">
              <a:buClrTx/>
            </a:pPr>
            <a:endParaRPr lang="es-MX" sz="7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685800">
              <a:buClrTx/>
            </a:pPr>
            <a:endParaRPr lang="en-CA" sz="7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83A31A-0B6A-7DA0-7AE5-18B3A0B0BB3A}"/>
              </a:ext>
            </a:extLst>
          </p:cNvPr>
          <p:cNvSpPr/>
          <p:nvPr/>
        </p:nvSpPr>
        <p:spPr>
          <a:xfrm>
            <a:off x="1209854" y="4414242"/>
            <a:ext cx="250788" cy="40680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CA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688BC8-C860-08EB-1F03-B0D5CA4AE783}"/>
              </a:ext>
            </a:extLst>
          </p:cNvPr>
          <p:cNvSpPr txBox="1"/>
          <p:nvPr/>
        </p:nvSpPr>
        <p:spPr>
          <a:xfrm>
            <a:off x="1389450" y="4467592"/>
            <a:ext cx="10242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MX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piCalulation</a:t>
            </a:r>
            <a:r>
              <a:rPr lang="es-MX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()</a:t>
            </a:r>
            <a:endParaRPr lang="en-CA" sz="10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F6D352-3079-13F9-6CD5-2077157B1365}"/>
              </a:ext>
            </a:extLst>
          </p:cNvPr>
          <p:cNvSpPr txBox="1"/>
          <p:nvPr/>
        </p:nvSpPr>
        <p:spPr>
          <a:xfrm>
            <a:off x="243072" y="1073162"/>
            <a:ext cx="748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s-MX" sz="7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for</a:t>
            </a:r>
            <a:r>
              <a:rPr lang="es-MX" sz="7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k experimentos</a:t>
            </a:r>
            <a:endParaRPr lang="en-CA" sz="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07C40E1-1F8A-1DAA-DC0B-6190095E82EF}"/>
              </a:ext>
            </a:extLst>
          </p:cNvPr>
          <p:cNvSpPr/>
          <p:nvPr/>
        </p:nvSpPr>
        <p:spPr>
          <a:xfrm>
            <a:off x="1105612" y="1073162"/>
            <a:ext cx="250788" cy="24622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CA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4B1667-0829-D61D-6524-B7C8AAFB0E72}"/>
              </a:ext>
            </a:extLst>
          </p:cNvPr>
          <p:cNvSpPr txBox="1"/>
          <p:nvPr/>
        </p:nvSpPr>
        <p:spPr>
          <a:xfrm>
            <a:off x="1289335" y="1048182"/>
            <a:ext cx="11409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MX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seedGeneration</a:t>
            </a:r>
            <a:r>
              <a:rPr lang="es-MX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()</a:t>
            </a:r>
            <a:endParaRPr lang="en-CA" sz="10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63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1"/>
          <p:cNvSpPr txBox="1">
            <a:spLocks noGrp="1"/>
          </p:cNvSpPr>
          <p:nvPr>
            <p:ph type="title" idx="4"/>
          </p:nvPr>
        </p:nvSpPr>
        <p:spPr>
          <a:xfrm>
            <a:off x="286071" y="352312"/>
            <a:ext cx="6684477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MX" sz="2400" dirty="0"/>
              <a:t>Pero, ¿qué pasa si hacemos k experimentos de la simulación?</a:t>
            </a:r>
            <a:endParaRPr sz="2400" dirty="0"/>
          </a:p>
        </p:txBody>
      </p:sp>
      <p:sp>
        <p:nvSpPr>
          <p:cNvPr id="352" name="Google Shape;352;p41"/>
          <p:cNvSpPr/>
          <p:nvPr/>
        </p:nvSpPr>
        <p:spPr>
          <a:xfrm>
            <a:off x="6693075" y="-1887375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1"/>
          <p:cNvSpPr/>
          <p:nvPr/>
        </p:nvSpPr>
        <p:spPr>
          <a:xfrm>
            <a:off x="8183775" y="261950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8B3F92CF-B763-FD3D-13A4-30F987EB48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6071" y="1036093"/>
                <a:ext cx="3701538" cy="23295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Poppins"/>
                  <a:buNone/>
                  <a:defRPr sz="28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0" indent="0" algn="just">
                  <a:lnSpc>
                    <a:spcPct val="150000"/>
                  </a:lnSpc>
                </a:pPr>
                <a:r>
                  <a:rPr lang="es-MX" sz="1200" dirty="0"/>
                  <a:t>El valor de pi se calcula como la media de los resultados de los k experimentos, es decir, un estimador del estadístico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sz="120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s-MX" sz="12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MX" sz="12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12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sz="12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s-MX" sz="1200" dirty="0"/>
                  <a:t> que sigue una distribución normal (Teorema Central del Límite)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sz="120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s-MX" sz="12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MX" sz="12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12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sz="12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s-MX" sz="1200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s-MX" sz="1200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MX" sz="1200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1200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s-MX" sz="1200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a:rPr lang="es-MX" sz="1200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𝑣𝑎𝑟</m:t>
                    </m:r>
                    <m:r>
                      <a:rPr lang="es-MX" sz="1200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s-MX" sz="12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s-MX" sz="12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MX" sz="12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12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sz="12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s-MX" sz="1200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s-MX" sz="1200" dirty="0">
                    <a:solidFill>
                      <a:schemeClr val="bg1">
                        <a:lumMod val="10000"/>
                      </a:schemeClr>
                    </a:solidFill>
                  </a:rPr>
                  <a:t>.</a:t>
                </a:r>
              </a:p>
              <a:p>
                <a:pPr marL="0" indent="0" algn="just">
                  <a:lnSpc>
                    <a:spcPct val="150000"/>
                  </a:lnSpc>
                </a:pPr>
                <a:r>
                  <a:rPr lang="es-MX" sz="1200" dirty="0"/>
                  <a:t>Entonces, al incrementar el número de experimentos k, el valor de la media de los resultados se aproximará más al valor de </a:t>
                </a:r>
                <a14:m>
                  <m:oMath xmlns:m="http://schemas.openxmlformats.org/officeDocument/2006/math">
                    <m:r>
                      <a:rPr lang="es-MX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s-MX" sz="1200" dirty="0"/>
                  <a:t>.</a:t>
                </a:r>
              </a:p>
              <a:p>
                <a:pPr marL="0" indent="0">
                  <a:lnSpc>
                    <a:spcPct val="150000"/>
                  </a:lnSpc>
                </a:pPr>
                <a:endParaRPr lang="en-CA" sz="1200" dirty="0"/>
              </a:p>
              <a:p>
                <a:pPr marL="1828800" lvl="4" indent="0">
                  <a:lnSpc>
                    <a:spcPct val="150000"/>
                  </a:lnSpc>
                </a:pPr>
                <a:endParaRPr lang="en-CA" sz="1800" dirty="0"/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8B3F92CF-B763-FD3D-13A4-30F987EB4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71" y="1036093"/>
                <a:ext cx="3701538" cy="2329580"/>
              </a:xfrm>
              <a:prstGeom prst="rect">
                <a:avLst/>
              </a:prstGeom>
              <a:blipFill>
                <a:blip r:embed="rId3"/>
                <a:stretch>
                  <a:fillRect l="-1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340CF3F1-4AE4-6D7B-B45B-74FF5B1A4489}"/>
                  </a:ext>
                </a:extLst>
              </p:cNvPr>
              <p:cNvSpPr txBox="1"/>
              <p:nvPr/>
            </p:nvSpPr>
            <p:spPr>
              <a:xfrm>
                <a:off x="1041560" y="3365672"/>
                <a:ext cx="3579469" cy="1708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050" dirty="0">
                    <a:solidFill>
                      <a:srgbClr val="0070C0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Especificaciones de la simulación: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MX" sz="105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MX" sz="105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s-MX" sz="1050" dirty="0">
                    <a:solidFill>
                      <a:srgbClr val="0070C0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experimentos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MX" sz="105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MX" sz="105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050" dirty="0">
                    <a:solidFill>
                      <a:srgbClr val="0070C0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62 27 208 000 puntos</a:t>
                </a:r>
                <a:br>
                  <a:rPr lang="es-MX" sz="1050" dirty="0">
                    <a:solidFill>
                      <a:srgbClr val="0070C0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</a:br>
                <a:r>
                  <a:rPr lang="es-MX" sz="1050" dirty="0">
                    <a:solidFill>
                      <a:srgbClr val="0070C0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MX" sz="105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13</m:t>
                    </m:r>
                    <m:r>
                      <a:rPr lang="es-MX" sz="105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 ∙10</m:t>
                    </m:r>
                  </m:oMath>
                </a14:m>
                <a:r>
                  <a:rPr lang="es-MX" sz="1050" dirty="0">
                    <a:solidFill>
                      <a:srgbClr val="0070C0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s-MX" sz="1050" dirty="0">
                    <a:solidFill>
                      <a:srgbClr val="0070C0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5 procesadores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sz="105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05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MX" sz="105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sz="105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s-MX" sz="1050" dirty="0">
                    <a:solidFill>
                      <a:srgbClr val="0070C0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12 454 041 600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s-MX" sz="1050" dirty="0">
                    <a:solidFill>
                      <a:srgbClr val="0070C0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Ciclos = 1500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s-MX" sz="1050" dirty="0">
                    <a:solidFill>
                      <a:srgbClr val="0070C0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Puntos x Ciclo = 8 302 694</a:t>
                </a:r>
              </a:p>
              <a:p>
                <a:endParaRPr lang="es-MX" sz="1050" dirty="0">
                  <a:solidFill>
                    <a:srgbClr val="0070C0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endParaRPr lang="en-CA" sz="1050" dirty="0">
                  <a:solidFill>
                    <a:srgbClr val="0070C0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mc:Choice>
        <mc:Fallback xmlns=""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340CF3F1-4AE4-6D7B-B45B-74FF5B1A4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60" y="3365672"/>
                <a:ext cx="3579469" cy="17081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1BBC7D32-9311-E731-388C-5769F5CDFE3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1" t="5146" r="8788" b="5146"/>
          <a:stretch/>
        </p:blipFill>
        <p:spPr>
          <a:xfrm>
            <a:off x="3926027" y="914684"/>
            <a:ext cx="5124379" cy="28766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9">
                <a:extLst>
                  <a:ext uri="{FF2B5EF4-FFF2-40B4-BE49-F238E27FC236}">
                    <a16:creationId xmlns:a16="http://schemas.microsoft.com/office/drawing/2014/main" id="{50ABD3B7-97D6-7CA3-9C3C-FE0100B95C96}"/>
                  </a:ext>
                </a:extLst>
              </p:cNvPr>
              <p:cNvSpPr txBox="1"/>
              <p:nvPr/>
            </p:nvSpPr>
            <p:spPr>
              <a:xfrm>
                <a:off x="4214462" y="3802751"/>
                <a:ext cx="4714663" cy="995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200" b="1" dirty="0">
                    <a:solidFill>
                      <a:srgbClr val="0070C0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Resultados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MX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</m:e>
                      </m:acc>
                      <m:r>
                        <a:rPr lang="es-MX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s-MX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s-MX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f>
                        <m:fPr>
                          <m:ctrlPr>
                            <a:rPr lang="es-MX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MX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rad>
                          <m:r>
                            <a:rPr lang="es-MX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s-MX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&lt;  </m:t>
                      </m:r>
                      <m:acc>
                        <m:accPr>
                          <m:chr m:val="̅"/>
                          <m:ctrlPr>
                            <a:rPr lang="es-MX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</m:e>
                      </m:acc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   &lt;  </m:t>
                      </m:r>
                      <m:acc>
                        <m:accPr>
                          <m:chr m:val="̅"/>
                          <m:ctrlPr>
                            <a:rPr lang="es-MX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</m:e>
                      </m:acc>
                      <m:r>
                        <a:rPr lang="es-MX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+(1−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s-MX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MX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s-MX" sz="1200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endParaRPr lang="es-MX" sz="1200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2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3.1415906679</m:t>
                      </m:r>
                      <m:r>
                        <a:rPr lang="es-MX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&lt;3.1415922740&lt;3.14159380806</m:t>
                      </m:r>
                    </m:oMath>
                  </m:oMathPara>
                </a14:m>
                <a:endParaRPr lang="en-CA" sz="1200" dirty="0">
                  <a:solidFill>
                    <a:srgbClr val="0070C0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mc:Choice>
        <mc:Fallback>
          <p:sp>
            <p:nvSpPr>
              <p:cNvPr id="30" name="TextBox 9">
                <a:extLst>
                  <a:ext uri="{FF2B5EF4-FFF2-40B4-BE49-F238E27FC236}">
                    <a16:creationId xmlns:a16="http://schemas.microsoft.com/office/drawing/2014/main" id="{50ABD3B7-97D6-7CA3-9C3C-FE0100B95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462" y="3802751"/>
                <a:ext cx="4714663" cy="995850"/>
              </a:xfrm>
              <a:prstGeom prst="rect">
                <a:avLst/>
              </a:prstGeom>
              <a:blipFill>
                <a:blip r:embed="rId6"/>
                <a:stretch>
                  <a:fillRect t="-6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008E75C-4B54-0BFE-32AF-4C97531D26D2}"/>
              </a:ext>
            </a:extLst>
          </p:cNvPr>
          <p:cNvSpPr txBox="1"/>
          <p:nvPr/>
        </p:nvSpPr>
        <p:spPr>
          <a:xfrm>
            <a:off x="5274037" y="4861258"/>
            <a:ext cx="3123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b="1" dirty="0">
                <a:solidFill>
                  <a:srgbClr val="0070C0"/>
                </a:solidFill>
                <a:cs typeface="Poppins" panose="00000500000000000000" pitchFamily="2" charset="0"/>
              </a:rPr>
              <a:t>π</a:t>
            </a:r>
            <a:r>
              <a:rPr lang="es-MX" sz="1200" b="1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l-GR" sz="1200" b="1" dirty="0">
                <a:solidFill>
                  <a:srgbClr val="0070C0"/>
                </a:solidFill>
                <a:cs typeface="Poppins" panose="00000500000000000000" pitchFamily="2" charset="0"/>
              </a:rPr>
              <a:t>=</a:t>
            </a:r>
            <a:r>
              <a:rPr lang="es-MX" sz="1200" b="1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CA" sz="1200" b="1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3.141592653589793238462643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0801400" scaled="0"/>
        </a:gra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/>
          <p:nvPr/>
        </p:nvSpPr>
        <p:spPr>
          <a:xfrm>
            <a:off x="771021" y="4440895"/>
            <a:ext cx="381000" cy="38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CB47AA41-53CC-FC45-F38C-C75A4CF32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38" y="-52006"/>
            <a:ext cx="7601958" cy="5195506"/>
          </a:xfrm>
          <a:prstGeom prst="rect">
            <a:avLst/>
          </a:prstGeom>
        </p:spPr>
      </p:pic>
      <p:sp>
        <p:nvSpPr>
          <p:cNvPr id="9" name="Google Shape;293;p37"/>
          <p:cNvSpPr/>
          <p:nvPr/>
        </p:nvSpPr>
        <p:spPr>
          <a:xfrm>
            <a:off x="8245496" y="415185"/>
            <a:ext cx="381000" cy="38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Mathematics by Slidesgo">
  <a:themeElements>
    <a:clrScheme name="Personalizado 2">
      <a:dk1>
        <a:srgbClr val="FFFFFF"/>
      </a:dk1>
      <a:lt1>
        <a:srgbClr val="F3F3F3"/>
      </a:lt1>
      <a:dk2>
        <a:srgbClr val="666666"/>
      </a:dk2>
      <a:lt2>
        <a:srgbClr val="1E80C0"/>
      </a:lt2>
      <a:accent1>
        <a:srgbClr val="4DC2C1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666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403</Words>
  <Application>Microsoft Office PowerPoint</Application>
  <PresentationFormat>On-screen Show (16:9)</PresentationFormat>
  <Paragraphs>65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Calibri Light</vt:lpstr>
      <vt:lpstr>Nunito Light</vt:lpstr>
      <vt:lpstr>Arial</vt:lpstr>
      <vt:lpstr>Poppins SemiBold</vt:lpstr>
      <vt:lpstr>Cambria Math</vt:lpstr>
      <vt:lpstr>Poppins</vt:lpstr>
      <vt:lpstr>Calibri</vt:lpstr>
      <vt:lpstr>Bebas Neue</vt:lpstr>
      <vt:lpstr>Computer Science &amp; Mathematics Major For College: Mathematics by Slidesgo</vt:lpstr>
      <vt:lpstr>Office Theme</vt:lpstr>
      <vt:lpstr>Simulación estocástica del valor de π</vt:lpstr>
      <vt:lpstr>Simulación Monte Carlo (Random Sampling)</vt:lpstr>
      <vt:lpstr>PowerPoint Presentation</vt:lpstr>
      <vt:lpstr>Pero, ¿qué pasa si hacemos k experimentos de la simulación?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Simulación estocástica del valor de π</dc:title>
  <dc:creator>ELBA LOERA</dc:creator>
  <cp:lastModifiedBy>Mauricio Missael Sanchez Diaz</cp:lastModifiedBy>
  <cp:revision>7</cp:revision>
  <dcterms:modified xsi:type="dcterms:W3CDTF">2022-10-25T16:38:20Z</dcterms:modified>
</cp:coreProperties>
</file>