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Fredoka"/>
      <p:regular r:id="rId64"/>
      <p:bold r:id="rId65"/>
    </p:embeddedFont>
    <p:embeddedFont>
      <p:font typeface="Red Hat Display Black"/>
      <p:bold r:id="rId66"/>
      <p:boldItalic r:id="rId67"/>
    </p:embeddedFont>
    <p:embeddedFont>
      <p:font typeface="Montserrat"/>
      <p:regular r:id="rId68"/>
      <p:bold r:id="rId69"/>
      <p:italic r:id="rId70"/>
      <p:boldItalic r:id="rId71"/>
    </p:embeddedFont>
    <p:embeddedFont>
      <p:font typeface="Montserrat Black"/>
      <p:bold r:id="rId72"/>
      <p:boldItalic r:id="rId73"/>
    </p:embeddedFont>
    <p:embeddedFont>
      <p:font typeface="Bebas Neue"/>
      <p:regular r:id="rId74"/>
    </p:embeddedFont>
    <p:embeddedFont>
      <p:font typeface="Red Hat Display"/>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2171ED-E011-4443-ACEB-2280B5CF506E}">
  <a:tblStyle styleId="{E02171ED-E011-4443-ACEB-2280B5CF50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lack-boldItalic.fntdata"/><Relationship Id="rId72" Type="http://schemas.openxmlformats.org/officeDocument/2006/relationships/font" Target="fonts/MontserratBlack-bold.fntdata"/><Relationship Id="rId31" Type="http://schemas.openxmlformats.org/officeDocument/2006/relationships/slide" Target="slides/slide26.xml"/><Relationship Id="rId75" Type="http://schemas.openxmlformats.org/officeDocument/2006/relationships/font" Target="fonts/RedHatDisplay-regular.fntdata"/><Relationship Id="rId30" Type="http://schemas.openxmlformats.org/officeDocument/2006/relationships/slide" Target="slides/slide25.xml"/><Relationship Id="rId74" Type="http://schemas.openxmlformats.org/officeDocument/2006/relationships/font" Target="fonts/BebasNeue-regular.fntdata"/><Relationship Id="rId33" Type="http://schemas.openxmlformats.org/officeDocument/2006/relationships/slide" Target="slides/slide28.xml"/><Relationship Id="rId77" Type="http://schemas.openxmlformats.org/officeDocument/2006/relationships/font" Target="fonts/RedHatDisplay-italic.fntdata"/><Relationship Id="rId32" Type="http://schemas.openxmlformats.org/officeDocument/2006/relationships/slide" Target="slides/slide27.xml"/><Relationship Id="rId76" Type="http://schemas.openxmlformats.org/officeDocument/2006/relationships/font" Target="fonts/RedHatDisplay-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RedHatDisplay-boldItalic.fntdata"/><Relationship Id="rId71" Type="http://schemas.openxmlformats.org/officeDocument/2006/relationships/font" Target="fonts/Montserrat-boldItalic.fntdata"/><Relationship Id="rId70" Type="http://schemas.openxmlformats.org/officeDocument/2006/relationships/font" Target="fonts/Montserrat-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Fredok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edHatDisplayBlack-bold.fntdata"/><Relationship Id="rId21" Type="http://schemas.openxmlformats.org/officeDocument/2006/relationships/slide" Target="slides/slide16.xml"/><Relationship Id="rId65" Type="http://schemas.openxmlformats.org/officeDocument/2006/relationships/font" Target="fonts/Fredoka-bold.fntdata"/><Relationship Id="rId24" Type="http://schemas.openxmlformats.org/officeDocument/2006/relationships/slide" Target="slides/slide19.xml"/><Relationship Id="rId68" Type="http://schemas.openxmlformats.org/officeDocument/2006/relationships/font" Target="fonts/Montserrat-regular.fntdata"/><Relationship Id="rId23" Type="http://schemas.openxmlformats.org/officeDocument/2006/relationships/slide" Target="slides/slide18.xml"/><Relationship Id="rId67" Type="http://schemas.openxmlformats.org/officeDocument/2006/relationships/font" Target="fonts/RedHatDisplayBlack-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d68ad3e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d68ad3e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cf844317c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cf844317c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20f1286ea0d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20f1286ea0d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20f1286ea0d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20f1286ea0d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20f1286ea0d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20f1286ea0d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20f087ac739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20f087ac739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20f1286ea0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20f1286ea0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20f1286ea0d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20f1286ea0d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20f087ac73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20f087ac73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0f087ac739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0f087ac739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1d58b3b222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1d58b3b222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a:t>
            </a:r>
            <a:r>
              <a:rPr lang="en"/>
              <a:t>ối với BTL1 nhóm em đã sử dụng 5 giải thuật khác nhau để giải quyết bài toán BLoxorz</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1cf844317c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1cf844317c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d58b3b222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d58b3b222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a:t>
            </a:r>
            <a:r>
              <a:rPr lang="en"/>
              <a:t>ật toán tìm kiếm </a:t>
            </a:r>
            <a:r>
              <a:rPr lang="en"/>
              <a:t>theo chiều sâu là thuật toán duyệt cây bắt đầu từ 1 nút gốc và di chuyển xuống các cấp nút con của nó đến khi gặp nút lá sẽ quay trở lại để duyệt sang nhánh tiếp theo. 1 cách khá phổ biến để hiện thực thuật toán DFS là sử dụng cấu trúc dữ liệu stack, mỗi lần duyệt ta sẽ chọn nút nằm trên cùng của stack sau đó thêm các nút con của nút đó vào stack. Thuật toán sẽ dừng lại khi tìm thấy đích hoặc không còn nút nào trong stack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20f087ac73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20f087ac73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là một thu</a:t>
            </a:r>
            <a:r>
              <a:rPr lang="en"/>
              <a:t>ật toán tìm kiếm theo chiều rộng trong đó ta bắt đầu từ nút gốc và ưu tiên duyệt qua các nút liền kề của nó trước khi di chuyển xuống các nút con. BFS thường được hiện thực bằng cấu trúc dữ liệu queue, khi duyệt qua 1 nút ta sẽ thêm các nút con của nút đó vào queue và lấy ra nút đầu tiên trên queue để tiếp tục tìm kiếm. Thuật toán dừng lại khi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20f087ac73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20f087ac73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20f087ac739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20f087ac739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Montserrat"/>
                <a:ea typeface="Montserrat"/>
                <a:cs typeface="Montserrat"/>
                <a:sym typeface="Montserrat"/>
              </a:rPr>
              <a:t>thuật toán A* là một loại thuật toán Best-First Search. Cơ chế tìm kiếm của A* dựa trên các giá trị được ước tính bởi hàm f(n) = g(n) + h(n). Trong đó … Khi duyệt qua 1 nút, ta tiến hành tính toán giá trị ước tính và thêm các nút con của nút đó vào 1 danh sách mở, từ danh sách đó sẽ chọn ra nút có giá trị f(n) là thấp nhất để tiếp tục tìm kiếm</a:t>
            </a:r>
            <a:endParaRPr sz="1400">
              <a:solidFill>
                <a:schemeClr val="dk1"/>
              </a:solidFill>
              <a:latin typeface="Montserrat"/>
              <a:ea typeface="Montserrat"/>
              <a:cs typeface="Montserrat"/>
              <a:sym typeface="Montserra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22694c179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22694c179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22694c1796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22694c1796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22694c1796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22694c1796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22694c1796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22694c1796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Vì cách th</a:t>
            </a:r>
            <a:r>
              <a:rPr lang="en"/>
              <a:t>ức di chuyển của khối trên bản đồ là theo phương đứng và phương ngang, nên khoảng cách manhattan sẽ giúp ta tính toán chính xác hơn khoảng cách từ khối đến điểm đích. Vì vậy nhóm đã chọn manhattan là phương pháp tính cho yếu tố khoảng cách của hàm heuristic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22694c1796c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22694c1796c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Dù kho</a:t>
            </a:r>
            <a:r>
              <a:rPr lang="en"/>
              <a:t>ảng cách của khối rất gần với đích nhưng ta vẫn không thể đưa khối rơi xuống đích</a:t>
            </a:r>
            <a:r>
              <a:rPr lang="en"/>
              <a:t>, do kh</a:t>
            </a:r>
            <a:r>
              <a:rPr lang="en"/>
              <a:t>ối là 1 khối hình hộp chữ nhật bất đối xứng. Vì vậy bên cạnh khoảng cách, ta cần yếu tố khác để xem xét khoảng cách của trạng thái hiện tại đến trạng thái kết thúc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22694c1796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22694c1796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Vì v</a:t>
            </a:r>
            <a:r>
              <a:rPr lang="en"/>
              <a:t>ậy, bên cạnh khoảng cách, yếu tố thứ 2 mà nhóm xem xét đến trong hàm heuristic là trạng thái của khối block</a:t>
            </a:r>
            <a:endParaRPr/>
          </a:p>
          <a:p>
            <a:pPr indent="0" lvl="0" marL="0" rtl="0" algn="l">
              <a:spcBef>
                <a:spcPts val="0"/>
              </a:spcBef>
              <a:spcAft>
                <a:spcPts val="0"/>
              </a:spcAft>
              <a:buNone/>
            </a:pPr>
            <a:r>
              <a:rPr lang="en"/>
              <a:t>D</a:t>
            </a:r>
            <a:r>
              <a:rPr lang="en"/>
              <a:t>ựa trên vị trí của khối block ta có thể phân loại khối thành các trạng thái khác nhau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1cf844317c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1cf844317c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22694c1796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22694c1796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2694c1796c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22694c1796c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Ví dụ khi kh</a:t>
            </a:r>
            <a:r>
              <a:rPr lang="en"/>
              <a:t>ối đứng ở vị trí có x chia hết cho 3 và y chia 3 dư 1, ta có thể nói trạng thái của khối lúc này là (h1, v2). Khi khối block đứng ở trạng thái (hi, vj), khối có thể di chuyển sang các trạng thái hi và vj chỉ trong 1 bước di chuyển, vì vậy trạng thái (hi, vj) cũng có thể coi là giao điểm của 2 trạng thái hi và vj</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g22694c1796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6" name="Google Shape;1666;g22694c1796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Khi x</a:t>
            </a:r>
            <a:r>
              <a:rPr lang="en"/>
              <a:t>ác định được trạng thái của khối block, ta có thể tính được khoảng cách từ trạng thái đó đến trạng thái đích như các ví dụ trong bảng sau</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22694c1796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22694c1796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22694c1796c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22694c1796c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22694c1796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22694c1796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22694c1796c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22694c1796c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22694c1796c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22694c1796c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Ứng dụng điển hình của thuật toán MC</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22694c1796c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22694c1796c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a:t>
            </a:r>
            <a:r>
              <a:rPr lang="en"/>
              <a:t>ật toán MCTS gồm 2 phần. MC thực hiện các mô phỏng để ước tính giá trị của node và Tree search để điều chỉnh chiến lược tìm kiếm trên cây</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21025b15b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21025b15b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MCTS bao g</a:t>
            </a:r>
            <a:r>
              <a:rPr lang="en"/>
              <a:t>ồm 4 giai đoạn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cf844317c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cf844317c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21025b15b2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21025b15b2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UTC value là 1 giá trị đ</a:t>
            </a:r>
            <a:r>
              <a:rPr lang="en"/>
              <a:t>ược tính bằng công thức …</a:t>
            </a:r>
            <a:endParaRPr/>
          </a:p>
          <a:p>
            <a:pPr indent="0" lvl="0" marL="0" rtl="0" algn="l">
              <a:spcBef>
                <a:spcPts val="0"/>
              </a:spcBef>
              <a:spcAft>
                <a:spcPts val="0"/>
              </a:spcAft>
              <a:buNone/>
            </a:pPr>
            <a:r>
              <a:rPr lang="en"/>
              <a:t>Khi bắt đầu từ nút gốc, ta sẽ di chuyển đến các nút có giá trị utc cao nhất và dừng lại khiặp đc nút lá</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g227f37829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5" name="Google Shape;1775;g227f37829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227f378293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227f378293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227f378293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227f378293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 khi thực hi</a:t>
            </a:r>
            <a:r>
              <a:rPr lang="en"/>
              <a:t>ện mô phỏng, ta sẽ tiến hành cập nhật lại giá trị của các node cha với giá trị ước tính được từ giai đoạn mô phỏng trước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227f378293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227f378293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Không xem xét đ</a:t>
            </a:r>
            <a:r>
              <a:rPr lang="en"/>
              <a:t>ến giá trị g(n) là khoảng cách từ nút gốc đến nút hiện tại dẫn đến việc tìm ra các đường đi dài và chứa nhiều bước đi dư thừa, không cần thiết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227f378293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227f378293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g227f378293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227f378293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Sử d</a:t>
            </a:r>
            <a:r>
              <a:rPr lang="en"/>
              <a:t>ụng cơ chế Best First Search để tìm kiếm trên cây và ưu tiên các nút có giá trị f(n) là thấp nhất nhưng h(n) đã được thay thế bằng m(n) và f(n) được tính bằng công thức</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1d58b3b222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1d58b3b222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20f087ac7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20f087ac7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20f087ac73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20f087ac73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d58b3b2229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d58b3b2229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2279d89536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2279d89536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20f087ac739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20f087ac739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20f087ac739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20f087ac739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20f1286ea0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20f1286ea0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20f087ac739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20f087ac739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20f087ac739_5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20f087ac739_5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7" name="Shape 2017"/>
        <p:cNvGrpSpPr/>
        <p:nvPr/>
      </p:nvGrpSpPr>
      <p:grpSpPr>
        <a:xfrm>
          <a:off x="0" y="0"/>
          <a:ext cx="0" cy="0"/>
          <a:chOff x="0" y="0"/>
          <a:chExt cx="0" cy="0"/>
        </a:xfrm>
      </p:grpSpPr>
      <p:sp>
        <p:nvSpPr>
          <p:cNvPr id="2018" name="Google Shape;2018;g20f01177278_1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9" name="Google Shape;2019;g20f01177278_1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1cf844317ce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1cf844317ce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1d58b3b2229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1d58b3b2229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20f01177278_1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20f01177278_1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0f01177278_1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20f01177278_1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0f01177278_1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20f01177278_1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20f01177278_1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20f01177278_1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669800" y="1059069"/>
            <a:ext cx="5804400" cy="2528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b="0" sz="8500">
                <a:latin typeface="Red Hat Display Black"/>
                <a:ea typeface="Red Hat Display Black"/>
                <a:cs typeface="Red Hat Display Black"/>
                <a:sym typeface="Red Hat Display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69800" y="3674925"/>
            <a:ext cx="58044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479075" y="4608500"/>
            <a:ext cx="10102125" cy="963950"/>
            <a:chOff x="-479062" y="4756525"/>
            <a:chExt cx="10102125" cy="963950"/>
          </a:xfrm>
        </p:grpSpPr>
        <p:sp>
          <p:nvSpPr>
            <p:cNvPr id="13" name="Google Shape;13;p2"/>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flipH="1" rot="10800000">
            <a:off x="8426450" y="-28700"/>
            <a:ext cx="717600" cy="21309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8559110" y="984900"/>
            <a:ext cx="453125" cy="495325"/>
            <a:chOff x="4291875" y="1071125"/>
            <a:chExt cx="453125" cy="495325"/>
          </a:xfrm>
        </p:grpSpPr>
        <p:sp>
          <p:nvSpPr>
            <p:cNvPr id="19" name="Google Shape;19;p2"/>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8558260" y="531825"/>
            <a:ext cx="453975" cy="495325"/>
            <a:chOff x="4291875" y="618050"/>
            <a:chExt cx="453975" cy="495325"/>
          </a:xfrm>
        </p:grpSpPr>
        <p:sp>
          <p:nvSpPr>
            <p:cNvPr id="28" name="Google Shape;28;p2"/>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a:off x="328210"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64206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066401" y="4068300"/>
            <a:ext cx="2132365" cy="2132365"/>
          </a:xfrm>
          <a:custGeom>
            <a:rect b="b" l="l" r="r" t="t"/>
            <a:pathLst>
              <a:path extrusionOk="0" h="121226" w="121226">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3370698" y="-1452949"/>
            <a:ext cx="2379318" cy="2219997"/>
            <a:chOff x="3154238" y="-1361450"/>
            <a:chExt cx="2812100" cy="2623800"/>
          </a:xfrm>
        </p:grpSpPr>
        <p:sp>
          <p:nvSpPr>
            <p:cNvPr id="39" name="Google Shape;39;p2"/>
            <p:cNvSpPr/>
            <p:nvPr/>
          </p:nvSpPr>
          <p:spPr>
            <a:xfrm>
              <a:off x="3154238" y="-1361450"/>
              <a:ext cx="2812100" cy="2623800"/>
            </a:xfrm>
            <a:custGeom>
              <a:rect b="b" l="l" r="r" t="t"/>
              <a:pathLst>
                <a:path extrusionOk="0" fill="none" h="104952" w="112484">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356238" y="-1361450"/>
              <a:ext cx="2408100" cy="2421775"/>
            </a:xfrm>
            <a:custGeom>
              <a:rect b="b" l="l" r="r" t="t"/>
              <a:pathLst>
                <a:path extrusionOk="0" fill="none" h="96871" w="96324">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255238" y="-1361450"/>
              <a:ext cx="2610100" cy="2522775"/>
            </a:xfrm>
            <a:custGeom>
              <a:rect b="b" l="l" r="r" t="t"/>
              <a:pathLst>
                <a:path extrusionOk="0" fill="none" h="100911" w="104404">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8163304" y="2879637"/>
            <a:ext cx="981027" cy="3457727"/>
            <a:chOff x="8399475" y="3067251"/>
            <a:chExt cx="755450" cy="2662658"/>
          </a:xfrm>
        </p:grpSpPr>
        <p:sp>
          <p:nvSpPr>
            <p:cNvPr id="43" name="Google Shape;43;p2"/>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966301"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77771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58859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39947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154901"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7926612" y="1867576"/>
            <a:ext cx="359880" cy="789653"/>
            <a:chOff x="7332112" y="2515526"/>
            <a:chExt cx="359880" cy="789653"/>
          </a:xfrm>
        </p:grpSpPr>
        <p:sp>
          <p:nvSpPr>
            <p:cNvPr id="64" name="Google Shape;64;p2"/>
            <p:cNvSpPr/>
            <p:nvPr/>
          </p:nvSpPr>
          <p:spPr>
            <a:xfrm>
              <a:off x="7511687" y="2515526"/>
              <a:ext cx="180300" cy="359880"/>
            </a:xfrm>
            <a:custGeom>
              <a:rect b="b" l="l" r="r" t="t"/>
              <a:pathLst>
                <a:path extrusionOk="0" h="11984" w="6004">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332112" y="2515526"/>
              <a:ext cx="179609" cy="359880"/>
            </a:xfrm>
            <a:custGeom>
              <a:rect b="b" l="l" r="r" t="t"/>
              <a:pathLst>
                <a:path extrusionOk="0" h="11984" w="5981">
                  <a:moveTo>
                    <a:pt x="5981" y="1"/>
                  </a:moveTo>
                  <a:cubicBezTo>
                    <a:pt x="2671" y="1"/>
                    <a:pt x="1" y="2671"/>
                    <a:pt x="1" y="5981"/>
                  </a:cubicBezTo>
                  <a:cubicBezTo>
                    <a:pt x="1" y="9291"/>
                    <a:pt x="2671" y="11984"/>
                    <a:pt x="5981" y="11984"/>
                  </a:cubicBezTo>
                  <a:lnTo>
                    <a:pt x="59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332112" y="3124879"/>
              <a:ext cx="359880" cy="180300"/>
            </a:xfrm>
            <a:custGeom>
              <a:rect b="b" l="l" r="r" t="t"/>
              <a:pathLst>
                <a:path extrusionOk="0" h="6004" w="11984">
                  <a:moveTo>
                    <a:pt x="1" y="0"/>
                  </a:moveTo>
                  <a:cubicBezTo>
                    <a:pt x="1" y="3310"/>
                    <a:pt x="2671" y="6003"/>
                    <a:pt x="5981" y="6003"/>
                  </a:cubicBezTo>
                  <a:cubicBezTo>
                    <a:pt x="9290" y="6003"/>
                    <a:pt x="11984" y="3310"/>
                    <a:pt x="11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332112" y="2945304"/>
              <a:ext cx="359880" cy="179609"/>
            </a:xfrm>
            <a:custGeom>
              <a:rect b="b" l="l" r="r" t="t"/>
              <a:pathLst>
                <a:path extrusionOk="0" h="5981" w="11984">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2"/>
          <p:cNvSpPr/>
          <p:nvPr/>
        </p:nvSpPr>
        <p:spPr>
          <a:xfrm>
            <a:off x="220888" y="24310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flipH="1">
            <a:off x="-24" y="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386350" y="514350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4" name="Shape 284"/>
        <p:cNvGrpSpPr/>
        <p:nvPr/>
      </p:nvGrpSpPr>
      <p:grpSpPr>
        <a:xfrm>
          <a:off x="0" y="0"/>
          <a:ext cx="0" cy="0"/>
          <a:chOff x="0" y="0"/>
          <a:chExt cx="0" cy="0"/>
        </a:xfrm>
      </p:grpSpPr>
      <p:sp>
        <p:nvSpPr>
          <p:cNvPr id="285" name="Google Shape;285;p11"/>
          <p:cNvSpPr txBox="1"/>
          <p:nvPr>
            <p:ph hasCustomPrompt="1" type="title"/>
          </p:nvPr>
        </p:nvSpPr>
        <p:spPr>
          <a:xfrm>
            <a:off x="1284000" y="160152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6" name="Google Shape;286;p11"/>
          <p:cNvSpPr txBox="1"/>
          <p:nvPr>
            <p:ph idx="1" type="subTitle"/>
          </p:nvPr>
        </p:nvSpPr>
        <p:spPr>
          <a:xfrm>
            <a:off x="1284000" y="3112675"/>
            <a:ext cx="6576000" cy="42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87" name="Google Shape;287;p11"/>
          <p:cNvGrpSpPr/>
          <p:nvPr/>
        </p:nvGrpSpPr>
        <p:grpSpPr>
          <a:xfrm>
            <a:off x="-479075" y="4608500"/>
            <a:ext cx="10102125" cy="963950"/>
            <a:chOff x="-479062" y="4756525"/>
            <a:chExt cx="10102125" cy="963950"/>
          </a:xfrm>
        </p:grpSpPr>
        <p:sp>
          <p:nvSpPr>
            <p:cNvPr id="288" name="Google Shape;288;p11"/>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1"/>
          <p:cNvSpPr/>
          <p:nvPr/>
        </p:nvSpPr>
        <p:spPr>
          <a:xfrm rot="10800000">
            <a:off x="14" y="0"/>
            <a:ext cx="699050" cy="1944750"/>
          </a:xfrm>
          <a:custGeom>
            <a:rect b="b" l="l" r="r" t="t"/>
            <a:pathLst>
              <a:path extrusionOk="0" h="77790" w="27962">
                <a:moveTo>
                  <a:pt x="27962" y="1"/>
                </a:moveTo>
                <a:cubicBezTo>
                  <a:pt x="24287" y="663"/>
                  <a:pt x="20475" y="1028"/>
                  <a:pt x="16595" y="1028"/>
                </a:cubicBezTo>
                <a:lnTo>
                  <a:pt x="1" y="1028"/>
                </a:lnTo>
                <a:lnTo>
                  <a:pt x="1" y="70029"/>
                </a:lnTo>
                <a:cubicBezTo>
                  <a:pt x="1" y="74320"/>
                  <a:pt x="3470" y="77789"/>
                  <a:pt x="7762" y="77789"/>
                </a:cubicBezTo>
                <a:lnTo>
                  <a:pt x="20201" y="77789"/>
                </a:lnTo>
                <a:cubicBezTo>
                  <a:pt x="24493" y="77789"/>
                  <a:pt x="27962" y="74320"/>
                  <a:pt x="27962" y="70029"/>
                </a:cubicBezTo>
                <a:lnTo>
                  <a:pt x="279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rot="10800000">
            <a:off x="2" y="1919050"/>
            <a:ext cx="699050" cy="1566400"/>
          </a:xfrm>
          <a:custGeom>
            <a:rect b="b" l="l" r="r" t="t"/>
            <a:pathLst>
              <a:path extrusionOk="0" h="62656" w="27962">
                <a:moveTo>
                  <a:pt x="6780" y="1"/>
                </a:moveTo>
                <a:cubicBezTo>
                  <a:pt x="2945" y="503"/>
                  <a:pt x="1" y="3767"/>
                  <a:pt x="1" y="7716"/>
                </a:cubicBezTo>
                <a:lnTo>
                  <a:pt x="1" y="62656"/>
                </a:lnTo>
                <a:lnTo>
                  <a:pt x="16595" y="62656"/>
                </a:lnTo>
                <a:cubicBezTo>
                  <a:pt x="20475" y="62656"/>
                  <a:pt x="24287" y="62291"/>
                  <a:pt x="27962" y="61629"/>
                </a:cubicBezTo>
                <a:lnTo>
                  <a:pt x="27962" y="7716"/>
                </a:lnTo>
                <a:cubicBezTo>
                  <a:pt x="27962" y="3767"/>
                  <a:pt x="25017" y="503"/>
                  <a:pt x="211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rot="5400000">
            <a:off x="6923976" y="292265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1"/>
          <p:cNvGrpSpPr/>
          <p:nvPr/>
        </p:nvGrpSpPr>
        <p:grpSpPr>
          <a:xfrm>
            <a:off x="3370698" y="-1452949"/>
            <a:ext cx="2379318" cy="2219997"/>
            <a:chOff x="3154238" y="-1361450"/>
            <a:chExt cx="2812100" cy="2623800"/>
          </a:xfrm>
        </p:grpSpPr>
        <p:sp>
          <p:nvSpPr>
            <p:cNvPr id="296" name="Google Shape;296;p11"/>
            <p:cNvSpPr/>
            <p:nvPr/>
          </p:nvSpPr>
          <p:spPr>
            <a:xfrm>
              <a:off x="3154238" y="-1361450"/>
              <a:ext cx="2812100" cy="2623800"/>
            </a:xfrm>
            <a:custGeom>
              <a:rect b="b" l="l" r="r" t="t"/>
              <a:pathLst>
                <a:path extrusionOk="0" fill="none" h="104952" w="112484">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3356238" y="-1361450"/>
              <a:ext cx="2408100" cy="2421775"/>
            </a:xfrm>
            <a:custGeom>
              <a:rect b="b" l="l" r="r" t="t"/>
              <a:pathLst>
                <a:path extrusionOk="0" fill="none" h="96871" w="96324">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3255238" y="-1361450"/>
              <a:ext cx="2610100" cy="2522775"/>
            </a:xfrm>
            <a:custGeom>
              <a:rect b="b" l="l" r="r" t="t"/>
              <a:pathLst>
                <a:path extrusionOk="0" fill="none" h="100911" w="104404">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0" name="Shape 300"/>
        <p:cNvGrpSpPr/>
        <p:nvPr/>
      </p:nvGrpSpPr>
      <p:grpSpPr>
        <a:xfrm>
          <a:off x="0" y="0"/>
          <a:ext cx="0" cy="0"/>
          <a:chOff x="0" y="0"/>
          <a:chExt cx="0" cy="0"/>
        </a:xfrm>
      </p:grpSpPr>
      <p:sp>
        <p:nvSpPr>
          <p:cNvPr id="301" name="Google Shape;30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02" name="Shape 302"/>
        <p:cNvGrpSpPr/>
        <p:nvPr/>
      </p:nvGrpSpPr>
      <p:grpSpPr>
        <a:xfrm>
          <a:off x="0" y="0"/>
          <a:ext cx="0" cy="0"/>
          <a:chOff x="0" y="0"/>
          <a:chExt cx="0" cy="0"/>
        </a:xfrm>
      </p:grpSpPr>
      <p:sp>
        <p:nvSpPr>
          <p:cNvPr id="303" name="Google Shape;303;p13"/>
          <p:cNvSpPr txBox="1"/>
          <p:nvPr>
            <p:ph hasCustomPrompt="1" type="title"/>
          </p:nvPr>
        </p:nvSpPr>
        <p:spPr>
          <a:xfrm>
            <a:off x="1324877" y="2036538"/>
            <a:ext cx="6531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p:nvPr>
            <p:ph idx="1" type="subTitle"/>
          </p:nvPr>
        </p:nvSpPr>
        <p:spPr>
          <a:xfrm>
            <a:off x="2001377" y="2124737"/>
            <a:ext cx="2463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5" name="Google Shape;305;p13"/>
          <p:cNvSpPr txBox="1"/>
          <p:nvPr>
            <p:ph hasCustomPrompt="1" idx="2" type="title"/>
          </p:nvPr>
        </p:nvSpPr>
        <p:spPr>
          <a:xfrm>
            <a:off x="4690827" y="2036538"/>
            <a:ext cx="6531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3"/>
          <p:cNvSpPr txBox="1"/>
          <p:nvPr>
            <p:ph idx="3" type="subTitle"/>
          </p:nvPr>
        </p:nvSpPr>
        <p:spPr>
          <a:xfrm>
            <a:off x="5367065" y="2124750"/>
            <a:ext cx="2463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7" name="Google Shape;307;p13"/>
          <p:cNvSpPr txBox="1"/>
          <p:nvPr>
            <p:ph hasCustomPrompt="1" idx="4" type="title"/>
          </p:nvPr>
        </p:nvSpPr>
        <p:spPr>
          <a:xfrm>
            <a:off x="1324877" y="3216100"/>
            <a:ext cx="6531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p:nvPr>
            <p:ph idx="5" type="subTitle"/>
          </p:nvPr>
        </p:nvSpPr>
        <p:spPr>
          <a:xfrm>
            <a:off x="2001377" y="3291638"/>
            <a:ext cx="2463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9" name="Google Shape;309;p13"/>
          <p:cNvSpPr txBox="1"/>
          <p:nvPr>
            <p:ph hasCustomPrompt="1" idx="6" type="title"/>
          </p:nvPr>
        </p:nvSpPr>
        <p:spPr>
          <a:xfrm>
            <a:off x="4690827" y="3216100"/>
            <a:ext cx="6531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13"/>
          <p:cNvSpPr txBox="1"/>
          <p:nvPr>
            <p:ph idx="7" type="subTitle"/>
          </p:nvPr>
        </p:nvSpPr>
        <p:spPr>
          <a:xfrm>
            <a:off x="5367065" y="3291650"/>
            <a:ext cx="2463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1" name="Google Shape;311;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3000">
                <a:latin typeface="Fredoka"/>
                <a:ea typeface="Fredoka"/>
                <a:cs typeface="Fredoka"/>
                <a:sym typeface="Fredok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13"/>
          <p:cNvSpPr txBox="1"/>
          <p:nvPr>
            <p:ph idx="9" type="subTitle"/>
          </p:nvPr>
        </p:nvSpPr>
        <p:spPr>
          <a:xfrm>
            <a:off x="1996215" y="1739513"/>
            <a:ext cx="2463600" cy="540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313" name="Google Shape;313;p13"/>
          <p:cNvSpPr txBox="1"/>
          <p:nvPr>
            <p:ph idx="13" type="subTitle"/>
          </p:nvPr>
        </p:nvSpPr>
        <p:spPr>
          <a:xfrm>
            <a:off x="5367075" y="1739525"/>
            <a:ext cx="2463600" cy="540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314" name="Google Shape;314;p13"/>
          <p:cNvSpPr txBox="1"/>
          <p:nvPr>
            <p:ph idx="14" type="subTitle"/>
          </p:nvPr>
        </p:nvSpPr>
        <p:spPr>
          <a:xfrm>
            <a:off x="1996215" y="2901937"/>
            <a:ext cx="2463600" cy="540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315" name="Google Shape;315;p13"/>
          <p:cNvSpPr txBox="1"/>
          <p:nvPr>
            <p:ph idx="15" type="subTitle"/>
          </p:nvPr>
        </p:nvSpPr>
        <p:spPr>
          <a:xfrm>
            <a:off x="5367075" y="2901950"/>
            <a:ext cx="2463600" cy="540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grpSp>
        <p:nvGrpSpPr>
          <p:cNvPr id="316" name="Google Shape;316;p13"/>
          <p:cNvGrpSpPr/>
          <p:nvPr/>
        </p:nvGrpSpPr>
        <p:grpSpPr>
          <a:xfrm>
            <a:off x="-248979" y="2697426"/>
            <a:ext cx="964079" cy="2169138"/>
            <a:chOff x="-248979" y="1614576"/>
            <a:chExt cx="964079" cy="2169138"/>
          </a:xfrm>
        </p:grpSpPr>
        <p:grpSp>
          <p:nvGrpSpPr>
            <p:cNvPr id="317" name="Google Shape;317;p13"/>
            <p:cNvGrpSpPr/>
            <p:nvPr/>
          </p:nvGrpSpPr>
          <p:grpSpPr>
            <a:xfrm>
              <a:off x="-248979" y="1614576"/>
              <a:ext cx="964079" cy="2169138"/>
              <a:chOff x="8429046" y="1614576"/>
              <a:chExt cx="964079" cy="2169138"/>
            </a:xfrm>
          </p:grpSpPr>
          <p:sp>
            <p:nvSpPr>
              <p:cNvPr id="318" name="Google Shape;318;p13"/>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19" name="Google Shape;319;p13"/>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0" name="Google Shape;320;p13"/>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1" name="Google Shape;321;p13"/>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2" name="Google Shape;322;p13"/>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3" name="Google Shape;323;p13"/>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4" name="Google Shape;324;p13"/>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5" name="Google Shape;325;p13"/>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6" name="Google Shape;326;p13"/>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7" name="Google Shape;327;p13"/>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8" name="Google Shape;328;p13"/>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29" name="Google Shape;329;p13"/>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330" name="Google Shape;330;p13"/>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grpSp>
        <p:sp>
          <p:nvSpPr>
            <p:cNvPr id="331" name="Google Shape;331;p13"/>
            <p:cNvSpPr/>
            <p:nvPr/>
          </p:nvSpPr>
          <p:spPr>
            <a:xfrm>
              <a:off x="-248979" y="1615249"/>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grpSp>
      <p:grpSp>
        <p:nvGrpSpPr>
          <p:cNvPr id="332" name="Google Shape;332;p13"/>
          <p:cNvGrpSpPr/>
          <p:nvPr/>
        </p:nvGrpSpPr>
        <p:grpSpPr>
          <a:xfrm>
            <a:off x="-479075" y="4608500"/>
            <a:ext cx="10102125" cy="963950"/>
            <a:chOff x="-479062" y="4756525"/>
            <a:chExt cx="10102125" cy="963950"/>
          </a:xfrm>
        </p:grpSpPr>
        <p:sp>
          <p:nvSpPr>
            <p:cNvPr id="333" name="Google Shape;333;p13"/>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3"/>
          <p:cNvSpPr/>
          <p:nvPr/>
        </p:nvSpPr>
        <p:spPr>
          <a:xfrm>
            <a:off x="8497186" y="36502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8497186" y="399370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8497186" y="4337199"/>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flipH="1" rot="10800000">
            <a:off x="8426450" y="-28700"/>
            <a:ext cx="717600" cy="21309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342" name="Shape 342"/>
        <p:cNvGrpSpPr/>
        <p:nvPr/>
      </p:nvGrpSpPr>
      <p:grpSpPr>
        <a:xfrm>
          <a:off x="0" y="0"/>
          <a:ext cx="0" cy="0"/>
          <a:chOff x="0" y="0"/>
          <a:chExt cx="0" cy="0"/>
        </a:xfrm>
      </p:grpSpPr>
      <p:sp>
        <p:nvSpPr>
          <p:cNvPr id="343" name="Google Shape;343;p14"/>
          <p:cNvSpPr txBox="1"/>
          <p:nvPr>
            <p:ph type="title"/>
          </p:nvPr>
        </p:nvSpPr>
        <p:spPr>
          <a:xfrm>
            <a:off x="2244425" y="2621375"/>
            <a:ext cx="4655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4" name="Google Shape;344;p14"/>
          <p:cNvSpPr txBox="1"/>
          <p:nvPr>
            <p:ph hasCustomPrompt="1" idx="2" type="title"/>
          </p:nvPr>
        </p:nvSpPr>
        <p:spPr>
          <a:xfrm>
            <a:off x="3987763" y="1541200"/>
            <a:ext cx="1168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5" name="Google Shape;345;p14"/>
          <p:cNvSpPr txBox="1"/>
          <p:nvPr>
            <p:ph idx="1" type="subTitle"/>
          </p:nvPr>
        </p:nvSpPr>
        <p:spPr>
          <a:xfrm>
            <a:off x="2244475" y="3347950"/>
            <a:ext cx="4655100" cy="41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46" name="Google Shape;346;p14"/>
          <p:cNvGrpSpPr/>
          <p:nvPr/>
        </p:nvGrpSpPr>
        <p:grpSpPr>
          <a:xfrm>
            <a:off x="-479075" y="4608500"/>
            <a:ext cx="10102125" cy="963950"/>
            <a:chOff x="-479062" y="4756525"/>
            <a:chExt cx="10102125" cy="963950"/>
          </a:xfrm>
        </p:grpSpPr>
        <p:sp>
          <p:nvSpPr>
            <p:cNvPr id="347" name="Google Shape;347;p14"/>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4"/>
          <p:cNvSpPr/>
          <p:nvPr/>
        </p:nvSpPr>
        <p:spPr>
          <a:xfrm flipH="1" rot="10800000">
            <a:off x="8426450" y="-28700"/>
            <a:ext cx="717600" cy="21309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4"/>
          <p:cNvGrpSpPr/>
          <p:nvPr/>
        </p:nvGrpSpPr>
        <p:grpSpPr>
          <a:xfrm flipH="1">
            <a:off x="8559110" y="984900"/>
            <a:ext cx="453125" cy="495325"/>
            <a:chOff x="4291875" y="1071125"/>
            <a:chExt cx="453125" cy="495325"/>
          </a:xfrm>
        </p:grpSpPr>
        <p:sp>
          <p:nvSpPr>
            <p:cNvPr id="353" name="Google Shape;353;p14"/>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4"/>
          <p:cNvGrpSpPr/>
          <p:nvPr/>
        </p:nvGrpSpPr>
        <p:grpSpPr>
          <a:xfrm flipH="1">
            <a:off x="8558260" y="531825"/>
            <a:ext cx="453975" cy="495325"/>
            <a:chOff x="4291875" y="618050"/>
            <a:chExt cx="453975" cy="495325"/>
          </a:xfrm>
        </p:grpSpPr>
        <p:sp>
          <p:nvSpPr>
            <p:cNvPr id="362" name="Google Shape;362;p14"/>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14"/>
          <p:cNvSpPr/>
          <p:nvPr/>
        </p:nvSpPr>
        <p:spPr>
          <a:xfrm>
            <a:off x="-1066401" y="4068300"/>
            <a:ext cx="2132365" cy="2132365"/>
          </a:xfrm>
          <a:custGeom>
            <a:rect b="b" l="l" r="r" t="t"/>
            <a:pathLst>
              <a:path extrusionOk="0" h="121226" w="121226">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4"/>
          <p:cNvGrpSpPr/>
          <p:nvPr/>
        </p:nvGrpSpPr>
        <p:grpSpPr>
          <a:xfrm>
            <a:off x="3370698" y="-1452949"/>
            <a:ext cx="2379318" cy="2219997"/>
            <a:chOff x="3154238" y="-1361450"/>
            <a:chExt cx="2812100" cy="2623800"/>
          </a:xfrm>
        </p:grpSpPr>
        <p:sp>
          <p:nvSpPr>
            <p:cNvPr id="371" name="Google Shape;371;p14"/>
            <p:cNvSpPr/>
            <p:nvPr/>
          </p:nvSpPr>
          <p:spPr>
            <a:xfrm>
              <a:off x="3154238" y="-1361450"/>
              <a:ext cx="2812100" cy="2623800"/>
            </a:xfrm>
            <a:custGeom>
              <a:rect b="b" l="l" r="r" t="t"/>
              <a:pathLst>
                <a:path extrusionOk="0" fill="none" h="104952" w="112484">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3356238" y="-1361450"/>
              <a:ext cx="2408100" cy="2421775"/>
            </a:xfrm>
            <a:custGeom>
              <a:rect b="b" l="l" r="r" t="t"/>
              <a:pathLst>
                <a:path extrusionOk="0" fill="none" h="96871" w="96324">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3255238" y="-1361450"/>
              <a:ext cx="2610100" cy="2522775"/>
            </a:xfrm>
            <a:custGeom>
              <a:rect b="b" l="l" r="r" t="t"/>
              <a:pathLst>
                <a:path extrusionOk="0" fill="none" h="100911" w="104404">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4"/>
          <p:cNvGrpSpPr/>
          <p:nvPr/>
        </p:nvGrpSpPr>
        <p:grpSpPr>
          <a:xfrm>
            <a:off x="8163304" y="2879637"/>
            <a:ext cx="981027" cy="3457727"/>
            <a:chOff x="8399475" y="3067251"/>
            <a:chExt cx="755450" cy="2662658"/>
          </a:xfrm>
        </p:grpSpPr>
        <p:sp>
          <p:nvSpPr>
            <p:cNvPr id="375" name="Google Shape;375;p14"/>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8966301"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877771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858859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839947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9154901"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4"/>
          <p:cNvSpPr/>
          <p:nvPr/>
        </p:nvSpPr>
        <p:spPr>
          <a:xfrm>
            <a:off x="6386350" y="514350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220888" y="24310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spTree>
      <p:nvGrpSpPr>
        <p:cNvPr id="398" name="Shape 398"/>
        <p:cNvGrpSpPr/>
        <p:nvPr/>
      </p:nvGrpSpPr>
      <p:grpSpPr>
        <a:xfrm>
          <a:off x="0" y="0"/>
          <a:ext cx="0" cy="0"/>
          <a:chOff x="0" y="0"/>
          <a:chExt cx="0" cy="0"/>
        </a:xfrm>
      </p:grpSpPr>
      <p:sp>
        <p:nvSpPr>
          <p:cNvPr id="399" name="Google Shape;399;p15"/>
          <p:cNvSpPr txBox="1"/>
          <p:nvPr>
            <p:ph type="title"/>
          </p:nvPr>
        </p:nvSpPr>
        <p:spPr>
          <a:xfrm>
            <a:off x="2901060" y="2080538"/>
            <a:ext cx="45975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0" name="Google Shape;400;p15"/>
          <p:cNvSpPr txBox="1"/>
          <p:nvPr>
            <p:ph hasCustomPrompt="1" idx="2" type="title"/>
          </p:nvPr>
        </p:nvSpPr>
        <p:spPr>
          <a:xfrm>
            <a:off x="1627747" y="2080538"/>
            <a:ext cx="1168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1" name="Google Shape;401;p15"/>
          <p:cNvSpPr txBox="1"/>
          <p:nvPr>
            <p:ph idx="1" type="subTitle"/>
          </p:nvPr>
        </p:nvSpPr>
        <p:spPr>
          <a:xfrm>
            <a:off x="2901060" y="2826013"/>
            <a:ext cx="4597500" cy="40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2" name="Google Shape;402;p15"/>
          <p:cNvGrpSpPr/>
          <p:nvPr/>
        </p:nvGrpSpPr>
        <p:grpSpPr>
          <a:xfrm flipH="1">
            <a:off x="-487893" y="4608500"/>
            <a:ext cx="10102125" cy="963950"/>
            <a:chOff x="-479062" y="4756525"/>
            <a:chExt cx="10102125" cy="963950"/>
          </a:xfrm>
        </p:grpSpPr>
        <p:sp>
          <p:nvSpPr>
            <p:cNvPr id="403" name="Google Shape;403;p15"/>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15"/>
          <p:cNvSpPr/>
          <p:nvPr/>
        </p:nvSpPr>
        <p:spPr>
          <a:xfrm rot="10800000">
            <a:off x="-8893" y="-28700"/>
            <a:ext cx="717600" cy="21309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6915157" y="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15"/>
          <p:cNvGrpSpPr/>
          <p:nvPr/>
        </p:nvGrpSpPr>
        <p:grpSpPr>
          <a:xfrm>
            <a:off x="122922" y="984900"/>
            <a:ext cx="453125" cy="495325"/>
            <a:chOff x="4291875" y="1071125"/>
            <a:chExt cx="453125" cy="495325"/>
          </a:xfrm>
        </p:grpSpPr>
        <p:sp>
          <p:nvSpPr>
            <p:cNvPr id="410" name="Google Shape;410;p15"/>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15"/>
          <p:cNvGrpSpPr/>
          <p:nvPr/>
        </p:nvGrpSpPr>
        <p:grpSpPr>
          <a:xfrm>
            <a:off x="122922" y="531825"/>
            <a:ext cx="453975" cy="495325"/>
            <a:chOff x="4291875" y="618050"/>
            <a:chExt cx="453975" cy="495325"/>
          </a:xfrm>
        </p:grpSpPr>
        <p:sp>
          <p:nvSpPr>
            <p:cNvPr id="419" name="Google Shape;419;p15"/>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15"/>
          <p:cNvGrpSpPr/>
          <p:nvPr/>
        </p:nvGrpSpPr>
        <p:grpSpPr>
          <a:xfrm flipH="1">
            <a:off x="-9175" y="2879637"/>
            <a:ext cx="981027" cy="3457727"/>
            <a:chOff x="8399475" y="3067251"/>
            <a:chExt cx="755450" cy="2662658"/>
          </a:xfrm>
        </p:grpSpPr>
        <p:sp>
          <p:nvSpPr>
            <p:cNvPr id="427" name="Google Shape;427;p15"/>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8966301"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8777715"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8588595"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8399475"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9154901"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5"/>
          <p:cNvSpPr/>
          <p:nvPr/>
        </p:nvSpPr>
        <p:spPr>
          <a:xfrm flipH="1">
            <a:off x="8806970" y="24310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5"/>
          <p:cNvGrpSpPr/>
          <p:nvPr/>
        </p:nvGrpSpPr>
        <p:grpSpPr>
          <a:xfrm flipH="1">
            <a:off x="3385141" y="-1452949"/>
            <a:ext cx="2379318" cy="2219997"/>
            <a:chOff x="3154238" y="-1361450"/>
            <a:chExt cx="2812100" cy="2623800"/>
          </a:xfrm>
        </p:grpSpPr>
        <p:sp>
          <p:nvSpPr>
            <p:cNvPr id="449" name="Google Shape;449;p15"/>
            <p:cNvSpPr/>
            <p:nvPr/>
          </p:nvSpPr>
          <p:spPr>
            <a:xfrm>
              <a:off x="3154238" y="-1361450"/>
              <a:ext cx="2812100" cy="2623800"/>
            </a:xfrm>
            <a:custGeom>
              <a:rect b="b" l="l" r="r" t="t"/>
              <a:pathLst>
                <a:path extrusionOk="0" fill="none" h="104952" w="112484">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3356238" y="-1361450"/>
              <a:ext cx="2408100" cy="2421775"/>
            </a:xfrm>
            <a:custGeom>
              <a:rect b="b" l="l" r="r" t="t"/>
              <a:pathLst>
                <a:path extrusionOk="0" fill="none" h="96871" w="96324">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3255238" y="-1361450"/>
              <a:ext cx="2610100" cy="2522775"/>
            </a:xfrm>
            <a:custGeom>
              <a:rect b="b" l="l" r="r" t="t"/>
              <a:pathLst>
                <a:path extrusionOk="0" fill="none" h="100911" w="104404">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3" name="Shape 453"/>
        <p:cNvGrpSpPr/>
        <p:nvPr/>
      </p:nvGrpSpPr>
      <p:grpSpPr>
        <a:xfrm>
          <a:off x="0" y="0"/>
          <a:ext cx="0" cy="0"/>
          <a:chOff x="0" y="0"/>
          <a:chExt cx="0" cy="0"/>
        </a:xfrm>
      </p:grpSpPr>
      <p:sp>
        <p:nvSpPr>
          <p:cNvPr id="454" name="Google Shape;454;p16"/>
          <p:cNvSpPr txBox="1"/>
          <p:nvPr>
            <p:ph type="title"/>
          </p:nvPr>
        </p:nvSpPr>
        <p:spPr>
          <a:xfrm>
            <a:off x="2290025" y="3034988"/>
            <a:ext cx="45639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accent5"/>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55" name="Google Shape;455;p16"/>
          <p:cNvSpPr txBox="1"/>
          <p:nvPr>
            <p:ph idx="1" type="subTitle"/>
          </p:nvPr>
        </p:nvSpPr>
        <p:spPr>
          <a:xfrm>
            <a:off x="1458125" y="1576613"/>
            <a:ext cx="6227700" cy="14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456" name="Google Shape;456;p16"/>
          <p:cNvGrpSpPr/>
          <p:nvPr/>
        </p:nvGrpSpPr>
        <p:grpSpPr>
          <a:xfrm>
            <a:off x="-248979" y="2697426"/>
            <a:ext cx="964079" cy="2169138"/>
            <a:chOff x="-248979" y="1614576"/>
            <a:chExt cx="964079" cy="2169138"/>
          </a:xfrm>
        </p:grpSpPr>
        <p:grpSp>
          <p:nvGrpSpPr>
            <p:cNvPr id="457" name="Google Shape;457;p16"/>
            <p:cNvGrpSpPr/>
            <p:nvPr/>
          </p:nvGrpSpPr>
          <p:grpSpPr>
            <a:xfrm>
              <a:off x="-248979" y="1614576"/>
              <a:ext cx="964079" cy="2169138"/>
              <a:chOff x="8429046" y="1614576"/>
              <a:chExt cx="964079" cy="2169138"/>
            </a:xfrm>
          </p:grpSpPr>
          <p:sp>
            <p:nvSpPr>
              <p:cNvPr id="458" name="Google Shape;458;p16"/>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6"/>
            <p:cNvSpPr/>
            <p:nvPr/>
          </p:nvSpPr>
          <p:spPr>
            <a:xfrm>
              <a:off x="-248979" y="1615249"/>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6"/>
          <p:cNvGrpSpPr/>
          <p:nvPr/>
        </p:nvGrpSpPr>
        <p:grpSpPr>
          <a:xfrm>
            <a:off x="-479075" y="4608500"/>
            <a:ext cx="10102125" cy="963950"/>
            <a:chOff x="-479062" y="4756525"/>
            <a:chExt cx="10102125" cy="963950"/>
          </a:xfrm>
        </p:grpSpPr>
        <p:sp>
          <p:nvSpPr>
            <p:cNvPr id="473" name="Google Shape;473;p16"/>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16"/>
          <p:cNvSpPr/>
          <p:nvPr/>
        </p:nvSpPr>
        <p:spPr>
          <a:xfrm>
            <a:off x="8497186" y="36502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8497186" y="399370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flipH="1" rot="10800000">
            <a:off x="8426450" y="-28700"/>
            <a:ext cx="717600" cy="21309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a:off x="4431588" y="23895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a:off x="6386350" y="514350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2"/>
        </a:solidFill>
      </p:bgPr>
    </p:bg>
    <p:spTree>
      <p:nvGrpSpPr>
        <p:cNvPr id="483" name="Shape 483"/>
        <p:cNvGrpSpPr/>
        <p:nvPr/>
      </p:nvGrpSpPr>
      <p:grpSpPr>
        <a:xfrm>
          <a:off x="0" y="0"/>
          <a:ext cx="0" cy="0"/>
          <a:chOff x="0" y="0"/>
          <a:chExt cx="0" cy="0"/>
        </a:xfrm>
      </p:grpSpPr>
      <p:sp>
        <p:nvSpPr>
          <p:cNvPr id="484" name="Google Shape;484;p17"/>
          <p:cNvSpPr txBox="1"/>
          <p:nvPr>
            <p:ph idx="1" type="subTitle"/>
          </p:nvPr>
        </p:nvSpPr>
        <p:spPr>
          <a:xfrm>
            <a:off x="2079525" y="2785775"/>
            <a:ext cx="4984800" cy="67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5" name="Google Shape;485;p17"/>
          <p:cNvSpPr txBox="1"/>
          <p:nvPr>
            <p:ph type="title"/>
          </p:nvPr>
        </p:nvSpPr>
        <p:spPr>
          <a:xfrm>
            <a:off x="2079525" y="1681200"/>
            <a:ext cx="49848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9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86" name="Google Shape;486;p17"/>
          <p:cNvGrpSpPr/>
          <p:nvPr/>
        </p:nvGrpSpPr>
        <p:grpSpPr>
          <a:xfrm>
            <a:off x="-479075" y="4608500"/>
            <a:ext cx="10102125" cy="963950"/>
            <a:chOff x="-479062" y="4756525"/>
            <a:chExt cx="10102125" cy="963950"/>
          </a:xfrm>
        </p:grpSpPr>
        <p:sp>
          <p:nvSpPr>
            <p:cNvPr id="487" name="Google Shape;487;p17"/>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17"/>
          <p:cNvSpPr/>
          <p:nvPr/>
        </p:nvSpPr>
        <p:spPr>
          <a:xfrm rot="5400000">
            <a:off x="6923976" y="292265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17"/>
          <p:cNvGrpSpPr/>
          <p:nvPr/>
        </p:nvGrpSpPr>
        <p:grpSpPr>
          <a:xfrm>
            <a:off x="3370698" y="-1452949"/>
            <a:ext cx="2379318" cy="2219997"/>
            <a:chOff x="3154238" y="-1361450"/>
            <a:chExt cx="2812100" cy="2623800"/>
          </a:xfrm>
        </p:grpSpPr>
        <p:sp>
          <p:nvSpPr>
            <p:cNvPr id="493" name="Google Shape;493;p17"/>
            <p:cNvSpPr/>
            <p:nvPr/>
          </p:nvSpPr>
          <p:spPr>
            <a:xfrm>
              <a:off x="3154238" y="-1361450"/>
              <a:ext cx="2812100" cy="2623800"/>
            </a:xfrm>
            <a:custGeom>
              <a:rect b="b" l="l" r="r" t="t"/>
              <a:pathLst>
                <a:path extrusionOk="0" fill="none" h="104952" w="112484">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3356238" y="-1361450"/>
              <a:ext cx="2408100" cy="2421775"/>
            </a:xfrm>
            <a:custGeom>
              <a:rect b="b" l="l" r="r" t="t"/>
              <a:pathLst>
                <a:path extrusionOk="0" fill="none" h="96871" w="96324">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3255238" y="-1361450"/>
              <a:ext cx="2610100" cy="2522775"/>
            </a:xfrm>
            <a:custGeom>
              <a:rect b="b" l="l" r="r" t="t"/>
              <a:pathLst>
                <a:path extrusionOk="0" fill="none" h="100911" w="104404">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solidFill>
          <a:schemeClr val="dk2"/>
        </a:solidFill>
      </p:bgPr>
    </p:bg>
    <p:spTree>
      <p:nvGrpSpPr>
        <p:cNvPr id="497" name="Shape 497"/>
        <p:cNvGrpSpPr/>
        <p:nvPr/>
      </p:nvGrpSpPr>
      <p:grpSpPr>
        <a:xfrm>
          <a:off x="0" y="0"/>
          <a:ext cx="0" cy="0"/>
          <a:chOff x="0" y="0"/>
          <a:chExt cx="0" cy="0"/>
        </a:xfrm>
      </p:grpSpPr>
      <p:sp>
        <p:nvSpPr>
          <p:cNvPr id="498" name="Google Shape;498;p18"/>
          <p:cNvSpPr/>
          <p:nvPr/>
        </p:nvSpPr>
        <p:spPr>
          <a:xfrm rot="-5400000">
            <a:off x="7872650" y="3584625"/>
            <a:ext cx="717600" cy="18477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txBox="1"/>
          <p:nvPr>
            <p:ph idx="1" type="subTitle"/>
          </p:nvPr>
        </p:nvSpPr>
        <p:spPr>
          <a:xfrm>
            <a:off x="715100" y="2938175"/>
            <a:ext cx="3446700" cy="9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8"/>
          <p:cNvSpPr txBox="1"/>
          <p:nvPr>
            <p:ph type="title"/>
          </p:nvPr>
        </p:nvSpPr>
        <p:spPr>
          <a:xfrm>
            <a:off x="715124" y="965200"/>
            <a:ext cx="3446700" cy="19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1" name="Google Shape;501;p18"/>
          <p:cNvSpPr/>
          <p:nvPr>
            <p:ph idx="2" type="pic"/>
          </p:nvPr>
        </p:nvSpPr>
        <p:spPr>
          <a:xfrm>
            <a:off x="4648900" y="681750"/>
            <a:ext cx="3780000" cy="3780000"/>
          </a:xfrm>
          <a:prstGeom prst="ellipse">
            <a:avLst/>
          </a:prstGeom>
          <a:noFill/>
          <a:ln>
            <a:noFill/>
          </a:ln>
        </p:spPr>
      </p:sp>
      <p:grpSp>
        <p:nvGrpSpPr>
          <p:cNvPr id="502" name="Google Shape;502;p18"/>
          <p:cNvGrpSpPr/>
          <p:nvPr/>
        </p:nvGrpSpPr>
        <p:grpSpPr>
          <a:xfrm>
            <a:off x="8428350" y="1995576"/>
            <a:ext cx="964775" cy="2169138"/>
            <a:chOff x="8428350" y="1614576"/>
            <a:chExt cx="964775" cy="2169138"/>
          </a:xfrm>
        </p:grpSpPr>
        <p:sp>
          <p:nvSpPr>
            <p:cNvPr id="503" name="Google Shape;503;p18"/>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18"/>
            <p:cNvGrpSpPr/>
            <p:nvPr/>
          </p:nvGrpSpPr>
          <p:grpSpPr>
            <a:xfrm>
              <a:off x="8429046" y="1614576"/>
              <a:ext cx="964079" cy="2169138"/>
              <a:chOff x="8429046" y="1614576"/>
              <a:chExt cx="964079" cy="2169138"/>
            </a:xfrm>
          </p:grpSpPr>
          <p:sp>
            <p:nvSpPr>
              <p:cNvPr id="506" name="Google Shape;506;p18"/>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9" name="Google Shape;519;p18"/>
          <p:cNvGrpSpPr/>
          <p:nvPr/>
        </p:nvGrpSpPr>
        <p:grpSpPr>
          <a:xfrm flipH="1">
            <a:off x="-479075" y="4608500"/>
            <a:ext cx="10102125" cy="963950"/>
            <a:chOff x="-479062" y="4756525"/>
            <a:chExt cx="10102125" cy="963950"/>
          </a:xfrm>
        </p:grpSpPr>
        <p:sp>
          <p:nvSpPr>
            <p:cNvPr id="520" name="Google Shape;520;p18"/>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18"/>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128800"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128800"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128800"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18"/>
          <p:cNvGrpSpPr/>
          <p:nvPr/>
        </p:nvGrpSpPr>
        <p:grpSpPr>
          <a:xfrm rot="5400000">
            <a:off x="261135" y="257188"/>
            <a:ext cx="453975" cy="948400"/>
            <a:chOff x="7520035" y="2360625"/>
            <a:chExt cx="453975" cy="948400"/>
          </a:xfrm>
        </p:grpSpPr>
        <p:grpSp>
          <p:nvGrpSpPr>
            <p:cNvPr id="529" name="Google Shape;529;p18"/>
            <p:cNvGrpSpPr/>
            <p:nvPr/>
          </p:nvGrpSpPr>
          <p:grpSpPr>
            <a:xfrm flipH="1">
              <a:off x="7520885" y="2813700"/>
              <a:ext cx="453125" cy="495325"/>
              <a:chOff x="4291875" y="1071125"/>
              <a:chExt cx="453125" cy="495325"/>
            </a:xfrm>
          </p:grpSpPr>
          <p:sp>
            <p:nvSpPr>
              <p:cNvPr id="530" name="Google Shape;530;p18"/>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8"/>
            <p:cNvGrpSpPr/>
            <p:nvPr/>
          </p:nvGrpSpPr>
          <p:grpSpPr>
            <a:xfrm flipH="1">
              <a:off x="7520035" y="2360625"/>
              <a:ext cx="453975" cy="495325"/>
              <a:chOff x="4291875" y="618050"/>
              <a:chExt cx="453975" cy="495325"/>
            </a:xfrm>
          </p:grpSpPr>
          <p:sp>
            <p:nvSpPr>
              <p:cNvPr id="539" name="Google Shape;539;p18"/>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6" name="Google Shape;54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solidFill>
          <a:schemeClr val="dk2"/>
        </a:solidFill>
      </p:bgPr>
    </p:bg>
    <p:spTree>
      <p:nvGrpSpPr>
        <p:cNvPr id="547" name="Shape 547"/>
        <p:cNvGrpSpPr/>
        <p:nvPr/>
      </p:nvGrpSpPr>
      <p:grpSpPr>
        <a:xfrm>
          <a:off x="0" y="0"/>
          <a:ext cx="0" cy="0"/>
          <a:chOff x="0" y="0"/>
          <a:chExt cx="0" cy="0"/>
        </a:xfrm>
      </p:grpSpPr>
      <p:sp>
        <p:nvSpPr>
          <p:cNvPr id="548" name="Google Shape;548;p19"/>
          <p:cNvSpPr txBox="1"/>
          <p:nvPr>
            <p:ph idx="1" type="subTitle"/>
          </p:nvPr>
        </p:nvSpPr>
        <p:spPr>
          <a:xfrm>
            <a:off x="715100" y="2490800"/>
            <a:ext cx="2747100" cy="9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9" name="Google Shape;549;p19"/>
          <p:cNvSpPr txBox="1"/>
          <p:nvPr>
            <p:ph type="title"/>
          </p:nvPr>
        </p:nvSpPr>
        <p:spPr>
          <a:xfrm>
            <a:off x="715133" y="1669000"/>
            <a:ext cx="27471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50" name="Google Shape;550;p19"/>
          <p:cNvGrpSpPr/>
          <p:nvPr/>
        </p:nvGrpSpPr>
        <p:grpSpPr>
          <a:xfrm>
            <a:off x="-479075" y="4608500"/>
            <a:ext cx="10102125" cy="963950"/>
            <a:chOff x="-479062" y="4756525"/>
            <a:chExt cx="10102125" cy="963950"/>
          </a:xfrm>
        </p:grpSpPr>
        <p:sp>
          <p:nvSpPr>
            <p:cNvPr id="551" name="Google Shape;551;p19"/>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9"/>
          <p:cNvSpPr/>
          <p:nvPr/>
        </p:nvSpPr>
        <p:spPr>
          <a:xfrm flipH="1" rot="10800000">
            <a:off x="0" y="-6275"/>
            <a:ext cx="717600" cy="1452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76373" y="2820025"/>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76373" y="3160775"/>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76373" y="3501524"/>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19"/>
          <p:cNvGrpSpPr/>
          <p:nvPr/>
        </p:nvGrpSpPr>
        <p:grpSpPr>
          <a:xfrm>
            <a:off x="8428350" y="1271828"/>
            <a:ext cx="964775" cy="2649625"/>
            <a:chOff x="8428350" y="1134178"/>
            <a:chExt cx="964775" cy="2649625"/>
          </a:xfrm>
        </p:grpSpPr>
        <p:sp>
          <p:nvSpPr>
            <p:cNvPr id="560" name="Google Shape;560;p19"/>
            <p:cNvSpPr/>
            <p:nvPr/>
          </p:nvSpPr>
          <p:spPr>
            <a:xfrm>
              <a:off x="8428350" y="1134178"/>
              <a:ext cx="31" cy="2649625"/>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19"/>
            <p:cNvGrpSpPr/>
            <p:nvPr/>
          </p:nvGrpSpPr>
          <p:grpSpPr>
            <a:xfrm>
              <a:off x="8429046" y="1134178"/>
              <a:ext cx="964079" cy="2649625"/>
              <a:chOff x="8429046" y="1134178"/>
              <a:chExt cx="964079" cy="2649625"/>
            </a:xfrm>
          </p:grpSpPr>
          <p:sp>
            <p:nvSpPr>
              <p:cNvPr id="563" name="Google Shape;563;p19"/>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9152244" y="1134178"/>
                <a:ext cx="31" cy="2649625"/>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8911401" y="1134178"/>
                <a:ext cx="31" cy="2649625"/>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8669876" y="1134178"/>
                <a:ext cx="31" cy="2649625"/>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6" name="Google Shape;576;p19"/>
          <p:cNvSpPr/>
          <p:nvPr/>
        </p:nvSpPr>
        <p:spPr>
          <a:xfrm>
            <a:off x="8428346" y="1512020"/>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8428346" y="1271820"/>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bg>
      <p:bgPr>
        <a:solidFill>
          <a:schemeClr val="dk2"/>
        </a:solidFill>
      </p:bgPr>
    </p:bg>
    <p:spTree>
      <p:nvGrpSpPr>
        <p:cNvPr id="579" name="Shape 579"/>
        <p:cNvGrpSpPr/>
        <p:nvPr/>
      </p:nvGrpSpPr>
      <p:grpSpPr>
        <a:xfrm>
          <a:off x="0" y="0"/>
          <a:ext cx="0" cy="0"/>
          <a:chOff x="0" y="0"/>
          <a:chExt cx="0" cy="0"/>
        </a:xfrm>
      </p:grpSpPr>
      <p:sp>
        <p:nvSpPr>
          <p:cNvPr id="580" name="Google Shape;580;p20"/>
          <p:cNvSpPr txBox="1"/>
          <p:nvPr>
            <p:ph idx="1" type="subTitle"/>
          </p:nvPr>
        </p:nvSpPr>
        <p:spPr>
          <a:xfrm>
            <a:off x="5681775" y="2490800"/>
            <a:ext cx="2747100" cy="9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1" name="Google Shape;581;p20"/>
          <p:cNvSpPr txBox="1"/>
          <p:nvPr>
            <p:ph type="title"/>
          </p:nvPr>
        </p:nvSpPr>
        <p:spPr>
          <a:xfrm>
            <a:off x="5855700" y="1669000"/>
            <a:ext cx="23994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82" name="Google Shape;582;p20"/>
          <p:cNvGrpSpPr/>
          <p:nvPr/>
        </p:nvGrpSpPr>
        <p:grpSpPr>
          <a:xfrm flipH="1">
            <a:off x="-479075" y="4608500"/>
            <a:ext cx="10102125" cy="963950"/>
            <a:chOff x="-479062" y="4756525"/>
            <a:chExt cx="10102125" cy="963950"/>
          </a:xfrm>
        </p:grpSpPr>
        <p:sp>
          <p:nvSpPr>
            <p:cNvPr id="583" name="Google Shape;583;p20"/>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20"/>
          <p:cNvSpPr/>
          <p:nvPr/>
        </p:nvSpPr>
        <p:spPr>
          <a:xfrm flipH="1">
            <a:off x="76291" y="36502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flipH="1">
            <a:off x="76291" y="399370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flipH="1">
            <a:off x="81929" y="4337199"/>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rot="5400000">
            <a:off x="695150" y="-716175"/>
            <a:ext cx="717600" cy="21309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20"/>
          <p:cNvGrpSpPr/>
          <p:nvPr/>
        </p:nvGrpSpPr>
        <p:grpSpPr>
          <a:xfrm flipH="1">
            <a:off x="8428875" y="2697426"/>
            <a:ext cx="964079" cy="2169138"/>
            <a:chOff x="-248979" y="1614576"/>
            <a:chExt cx="964079" cy="2169138"/>
          </a:xfrm>
        </p:grpSpPr>
        <p:grpSp>
          <p:nvGrpSpPr>
            <p:cNvPr id="592" name="Google Shape;592;p20"/>
            <p:cNvGrpSpPr/>
            <p:nvPr/>
          </p:nvGrpSpPr>
          <p:grpSpPr>
            <a:xfrm>
              <a:off x="-248979" y="1614576"/>
              <a:ext cx="964079" cy="2169138"/>
              <a:chOff x="8429046" y="1614576"/>
              <a:chExt cx="964079" cy="2169138"/>
            </a:xfrm>
          </p:grpSpPr>
          <p:sp>
            <p:nvSpPr>
              <p:cNvPr id="593" name="Google Shape;593;p20"/>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0"/>
            <p:cNvSpPr/>
            <p:nvPr/>
          </p:nvSpPr>
          <p:spPr>
            <a:xfrm>
              <a:off x="-248979" y="1615249"/>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72" name="Shape 72"/>
        <p:cNvGrpSpPr/>
        <p:nvPr/>
      </p:nvGrpSpPr>
      <p:grpSpPr>
        <a:xfrm>
          <a:off x="0" y="0"/>
          <a:ext cx="0" cy="0"/>
          <a:chOff x="0" y="0"/>
          <a:chExt cx="0" cy="0"/>
        </a:xfrm>
      </p:grpSpPr>
      <p:sp>
        <p:nvSpPr>
          <p:cNvPr id="73" name="Google Shape;73;p3"/>
          <p:cNvSpPr txBox="1"/>
          <p:nvPr>
            <p:ph type="title"/>
          </p:nvPr>
        </p:nvSpPr>
        <p:spPr>
          <a:xfrm>
            <a:off x="3878475" y="1514850"/>
            <a:ext cx="3643200" cy="1551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4" name="Google Shape;74;p3"/>
          <p:cNvSpPr txBox="1"/>
          <p:nvPr>
            <p:ph hasCustomPrompt="1" idx="2" type="title"/>
          </p:nvPr>
        </p:nvSpPr>
        <p:spPr>
          <a:xfrm>
            <a:off x="2605163" y="1874400"/>
            <a:ext cx="1168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 name="Google Shape;75;p3"/>
          <p:cNvSpPr txBox="1"/>
          <p:nvPr>
            <p:ph idx="1" type="subTitle"/>
          </p:nvPr>
        </p:nvSpPr>
        <p:spPr>
          <a:xfrm>
            <a:off x="3878507" y="2951225"/>
            <a:ext cx="3432000" cy="6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 name="Google Shape;76;p3"/>
          <p:cNvGrpSpPr/>
          <p:nvPr/>
        </p:nvGrpSpPr>
        <p:grpSpPr>
          <a:xfrm>
            <a:off x="-479075" y="4608500"/>
            <a:ext cx="10102125" cy="963950"/>
            <a:chOff x="-479062" y="4756525"/>
            <a:chExt cx="10102125" cy="963950"/>
          </a:xfrm>
        </p:grpSpPr>
        <p:sp>
          <p:nvSpPr>
            <p:cNvPr id="77" name="Google Shape;77;p3"/>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3"/>
          <p:cNvSpPr/>
          <p:nvPr/>
        </p:nvSpPr>
        <p:spPr>
          <a:xfrm flipH="1" rot="-5400000">
            <a:off x="-24" y="292265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flipH="1">
            <a:off x="328210" y="3776725"/>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flipH="1">
            <a:off x="642060" y="4091150"/>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284600" y="39108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284600" y="41883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284600" y="36333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bg>
      <p:bgPr>
        <a:solidFill>
          <a:schemeClr val="dk2"/>
        </a:solidFill>
      </p:bgPr>
    </p:bg>
    <p:spTree>
      <p:nvGrpSpPr>
        <p:cNvPr id="608" name="Shape 608"/>
        <p:cNvGrpSpPr/>
        <p:nvPr/>
      </p:nvGrpSpPr>
      <p:grpSpPr>
        <a:xfrm>
          <a:off x="0" y="0"/>
          <a:ext cx="0" cy="0"/>
          <a:chOff x="0" y="0"/>
          <a:chExt cx="0" cy="0"/>
        </a:xfrm>
      </p:grpSpPr>
      <p:sp>
        <p:nvSpPr>
          <p:cNvPr id="609" name="Google Shape;609;p21"/>
          <p:cNvSpPr txBox="1"/>
          <p:nvPr>
            <p:ph idx="1" type="subTitle"/>
          </p:nvPr>
        </p:nvSpPr>
        <p:spPr>
          <a:xfrm>
            <a:off x="715100" y="2490800"/>
            <a:ext cx="2747100" cy="98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21"/>
          <p:cNvSpPr txBox="1"/>
          <p:nvPr>
            <p:ph type="title"/>
          </p:nvPr>
        </p:nvSpPr>
        <p:spPr>
          <a:xfrm>
            <a:off x="847300" y="1669000"/>
            <a:ext cx="24828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11" name="Google Shape;611;p21"/>
          <p:cNvGrpSpPr/>
          <p:nvPr/>
        </p:nvGrpSpPr>
        <p:grpSpPr>
          <a:xfrm>
            <a:off x="8428350" y="1995576"/>
            <a:ext cx="964775" cy="2169138"/>
            <a:chOff x="8428350" y="1614576"/>
            <a:chExt cx="964775" cy="2169138"/>
          </a:xfrm>
        </p:grpSpPr>
        <p:sp>
          <p:nvSpPr>
            <p:cNvPr id="612" name="Google Shape;612;p21"/>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21"/>
            <p:cNvGrpSpPr/>
            <p:nvPr/>
          </p:nvGrpSpPr>
          <p:grpSpPr>
            <a:xfrm>
              <a:off x="8429046" y="1614576"/>
              <a:ext cx="964079" cy="2169138"/>
              <a:chOff x="8429046" y="1614576"/>
              <a:chExt cx="964079" cy="2169138"/>
            </a:xfrm>
          </p:grpSpPr>
          <p:sp>
            <p:nvSpPr>
              <p:cNvPr id="615" name="Google Shape;615;p21"/>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8" name="Google Shape;628;p21"/>
          <p:cNvSpPr/>
          <p:nvPr/>
        </p:nvSpPr>
        <p:spPr>
          <a:xfrm rot="-5400000">
            <a:off x="7872650" y="3584625"/>
            <a:ext cx="717600" cy="18477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21"/>
          <p:cNvGrpSpPr/>
          <p:nvPr/>
        </p:nvGrpSpPr>
        <p:grpSpPr>
          <a:xfrm flipH="1">
            <a:off x="-479075" y="4608500"/>
            <a:ext cx="10102125" cy="963950"/>
            <a:chOff x="-479062" y="4756525"/>
            <a:chExt cx="10102125" cy="963950"/>
          </a:xfrm>
        </p:grpSpPr>
        <p:sp>
          <p:nvSpPr>
            <p:cNvPr id="630" name="Google Shape;630;p21"/>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21"/>
          <p:cNvSpPr/>
          <p:nvPr/>
        </p:nvSpPr>
        <p:spPr>
          <a:xfrm>
            <a:off x="128800"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128800"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28800"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bg>
      <p:bgPr>
        <a:solidFill>
          <a:schemeClr val="dk2"/>
        </a:solidFill>
      </p:bgPr>
    </p:bg>
    <p:spTree>
      <p:nvGrpSpPr>
        <p:cNvPr id="638" name="Shape 638"/>
        <p:cNvGrpSpPr/>
        <p:nvPr/>
      </p:nvGrpSpPr>
      <p:grpSpPr>
        <a:xfrm>
          <a:off x="0" y="0"/>
          <a:ext cx="0" cy="0"/>
          <a:chOff x="0" y="0"/>
          <a:chExt cx="0" cy="0"/>
        </a:xfrm>
      </p:grpSpPr>
      <p:sp>
        <p:nvSpPr>
          <p:cNvPr id="639" name="Google Shape;639;p22"/>
          <p:cNvSpPr txBox="1"/>
          <p:nvPr>
            <p:ph idx="1" type="subTitle"/>
          </p:nvPr>
        </p:nvSpPr>
        <p:spPr>
          <a:xfrm>
            <a:off x="2021200" y="2396150"/>
            <a:ext cx="5101500" cy="117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2"/>
          <p:cNvSpPr txBox="1"/>
          <p:nvPr>
            <p:ph type="title"/>
          </p:nvPr>
        </p:nvSpPr>
        <p:spPr>
          <a:xfrm>
            <a:off x="2021293" y="1574350"/>
            <a:ext cx="51015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41" name="Google Shape;641;p22"/>
          <p:cNvGrpSpPr/>
          <p:nvPr/>
        </p:nvGrpSpPr>
        <p:grpSpPr>
          <a:xfrm>
            <a:off x="-248979" y="2697426"/>
            <a:ext cx="964079" cy="2169138"/>
            <a:chOff x="-248979" y="1614576"/>
            <a:chExt cx="964079" cy="2169138"/>
          </a:xfrm>
        </p:grpSpPr>
        <p:grpSp>
          <p:nvGrpSpPr>
            <p:cNvPr id="642" name="Google Shape;642;p22"/>
            <p:cNvGrpSpPr/>
            <p:nvPr/>
          </p:nvGrpSpPr>
          <p:grpSpPr>
            <a:xfrm>
              <a:off x="-248979" y="1614576"/>
              <a:ext cx="964079" cy="2169138"/>
              <a:chOff x="8429046" y="1614576"/>
              <a:chExt cx="964079" cy="2169138"/>
            </a:xfrm>
          </p:grpSpPr>
          <p:sp>
            <p:nvSpPr>
              <p:cNvPr id="643" name="Google Shape;643;p22"/>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22"/>
            <p:cNvSpPr/>
            <p:nvPr/>
          </p:nvSpPr>
          <p:spPr>
            <a:xfrm>
              <a:off x="-248979" y="1615249"/>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2"/>
          <p:cNvGrpSpPr/>
          <p:nvPr/>
        </p:nvGrpSpPr>
        <p:grpSpPr>
          <a:xfrm>
            <a:off x="-479075" y="4608500"/>
            <a:ext cx="10102125" cy="963950"/>
            <a:chOff x="-479062" y="4756525"/>
            <a:chExt cx="10102125" cy="963950"/>
          </a:xfrm>
        </p:grpSpPr>
        <p:sp>
          <p:nvSpPr>
            <p:cNvPr id="658" name="Google Shape;658;p22"/>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22"/>
          <p:cNvSpPr/>
          <p:nvPr/>
        </p:nvSpPr>
        <p:spPr>
          <a:xfrm>
            <a:off x="8497186" y="36502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497186" y="399370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flipH="1" rot="10800000">
            <a:off x="8426450" y="-28700"/>
            <a:ext cx="717600" cy="21309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666" name="Shape 666"/>
        <p:cNvGrpSpPr/>
        <p:nvPr/>
      </p:nvGrpSpPr>
      <p:grpSpPr>
        <a:xfrm>
          <a:off x="0" y="0"/>
          <a:ext cx="0" cy="0"/>
          <a:chOff x="0" y="0"/>
          <a:chExt cx="0" cy="0"/>
        </a:xfrm>
      </p:grpSpPr>
      <p:sp>
        <p:nvSpPr>
          <p:cNvPr id="667" name="Google Shape;66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Font typeface="Red Hat Display"/>
              <a:buNone/>
              <a:defRPr b="1" sz="3000">
                <a:latin typeface="Red Hat Display"/>
                <a:ea typeface="Red Hat Display"/>
                <a:cs typeface="Red Hat Display"/>
                <a:sym typeface="Red Hat Display"/>
              </a:defRPr>
            </a:lvl2pPr>
            <a:lvl3pPr lvl="2" rtl="0" algn="ctr">
              <a:spcBef>
                <a:spcPts val="0"/>
              </a:spcBef>
              <a:spcAft>
                <a:spcPts val="0"/>
              </a:spcAft>
              <a:buSzPts val="3000"/>
              <a:buFont typeface="Red Hat Display"/>
              <a:buNone/>
              <a:defRPr b="1" sz="3000">
                <a:latin typeface="Red Hat Display"/>
                <a:ea typeface="Red Hat Display"/>
                <a:cs typeface="Red Hat Display"/>
                <a:sym typeface="Red Hat Display"/>
              </a:defRPr>
            </a:lvl3pPr>
            <a:lvl4pPr lvl="3" rtl="0" algn="ctr">
              <a:spcBef>
                <a:spcPts val="0"/>
              </a:spcBef>
              <a:spcAft>
                <a:spcPts val="0"/>
              </a:spcAft>
              <a:buSzPts val="3000"/>
              <a:buFont typeface="Red Hat Display"/>
              <a:buNone/>
              <a:defRPr b="1" sz="3000">
                <a:latin typeface="Red Hat Display"/>
                <a:ea typeface="Red Hat Display"/>
                <a:cs typeface="Red Hat Display"/>
                <a:sym typeface="Red Hat Display"/>
              </a:defRPr>
            </a:lvl4pPr>
            <a:lvl5pPr lvl="4" rtl="0" algn="ctr">
              <a:spcBef>
                <a:spcPts val="0"/>
              </a:spcBef>
              <a:spcAft>
                <a:spcPts val="0"/>
              </a:spcAft>
              <a:buSzPts val="3000"/>
              <a:buFont typeface="Red Hat Display"/>
              <a:buNone/>
              <a:defRPr b="1" sz="3000">
                <a:latin typeface="Red Hat Display"/>
                <a:ea typeface="Red Hat Display"/>
                <a:cs typeface="Red Hat Display"/>
                <a:sym typeface="Red Hat Display"/>
              </a:defRPr>
            </a:lvl5pPr>
            <a:lvl6pPr lvl="5" rtl="0" algn="ctr">
              <a:spcBef>
                <a:spcPts val="0"/>
              </a:spcBef>
              <a:spcAft>
                <a:spcPts val="0"/>
              </a:spcAft>
              <a:buSzPts val="3000"/>
              <a:buFont typeface="Red Hat Display"/>
              <a:buNone/>
              <a:defRPr b="1" sz="3000">
                <a:latin typeface="Red Hat Display"/>
                <a:ea typeface="Red Hat Display"/>
                <a:cs typeface="Red Hat Display"/>
                <a:sym typeface="Red Hat Display"/>
              </a:defRPr>
            </a:lvl6pPr>
            <a:lvl7pPr lvl="6" rtl="0" algn="ctr">
              <a:spcBef>
                <a:spcPts val="0"/>
              </a:spcBef>
              <a:spcAft>
                <a:spcPts val="0"/>
              </a:spcAft>
              <a:buSzPts val="3000"/>
              <a:buFont typeface="Red Hat Display"/>
              <a:buNone/>
              <a:defRPr b="1" sz="3000">
                <a:latin typeface="Red Hat Display"/>
                <a:ea typeface="Red Hat Display"/>
                <a:cs typeface="Red Hat Display"/>
                <a:sym typeface="Red Hat Display"/>
              </a:defRPr>
            </a:lvl7pPr>
            <a:lvl8pPr lvl="7" rtl="0" algn="ctr">
              <a:spcBef>
                <a:spcPts val="0"/>
              </a:spcBef>
              <a:spcAft>
                <a:spcPts val="0"/>
              </a:spcAft>
              <a:buSzPts val="3000"/>
              <a:buFont typeface="Red Hat Display"/>
              <a:buNone/>
              <a:defRPr b="1" sz="3000">
                <a:latin typeface="Red Hat Display"/>
                <a:ea typeface="Red Hat Display"/>
                <a:cs typeface="Red Hat Display"/>
                <a:sym typeface="Red Hat Display"/>
              </a:defRPr>
            </a:lvl8pPr>
            <a:lvl9pPr lvl="8" rtl="0" algn="ctr">
              <a:spcBef>
                <a:spcPts val="0"/>
              </a:spcBef>
              <a:spcAft>
                <a:spcPts val="0"/>
              </a:spcAft>
              <a:buSzPts val="3000"/>
              <a:buFont typeface="Red Hat Display"/>
              <a:buNone/>
              <a:defRPr b="1" sz="3000">
                <a:latin typeface="Red Hat Display"/>
                <a:ea typeface="Red Hat Display"/>
                <a:cs typeface="Red Hat Display"/>
                <a:sym typeface="Red Hat Display"/>
              </a:defRPr>
            </a:lvl9pPr>
          </a:lstStyle>
          <a:p/>
        </p:txBody>
      </p:sp>
      <p:grpSp>
        <p:nvGrpSpPr>
          <p:cNvPr id="668" name="Google Shape;668;p23"/>
          <p:cNvGrpSpPr/>
          <p:nvPr/>
        </p:nvGrpSpPr>
        <p:grpSpPr>
          <a:xfrm>
            <a:off x="8428350" y="1995576"/>
            <a:ext cx="964775" cy="2169138"/>
            <a:chOff x="8428350" y="1614576"/>
            <a:chExt cx="964775" cy="2169138"/>
          </a:xfrm>
        </p:grpSpPr>
        <p:sp>
          <p:nvSpPr>
            <p:cNvPr id="669" name="Google Shape;669;p23"/>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3"/>
            <p:cNvGrpSpPr/>
            <p:nvPr/>
          </p:nvGrpSpPr>
          <p:grpSpPr>
            <a:xfrm>
              <a:off x="8429046" y="1614576"/>
              <a:ext cx="964079" cy="2169138"/>
              <a:chOff x="8429046" y="1614576"/>
              <a:chExt cx="964079" cy="2169138"/>
            </a:xfrm>
          </p:grpSpPr>
          <p:sp>
            <p:nvSpPr>
              <p:cNvPr id="672" name="Google Shape;672;p23"/>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5" name="Google Shape;685;p23"/>
          <p:cNvGrpSpPr/>
          <p:nvPr/>
        </p:nvGrpSpPr>
        <p:grpSpPr>
          <a:xfrm flipH="1">
            <a:off x="-479075" y="4608500"/>
            <a:ext cx="10102125" cy="963950"/>
            <a:chOff x="-479062" y="4756525"/>
            <a:chExt cx="10102125" cy="963950"/>
          </a:xfrm>
        </p:grpSpPr>
        <p:sp>
          <p:nvSpPr>
            <p:cNvPr id="686" name="Google Shape;686;p23"/>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23"/>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23"/>
          <p:cNvGrpSpPr/>
          <p:nvPr/>
        </p:nvGrpSpPr>
        <p:grpSpPr>
          <a:xfrm>
            <a:off x="8034085" y="-9525"/>
            <a:ext cx="1240114" cy="1135083"/>
            <a:chOff x="8034085" y="-9525"/>
            <a:chExt cx="1240114" cy="1135083"/>
          </a:xfrm>
        </p:grpSpPr>
        <p:sp>
          <p:nvSpPr>
            <p:cNvPr id="692" name="Google Shape;692;p23"/>
            <p:cNvSpPr/>
            <p:nvPr/>
          </p:nvSpPr>
          <p:spPr>
            <a:xfrm flipH="1">
              <a:off x="8510882" y="-9525"/>
              <a:ext cx="763317" cy="810113"/>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flipH="1">
              <a:off x="8034085" y="172019"/>
              <a:ext cx="946033" cy="953538"/>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flipH="1">
              <a:off x="8530941" y="172322"/>
              <a:ext cx="456670" cy="561988"/>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23"/>
          <p:cNvSpPr/>
          <p:nvPr/>
        </p:nvSpPr>
        <p:spPr>
          <a:xfrm>
            <a:off x="128800"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128800"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128800"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rot="5400000">
            <a:off x="665550" y="-665550"/>
            <a:ext cx="516600" cy="18477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00" name="Shape 700"/>
        <p:cNvGrpSpPr/>
        <p:nvPr/>
      </p:nvGrpSpPr>
      <p:grpSpPr>
        <a:xfrm>
          <a:off x="0" y="0"/>
          <a:ext cx="0" cy="0"/>
          <a:chOff x="0" y="0"/>
          <a:chExt cx="0" cy="0"/>
        </a:xfrm>
      </p:grpSpPr>
      <p:sp>
        <p:nvSpPr>
          <p:cNvPr id="701" name="Google Shape;701;p24"/>
          <p:cNvSpPr txBox="1"/>
          <p:nvPr>
            <p:ph idx="1" type="subTitle"/>
          </p:nvPr>
        </p:nvSpPr>
        <p:spPr>
          <a:xfrm>
            <a:off x="720000" y="2542375"/>
            <a:ext cx="2336400" cy="543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02" name="Google Shape;702;p24"/>
          <p:cNvSpPr txBox="1"/>
          <p:nvPr>
            <p:ph idx="2" type="subTitle"/>
          </p:nvPr>
        </p:nvSpPr>
        <p:spPr>
          <a:xfrm>
            <a:off x="720000" y="2917158"/>
            <a:ext cx="2336400" cy="81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3" name="Google Shape;703;p24"/>
          <p:cNvSpPr txBox="1"/>
          <p:nvPr>
            <p:ph idx="3" type="subTitle"/>
          </p:nvPr>
        </p:nvSpPr>
        <p:spPr>
          <a:xfrm>
            <a:off x="3403800" y="2917158"/>
            <a:ext cx="2336400" cy="81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4" name="Google Shape;704;p24"/>
          <p:cNvSpPr txBox="1"/>
          <p:nvPr>
            <p:ph idx="4" type="subTitle"/>
          </p:nvPr>
        </p:nvSpPr>
        <p:spPr>
          <a:xfrm>
            <a:off x="6087600" y="2917158"/>
            <a:ext cx="2336400" cy="81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5" name="Google Shape;70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6" name="Google Shape;706;p24"/>
          <p:cNvSpPr txBox="1"/>
          <p:nvPr>
            <p:ph idx="5" type="subTitle"/>
          </p:nvPr>
        </p:nvSpPr>
        <p:spPr>
          <a:xfrm>
            <a:off x="3403800" y="2542375"/>
            <a:ext cx="2336400" cy="543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07" name="Google Shape;707;p24"/>
          <p:cNvSpPr txBox="1"/>
          <p:nvPr>
            <p:ph idx="6" type="subTitle"/>
          </p:nvPr>
        </p:nvSpPr>
        <p:spPr>
          <a:xfrm>
            <a:off x="6087600" y="2542375"/>
            <a:ext cx="2336400" cy="543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grpSp>
        <p:nvGrpSpPr>
          <p:cNvPr id="708" name="Google Shape;708;p24"/>
          <p:cNvGrpSpPr/>
          <p:nvPr/>
        </p:nvGrpSpPr>
        <p:grpSpPr>
          <a:xfrm flipH="1">
            <a:off x="-479075" y="4608500"/>
            <a:ext cx="10102125" cy="963950"/>
            <a:chOff x="-479062" y="4756525"/>
            <a:chExt cx="10102125" cy="963950"/>
          </a:xfrm>
        </p:grpSpPr>
        <p:sp>
          <p:nvSpPr>
            <p:cNvPr id="709" name="Google Shape;709;p24"/>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24"/>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128800"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128800"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128800"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24"/>
          <p:cNvGrpSpPr/>
          <p:nvPr/>
        </p:nvGrpSpPr>
        <p:grpSpPr>
          <a:xfrm>
            <a:off x="8428350" y="1995576"/>
            <a:ext cx="964775" cy="2169138"/>
            <a:chOff x="8428350" y="1614576"/>
            <a:chExt cx="964775" cy="2169138"/>
          </a:xfrm>
        </p:grpSpPr>
        <p:sp>
          <p:nvSpPr>
            <p:cNvPr id="718" name="Google Shape;718;p24"/>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24"/>
            <p:cNvGrpSpPr/>
            <p:nvPr/>
          </p:nvGrpSpPr>
          <p:grpSpPr>
            <a:xfrm>
              <a:off x="8429046" y="1614576"/>
              <a:ext cx="964079" cy="2169138"/>
              <a:chOff x="8429046" y="1614576"/>
              <a:chExt cx="964079" cy="2169138"/>
            </a:xfrm>
          </p:grpSpPr>
          <p:sp>
            <p:nvSpPr>
              <p:cNvPr id="721" name="Google Shape;721;p24"/>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4" name="Google Shape;73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735" name="Shape 735"/>
        <p:cNvGrpSpPr/>
        <p:nvPr/>
      </p:nvGrpSpPr>
      <p:grpSpPr>
        <a:xfrm>
          <a:off x="0" y="0"/>
          <a:ext cx="0" cy="0"/>
          <a:chOff x="0" y="0"/>
          <a:chExt cx="0" cy="0"/>
        </a:xfrm>
      </p:grpSpPr>
      <p:sp>
        <p:nvSpPr>
          <p:cNvPr id="736" name="Google Shape;73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25"/>
          <p:cNvSpPr txBox="1"/>
          <p:nvPr>
            <p:ph idx="1" type="subTitle"/>
          </p:nvPr>
        </p:nvSpPr>
        <p:spPr>
          <a:xfrm>
            <a:off x="717550" y="3229500"/>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38" name="Google Shape;738;p25"/>
          <p:cNvSpPr txBox="1"/>
          <p:nvPr>
            <p:ph idx="2" type="subTitle"/>
          </p:nvPr>
        </p:nvSpPr>
        <p:spPr>
          <a:xfrm>
            <a:off x="717550" y="3793178"/>
            <a:ext cx="2336400" cy="59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9" name="Google Shape;739;p25"/>
          <p:cNvSpPr txBox="1"/>
          <p:nvPr>
            <p:ph idx="3" type="subTitle"/>
          </p:nvPr>
        </p:nvSpPr>
        <p:spPr>
          <a:xfrm>
            <a:off x="3403800" y="3793178"/>
            <a:ext cx="2336400" cy="59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0" name="Google Shape;740;p25"/>
          <p:cNvSpPr txBox="1"/>
          <p:nvPr>
            <p:ph idx="4" type="subTitle"/>
          </p:nvPr>
        </p:nvSpPr>
        <p:spPr>
          <a:xfrm>
            <a:off x="6087600" y="3793178"/>
            <a:ext cx="2336400" cy="59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1" name="Google Shape;741;p25"/>
          <p:cNvSpPr txBox="1"/>
          <p:nvPr>
            <p:ph idx="5" type="subTitle"/>
          </p:nvPr>
        </p:nvSpPr>
        <p:spPr>
          <a:xfrm>
            <a:off x="3403800" y="3229500"/>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42" name="Google Shape;742;p25"/>
          <p:cNvSpPr txBox="1"/>
          <p:nvPr>
            <p:ph idx="6" type="subTitle"/>
          </p:nvPr>
        </p:nvSpPr>
        <p:spPr>
          <a:xfrm>
            <a:off x="6087600" y="3229500"/>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43" name="Google Shape;743;p25"/>
          <p:cNvSpPr/>
          <p:nvPr>
            <p:ph idx="7" type="pic"/>
          </p:nvPr>
        </p:nvSpPr>
        <p:spPr>
          <a:xfrm>
            <a:off x="907600" y="1469213"/>
            <a:ext cx="1956300" cy="1956300"/>
          </a:xfrm>
          <a:prstGeom prst="ellipse">
            <a:avLst/>
          </a:prstGeom>
          <a:noFill/>
          <a:ln>
            <a:noFill/>
          </a:ln>
        </p:spPr>
      </p:sp>
      <p:sp>
        <p:nvSpPr>
          <p:cNvPr id="744" name="Google Shape;744;p25"/>
          <p:cNvSpPr/>
          <p:nvPr>
            <p:ph idx="8" type="pic"/>
          </p:nvPr>
        </p:nvSpPr>
        <p:spPr>
          <a:xfrm>
            <a:off x="3593850" y="1469213"/>
            <a:ext cx="1956300" cy="1956300"/>
          </a:xfrm>
          <a:prstGeom prst="ellipse">
            <a:avLst/>
          </a:prstGeom>
          <a:noFill/>
          <a:ln>
            <a:noFill/>
          </a:ln>
        </p:spPr>
      </p:sp>
      <p:sp>
        <p:nvSpPr>
          <p:cNvPr id="745" name="Google Shape;745;p25"/>
          <p:cNvSpPr/>
          <p:nvPr>
            <p:ph idx="9" type="pic"/>
          </p:nvPr>
        </p:nvSpPr>
        <p:spPr>
          <a:xfrm flipH="1">
            <a:off x="6277650" y="1469213"/>
            <a:ext cx="1956300" cy="1956300"/>
          </a:xfrm>
          <a:prstGeom prst="ellipse">
            <a:avLst/>
          </a:prstGeom>
          <a:noFill/>
          <a:ln>
            <a:noFill/>
          </a:ln>
        </p:spPr>
      </p:sp>
      <p:grpSp>
        <p:nvGrpSpPr>
          <p:cNvPr id="746" name="Google Shape;746;p25"/>
          <p:cNvGrpSpPr/>
          <p:nvPr/>
        </p:nvGrpSpPr>
        <p:grpSpPr>
          <a:xfrm flipH="1">
            <a:off x="-479075" y="4608500"/>
            <a:ext cx="10102125" cy="963950"/>
            <a:chOff x="-479062" y="4756525"/>
            <a:chExt cx="10102125" cy="963950"/>
          </a:xfrm>
        </p:grpSpPr>
        <p:sp>
          <p:nvSpPr>
            <p:cNvPr id="747" name="Google Shape;747;p25"/>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5"/>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128800"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128800"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128800"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25"/>
          <p:cNvGrpSpPr/>
          <p:nvPr/>
        </p:nvGrpSpPr>
        <p:grpSpPr>
          <a:xfrm>
            <a:off x="8428350" y="1995576"/>
            <a:ext cx="964775" cy="2169138"/>
            <a:chOff x="8428350" y="1614576"/>
            <a:chExt cx="964775" cy="2169138"/>
          </a:xfrm>
        </p:grpSpPr>
        <p:sp>
          <p:nvSpPr>
            <p:cNvPr id="756" name="Google Shape;756;p25"/>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25"/>
            <p:cNvGrpSpPr/>
            <p:nvPr/>
          </p:nvGrpSpPr>
          <p:grpSpPr>
            <a:xfrm>
              <a:off x="8429046" y="1614576"/>
              <a:ext cx="964079" cy="2169138"/>
              <a:chOff x="8429046" y="1614576"/>
              <a:chExt cx="964079" cy="2169138"/>
            </a:xfrm>
          </p:grpSpPr>
          <p:sp>
            <p:nvSpPr>
              <p:cNvPr id="759" name="Google Shape;759;p25"/>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2" name="Google Shape;77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773" name="Shape 773"/>
        <p:cNvGrpSpPr/>
        <p:nvPr/>
      </p:nvGrpSpPr>
      <p:grpSpPr>
        <a:xfrm>
          <a:off x="0" y="0"/>
          <a:ext cx="0" cy="0"/>
          <a:chOff x="0" y="0"/>
          <a:chExt cx="0" cy="0"/>
        </a:xfrm>
      </p:grpSpPr>
      <p:sp>
        <p:nvSpPr>
          <p:cNvPr id="774" name="Google Shape;77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5" name="Google Shape;775;p26"/>
          <p:cNvSpPr txBox="1"/>
          <p:nvPr>
            <p:ph idx="1" type="subTitle"/>
          </p:nvPr>
        </p:nvSpPr>
        <p:spPr>
          <a:xfrm>
            <a:off x="1721400" y="1284225"/>
            <a:ext cx="5701200" cy="572700"/>
          </a:xfrm>
          <a:prstGeom prst="rect">
            <a:avLst/>
          </a:prstGeom>
          <a:ln>
            <a:noFill/>
          </a:ln>
        </p:spPr>
        <p:txBody>
          <a:bodyPr anchorCtr="0" anchor="b" bIns="91425" lIns="91425" spcFirstLastPara="1" rIns="91425" wrap="square" tIns="91425">
            <a:noAutofit/>
          </a:bodyPr>
          <a:lstStyle>
            <a:lvl1pPr lvl="0" rtl="0" algn="ctr">
              <a:spcBef>
                <a:spcPts val="80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20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76" name="Google Shape;776;p26"/>
          <p:cNvSpPr txBox="1"/>
          <p:nvPr>
            <p:ph idx="2" type="subTitle"/>
          </p:nvPr>
        </p:nvSpPr>
        <p:spPr>
          <a:xfrm>
            <a:off x="1721400" y="1719586"/>
            <a:ext cx="5701200" cy="55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7" name="Google Shape;777;p26"/>
          <p:cNvSpPr txBox="1"/>
          <p:nvPr>
            <p:ph idx="3" type="subTitle"/>
          </p:nvPr>
        </p:nvSpPr>
        <p:spPr>
          <a:xfrm>
            <a:off x="1721400" y="2339051"/>
            <a:ext cx="5701200" cy="572700"/>
          </a:xfrm>
          <a:prstGeom prst="rect">
            <a:avLst/>
          </a:prstGeom>
          <a:ln>
            <a:noFill/>
          </a:ln>
        </p:spPr>
        <p:txBody>
          <a:bodyPr anchorCtr="0" anchor="b" bIns="91425" lIns="91425" spcFirstLastPara="1" rIns="91425" wrap="square" tIns="91425">
            <a:noAutofit/>
          </a:bodyPr>
          <a:lstStyle>
            <a:lvl1pPr lvl="0" rtl="0" algn="ctr">
              <a:spcBef>
                <a:spcPts val="80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20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78" name="Google Shape;778;p26"/>
          <p:cNvSpPr txBox="1"/>
          <p:nvPr>
            <p:ph idx="4" type="subTitle"/>
          </p:nvPr>
        </p:nvSpPr>
        <p:spPr>
          <a:xfrm>
            <a:off x="1721400" y="2774418"/>
            <a:ext cx="5701200" cy="55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9" name="Google Shape;779;p26"/>
          <p:cNvSpPr txBox="1"/>
          <p:nvPr>
            <p:ph idx="5" type="subTitle"/>
          </p:nvPr>
        </p:nvSpPr>
        <p:spPr>
          <a:xfrm>
            <a:off x="1721400" y="3393899"/>
            <a:ext cx="5701200" cy="572700"/>
          </a:xfrm>
          <a:prstGeom prst="rect">
            <a:avLst/>
          </a:prstGeom>
          <a:ln>
            <a:noFill/>
          </a:ln>
        </p:spPr>
        <p:txBody>
          <a:bodyPr anchorCtr="0" anchor="b" bIns="91425" lIns="91425" spcFirstLastPara="1" rIns="91425" wrap="square" tIns="91425">
            <a:noAutofit/>
          </a:bodyPr>
          <a:lstStyle>
            <a:lvl1pPr lvl="0" rtl="0" algn="ctr">
              <a:spcBef>
                <a:spcPts val="80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20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780" name="Google Shape;780;p26"/>
          <p:cNvSpPr txBox="1"/>
          <p:nvPr>
            <p:ph idx="6" type="subTitle"/>
          </p:nvPr>
        </p:nvSpPr>
        <p:spPr>
          <a:xfrm>
            <a:off x="1721400" y="3829250"/>
            <a:ext cx="5701200" cy="55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81" name="Google Shape;781;p26"/>
          <p:cNvGrpSpPr/>
          <p:nvPr/>
        </p:nvGrpSpPr>
        <p:grpSpPr>
          <a:xfrm flipH="1">
            <a:off x="-479075" y="4608500"/>
            <a:ext cx="10102125" cy="963950"/>
            <a:chOff x="-479062" y="4756525"/>
            <a:chExt cx="10102125" cy="963950"/>
          </a:xfrm>
        </p:grpSpPr>
        <p:sp>
          <p:nvSpPr>
            <p:cNvPr id="782" name="Google Shape;782;p26"/>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26"/>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128800"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128800"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128800"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rot="5400000">
            <a:off x="665550" y="-665550"/>
            <a:ext cx="516600" cy="18477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6"/>
          <p:cNvGrpSpPr/>
          <p:nvPr/>
        </p:nvGrpSpPr>
        <p:grpSpPr>
          <a:xfrm>
            <a:off x="8428350" y="1995576"/>
            <a:ext cx="964775" cy="2169138"/>
            <a:chOff x="8428350" y="1614576"/>
            <a:chExt cx="964775" cy="2169138"/>
          </a:xfrm>
        </p:grpSpPr>
        <p:sp>
          <p:nvSpPr>
            <p:cNvPr id="792" name="Google Shape;792;p26"/>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26"/>
            <p:cNvGrpSpPr/>
            <p:nvPr/>
          </p:nvGrpSpPr>
          <p:grpSpPr>
            <a:xfrm>
              <a:off x="8429046" y="1614576"/>
              <a:ext cx="964079" cy="2169138"/>
              <a:chOff x="8429046" y="1614576"/>
              <a:chExt cx="964079" cy="2169138"/>
            </a:xfrm>
          </p:grpSpPr>
          <p:sp>
            <p:nvSpPr>
              <p:cNvPr id="795" name="Google Shape;795;p26"/>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8" name="Google Shape;80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09" name="Shape 809"/>
        <p:cNvGrpSpPr/>
        <p:nvPr/>
      </p:nvGrpSpPr>
      <p:grpSpPr>
        <a:xfrm>
          <a:off x="0" y="0"/>
          <a:ext cx="0" cy="0"/>
          <a:chOff x="0" y="0"/>
          <a:chExt cx="0" cy="0"/>
        </a:xfrm>
      </p:grpSpPr>
      <p:sp>
        <p:nvSpPr>
          <p:cNvPr id="810" name="Google Shape;810;p27"/>
          <p:cNvSpPr txBox="1"/>
          <p:nvPr>
            <p:ph idx="1" type="subTitle"/>
          </p:nvPr>
        </p:nvSpPr>
        <p:spPr>
          <a:xfrm>
            <a:off x="1928823" y="1670800"/>
            <a:ext cx="2487000" cy="531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11" name="Google Shape;811;p27"/>
          <p:cNvSpPr txBox="1"/>
          <p:nvPr>
            <p:ph idx="2" type="subTitle"/>
          </p:nvPr>
        </p:nvSpPr>
        <p:spPr>
          <a:xfrm>
            <a:off x="1928813" y="2059825"/>
            <a:ext cx="2487000" cy="648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2" name="Google Shape;812;p27"/>
          <p:cNvSpPr txBox="1"/>
          <p:nvPr>
            <p:ph idx="3" type="subTitle"/>
          </p:nvPr>
        </p:nvSpPr>
        <p:spPr>
          <a:xfrm>
            <a:off x="5404412" y="2059825"/>
            <a:ext cx="2487000" cy="648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3" name="Google Shape;813;p27"/>
          <p:cNvSpPr txBox="1"/>
          <p:nvPr>
            <p:ph idx="4" type="subTitle"/>
          </p:nvPr>
        </p:nvSpPr>
        <p:spPr>
          <a:xfrm>
            <a:off x="1928813" y="3468800"/>
            <a:ext cx="2487000" cy="648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4" name="Google Shape;814;p27"/>
          <p:cNvSpPr txBox="1"/>
          <p:nvPr>
            <p:ph idx="5" type="subTitle"/>
          </p:nvPr>
        </p:nvSpPr>
        <p:spPr>
          <a:xfrm>
            <a:off x="5404412" y="3468800"/>
            <a:ext cx="2487000" cy="648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5" name="Google Shape;81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6" name="Google Shape;816;p27"/>
          <p:cNvSpPr txBox="1"/>
          <p:nvPr>
            <p:ph idx="6" type="subTitle"/>
          </p:nvPr>
        </p:nvSpPr>
        <p:spPr>
          <a:xfrm>
            <a:off x="1928823" y="3079750"/>
            <a:ext cx="2487000" cy="531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17" name="Google Shape;817;p27"/>
          <p:cNvSpPr txBox="1"/>
          <p:nvPr>
            <p:ph idx="7" type="subTitle"/>
          </p:nvPr>
        </p:nvSpPr>
        <p:spPr>
          <a:xfrm>
            <a:off x="5404418" y="1670800"/>
            <a:ext cx="2487000" cy="531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18" name="Google Shape;818;p27"/>
          <p:cNvSpPr txBox="1"/>
          <p:nvPr>
            <p:ph idx="8" type="subTitle"/>
          </p:nvPr>
        </p:nvSpPr>
        <p:spPr>
          <a:xfrm>
            <a:off x="5404418" y="3079750"/>
            <a:ext cx="2487000" cy="531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19" name="Google Shape;819;p27"/>
          <p:cNvSpPr/>
          <p:nvPr/>
        </p:nvSpPr>
        <p:spPr>
          <a:xfrm>
            <a:off x="-75" y="2879625"/>
            <a:ext cx="717600" cy="21309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27"/>
          <p:cNvGrpSpPr/>
          <p:nvPr/>
        </p:nvGrpSpPr>
        <p:grpSpPr>
          <a:xfrm flipH="1">
            <a:off x="-479075" y="4608500"/>
            <a:ext cx="10102125" cy="963950"/>
            <a:chOff x="-479062" y="4756525"/>
            <a:chExt cx="10102125" cy="963950"/>
          </a:xfrm>
        </p:grpSpPr>
        <p:sp>
          <p:nvSpPr>
            <p:cNvPr id="821" name="Google Shape;821;p27"/>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 name="Google Shape;825;p27"/>
          <p:cNvSpPr/>
          <p:nvPr/>
        </p:nvSpPr>
        <p:spPr>
          <a:xfrm flipH="1" rot="10800000">
            <a:off x="81929" y="967487"/>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flipH="1" rot="10800000">
            <a:off x="81929" y="623987"/>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27"/>
          <p:cNvGrpSpPr/>
          <p:nvPr/>
        </p:nvGrpSpPr>
        <p:grpSpPr>
          <a:xfrm flipH="1">
            <a:off x="8428875" y="2697426"/>
            <a:ext cx="964079" cy="2169138"/>
            <a:chOff x="-248979" y="1614576"/>
            <a:chExt cx="964079" cy="2169138"/>
          </a:xfrm>
        </p:grpSpPr>
        <p:grpSp>
          <p:nvGrpSpPr>
            <p:cNvPr id="828" name="Google Shape;828;p27"/>
            <p:cNvGrpSpPr/>
            <p:nvPr/>
          </p:nvGrpSpPr>
          <p:grpSpPr>
            <a:xfrm>
              <a:off x="-248979" y="1614576"/>
              <a:ext cx="964079" cy="2169138"/>
              <a:chOff x="8429046" y="1614576"/>
              <a:chExt cx="964079" cy="2169138"/>
            </a:xfrm>
          </p:grpSpPr>
          <p:sp>
            <p:nvSpPr>
              <p:cNvPr id="829" name="Google Shape;829;p27"/>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27"/>
            <p:cNvSpPr/>
            <p:nvPr/>
          </p:nvSpPr>
          <p:spPr>
            <a:xfrm>
              <a:off x="-248979" y="1615249"/>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27"/>
          <p:cNvSpPr/>
          <p:nvPr/>
        </p:nvSpPr>
        <p:spPr>
          <a:xfrm>
            <a:off x="8554050" y="623970"/>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8554050" y="901431"/>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8554050" y="1178892"/>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47" name="Shape 847"/>
        <p:cNvGrpSpPr/>
        <p:nvPr/>
      </p:nvGrpSpPr>
      <p:grpSpPr>
        <a:xfrm>
          <a:off x="0" y="0"/>
          <a:ext cx="0" cy="0"/>
          <a:chOff x="0" y="0"/>
          <a:chExt cx="0" cy="0"/>
        </a:xfrm>
      </p:grpSpPr>
      <p:sp>
        <p:nvSpPr>
          <p:cNvPr id="848" name="Google Shape;84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9" name="Google Shape;849;p28"/>
          <p:cNvSpPr txBox="1"/>
          <p:nvPr>
            <p:ph idx="1" type="subTitle"/>
          </p:nvPr>
        </p:nvSpPr>
        <p:spPr>
          <a:xfrm>
            <a:off x="720000" y="2196473"/>
            <a:ext cx="23364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0" name="Google Shape;850;p28"/>
          <p:cNvSpPr txBox="1"/>
          <p:nvPr>
            <p:ph idx="2" type="subTitle"/>
          </p:nvPr>
        </p:nvSpPr>
        <p:spPr>
          <a:xfrm>
            <a:off x="3403800" y="2196473"/>
            <a:ext cx="23364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1" name="Google Shape;851;p28"/>
          <p:cNvSpPr txBox="1"/>
          <p:nvPr>
            <p:ph idx="3" type="subTitle"/>
          </p:nvPr>
        </p:nvSpPr>
        <p:spPr>
          <a:xfrm>
            <a:off x="6087600" y="2196473"/>
            <a:ext cx="23364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2" name="Google Shape;852;p28"/>
          <p:cNvSpPr txBox="1"/>
          <p:nvPr>
            <p:ph idx="4" type="subTitle"/>
          </p:nvPr>
        </p:nvSpPr>
        <p:spPr>
          <a:xfrm>
            <a:off x="720000" y="3956024"/>
            <a:ext cx="23364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3" name="Google Shape;853;p28"/>
          <p:cNvSpPr txBox="1"/>
          <p:nvPr>
            <p:ph idx="5" type="subTitle"/>
          </p:nvPr>
        </p:nvSpPr>
        <p:spPr>
          <a:xfrm>
            <a:off x="3403800" y="3956024"/>
            <a:ext cx="23364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4" name="Google Shape;854;p28"/>
          <p:cNvSpPr txBox="1"/>
          <p:nvPr>
            <p:ph idx="6" type="subTitle"/>
          </p:nvPr>
        </p:nvSpPr>
        <p:spPr>
          <a:xfrm>
            <a:off x="6087600" y="3956024"/>
            <a:ext cx="23364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5" name="Google Shape;855;p28"/>
          <p:cNvSpPr txBox="1"/>
          <p:nvPr>
            <p:ph idx="7" type="subTitle"/>
          </p:nvPr>
        </p:nvSpPr>
        <p:spPr>
          <a:xfrm>
            <a:off x="715100" y="1800600"/>
            <a:ext cx="2336400" cy="54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56" name="Google Shape;856;p28"/>
          <p:cNvSpPr txBox="1"/>
          <p:nvPr>
            <p:ph idx="8" type="subTitle"/>
          </p:nvPr>
        </p:nvSpPr>
        <p:spPr>
          <a:xfrm>
            <a:off x="3403800" y="1800600"/>
            <a:ext cx="2336400" cy="54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57" name="Google Shape;857;p28"/>
          <p:cNvSpPr txBox="1"/>
          <p:nvPr>
            <p:ph idx="9" type="subTitle"/>
          </p:nvPr>
        </p:nvSpPr>
        <p:spPr>
          <a:xfrm>
            <a:off x="6092500" y="1800600"/>
            <a:ext cx="2336400" cy="54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58" name="Google Shape;858;p28"/>
          <p:cNvSpPr txBox="1"/>
          <p:nvPr>
            <p:ph idx="13" type="subTitle"/>
          </p:nvPr>
        </p:nvSpPr>
        <p:spPr>
          <a:xfrm>
            <a:off x="715100" y="3555625"/>
            <a:ext cx="2336400" cy="54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59" name="Google Shape;859;p28"/>
          <p:cNvSpPr txBox="1"/>
          <p:nvPr>
            <p:ph idx="14" type="subTitle"/>
          </p:nvPr>
        </p:nvSpPr>
        <p:spPr>
          <a:xfrm>
            <a:off x="3403800" y="3555625"/>
            <a:ext cx="2336400" cy="54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860" name="Google Shape;860;p28"/>
          <p:cNvSpPr txBox="1"/>
          <p:nvPr>
            <p:ph idx="15" type="subTitle"/>
          </p:nvPr>
        </p:nvSpPr>
        <p:spPr>
          <a:xfrm>
            <a:off x="6092500" y="3555625"/>
            <a:ext cx="2336400" cy="54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grpSp>
        <p:nvGrpSpPr>
          <p:cNvPr id="861" name="Google Shape;861;p28"/>
          <p:cNvGrpSpPr/>
          <p:nvPr/>
        </p:nvGrpSpPr>
        <p:grpSpPr>
          <a:xfrm flipH="1">
            <a:off x="-249150" y="1995576"/>
            <a:ext cx="964775" cy="2169138"/>
            <a:chOff x="8428350" y="1614576"/>
            <a:chExt cx="964775" cy="2169138"/>
          </a:xfrm>
        </p:grpSpPr>
        <p:sp>
          <p:nvSpPr>
            <p:cNvPr id="862" name="Google Shape;862;p28"/>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8"/>
            <p:cNvGrpSpPr/>
            <p:nvPr/>
          </p:nvGrpSpPr>
          <p:grpSpPr>
            <a:xfrm>
              <a:off x="8429046" y="1614576"/>
              <a:ext cx="964079" cy="2169138"/>
              <a:chOff x="8429046" y="1614576"/>
              <a:chExt cx="964079" cy="2169138"/>
            </a:xfrm>
          </p:grpSpPr>
          <p:sp>
            <p:nvSpPr>
              <p:cNvPr id="865" name="Google Shape;865;p28"/>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8" name="Google Shape;878;p28"/>
          <p:cNvSpPr/>
          <p:nvPr/>
        </p:nvSpPr>
        <p:spPr>
          <a:xfrm flipH="1" rot="10800000">
            <a:off x="-1274150" y="-1531275"/>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28"/>
          <p:cNvGrpSpPr/>
          <p:nvPr/>
        </p:nvGrpSpPr>
        <p:grpSpPr>
          <a:xfrm>
            <a:off x="-479075" y="4608500"/>
            <a:ext cx="10102125" cy="963950"/>
            <a:chOff x="-479062" y="4756525"/>
            <a:chExt cx="10102125" cy="963950"/>
          </a:xfrm>
        </p:grpSpPr>
        <p:sp>
          <p:nvSpPr>
            <p:cNvPr id="880" name="Google Shape;880;p28"/>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28"/>
          <p:cNvSpPr/>
          <p:nvPr/>
        </p:nvSpPr>
        <p:spPr>
          <a:xfrm flipH="1">
            <a:off x="8555237"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flipH="1">
            <a:off x="8555237"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flipH="1">
            <a:off x="8555237"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7" name="Google Shape;887;p28"/>
          <p:cNvGrpSpPr/>
          <p:nvPr/>
        </p:nvGrpSpPr>
        <p:grpSpPr>
          <a:xfrm flipH="1">
            <a:off x="8558202" y="257188"/>
            <a:ext cx="453975" cy="948400"/>
            <a:chOff x="7520035" y="2360625"/>
            <a:chExt cx="453975" cy="948400"/>
          </a:xfrm>
        </p:grpSpPr>
        <p:grpSp>
          <p:nvGrpSpPr>
            <p:cNvPr id="888" name="Google Shape;888;p28"/>
            <p:cNvGrpSpPr/>
            <p:nvPr/>
          </p:nvGrpSpPr>
          <p:grpSpPr>
            <a:xfrm flipH="1">
              <a:off x="7520885" y="2813700"/>
              <a:ext cx="453125" cy="495325"/>
              <a:chOff x="4291875" y="1071125"/>
              <a:chExt cx="453125" cy="495325"/>
            </a:xfrm>
          </p:grpSpPr>
          <p:sp>
            <p:nvSpPr>
              <p:cNvPr id="889" name="Google Shape;889;p28"/>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8"/>
            <p:cNvGrpSpPr/>
            <p:nvPr/>
          </p:nvGrpSpPr>
          <p:grpSpPr>
            <a:xfrm flipH="1">
              <a:off x="7520035" y="2360625"/>
              <a:ext cx="453975" cy="495325"/>
              <a:chOff x="4291875" y="618050"/>
              <a:chExt cx="453975" cy="495325"/>
            </a:xfrm>
          </p:grpSpPr>
          <p:sp>
            <p:nvSpPr>
              <p:cNvPr id="898" name="Google Shape;898;p28"/>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5" name="Google Shape;905;p28"/>
          <p:cNvSpPr/>
          <p:nvPr/>
        </p:nvSpPr>
        <p:spPr>
          <a:xfrm flipH="1">
            <a:off x="29577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07" name="Shape 907"/>
        <p:cNvGrpSpPr/>
        <p:nvPr/>
      </p:nvGrpSpPr>
      <p:grpSpPr>
        <a:xfrm>
          <a:off x="0" y="0"/>
          <a:ext cx="0" cy="0"/>
          <a:chOff x="0" y="0"/>
          <a:chExt cx="0" cy="0"/>
        </a:xfrm>
      </p:grpSpPr>
      <p:sp>
        <p:nvSpPr>
          <p:cNvPr id="908" name="Google Shape;908;p29"/>
          <p:cNvSpPr txBox="1"/>
          <p:nvPr>
            <p:ph hasCustomPrompt="1" type="title"/>
          </p:nvPr>
        </p:nvSpPr>
        <p:spPr>
          <a:xfrm>
            <a:off x="4737100" y="1996125"/>
            <a:ext cx="3691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09" name="Google Shape;909;p29"/>
          <p:cNvSpPr txBox="1"/>
          <p:nvPr>
            <p:ph idx="1" type="subTitle"/>
          </p:nvPr>
        </p:nvSpPr>
        <p:spPr>
          <a:xfrm>
            <a:off x="4737100" y="2702146"/>
            <a:ext cx="3691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0" name="Google Shape;910;p29"/>
          <p:cNvSpPr txBox="1"/>
          <p:nvPr>
            <p:ph hasCustomPrompt="1" idx="2" type="title"/>
          </p:nvPr>
        </p:nvSpPr>
        <p:spPr>
          <a:xfrm>
            <a:off x="4737100" y="3452255"/>
            <a:ext cx="3691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11" name="Google Shape;911;p29"/>
          <p:cNvSpPr txBox="1"/>
          <p:nvPr>
            <p:ph idx="3" type="subTitle"/>
          </p:nvPr>
        </p:nvSpPr>
        <p:spPr>
          <a:xfrm>
            <a:off x="4737100" y="4158276"/>
            <a:ext cx="3691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2" name="Google Shape;912;p29"/>
          <p:cNvSpPr txBox="1"/>
          <p:nvPr>
            <p:ph hasCustomPrompt="1" idx="4" type="title"/>
          </p:nvPr>
        </p:nvSpPr>
        <p:spPr>
          <a:xfrm>
            <a:off x="4737100" y="540000"/>
            <a:ext cx="3691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13" name="Google Shape;913;p29"/>
          <p:cNvSpPr txBox="1"/>
          <p:nvPr>
            <p:ph idx="5" type="subTitle"/>
          </p:nvPr>
        </p:nvSpPr>
        <p:spPr>
          <a:xfrm>
            <a:off x="4737100" y="1246025"/>
            <a:ext cx="3691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4" name="Google Shape;914;p29"/>
          <p:cNvSpPr/>
          <p:nvPr>
            <p:ph idx="6" type="pic"/>
          </p:nvPr>
        </p:nvSpPr>
        <p:spPr>
          <a:xfrm>
            <a:off x="715100" y="681750"/>
            <a:ext cx="3780000" cy="3780000"/>
          </a:xfrm>
          <a:prstGeom prst="ellipse">
            <a:avLst/>
          </a:prstGeom>
          <a:noFill/>
          <a:ln>
            <a:noFill/>
          </a:ln>
        </p:spPr>
      </p:sp>
      <p:grpSp>
        <p:nvGrpSpPr>
          <p:cNvPr id="915" name="Google Shape;915;p29"/>
          <p:cNvGrpSpPr/>
          <p:nvPr/>
        </p:nvGrpSpPr>
        <p:grpSpPr>
          <a:xfrm>
            <a:off x="-248979" y="2697426"/>
            <a:ext cx="964079" cy="2169138"/>
            <a:chOff x="-248979" y="1614576"/>
            <a:chExt cx="964079" cy="2169138"/>
          </a:xfrm>
        </p:grpSpPr>
        <p:grpSp>
          <p:nvGrpSpPr>
            <p:cNvPr id="916" name="Google Shape;916;p29"/>
            <p:cNvGrpSpPr/>
            <p:nvPr/>
          </p:nvGrpSpPr>
          <p:grpSpPr>
            <a:xfrm>
              <a:off x="-248979" y="1614576"/>
              <a:ext cx="964079" cy="2169138"/>
              <a:chOff x="8429046" y="1614576"/>
              <a:chExt cx="964079" cy="2169138"/>
            </a:xfrm>
          </p:grpSpPr>
          <p:sp>
            <p:nvSpPr>
              <p:cNvPr id="917" name="Google Shape;917;p29"/>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29"/>
            <p:cNvSpPr/>
            <p:nvPr/>
          </p:nvSpPr>
          <p:spPr>
            <a:xfrm>
              <a:off x="-248979" y="1615249"/>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29"/>
          <p:cNvGrpSpPr/>
          <p:nvPr/>
        </p:nvGrpSpPr>
        <p:grpSpPr>
          <a:xfrm>
            <a:off x="-479075" y="4608500"/>
            <a:ext cx="10102125" cy="963950"/>
            <a:chOff x="-479062" y="4756525"/>
            <a:chExt cx="10102125" cy="963950"/>
          </a:xfrm>
        </p:grpSpPr>
        <p:sp>
          <p:nvSpPr>
            <p:cNvPr id="932" name="Google Shape;932;p29"/>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9"/>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29"/>
          <p:cNvSpPr/>
          <p:nvPr/>
        </p:nvSpPr>
        <p:spPr>
          <a:xfrm>
            <a:off x="8497186" y="36502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9"/>
          <p:cNvSpPr/>
          <p:nvPr/>
        </p:nvSpPr>
        <p:spPr>
          <a:xfrm>
            <a:off x="8497186" y="399370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9"/>
          <p:cNvSpPr/>
          <p:nvPr/>
        </p:nvSpPr>
        <p:spPr>
          <a:xfrm flipH="1" rot="10800000">
            <a:off x="8426450" y="-28700"/>
            <a:ext cx="717600" cy="21309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940" name="Shape 940"/>
        <p:cNvGrpSpPr/>
        <p:nvPr/>
      </p:nvGrpSpPr>
      <p:grpSpPr>
        <a:xfrm>
          <a:off x="0" y="0"/>
          <a:ext cx="0" cy="0"/>
          <a:chOff x="0" y="0"/>
          <a:chExt cx="0" cy="0"/>
        </a:xfrm>
      </p:grpSpPr>
      <p:sp>
        <p:nvSpPr>
          <p:cNvPr id="941" name="Google Shape;941;p30"/>
          <p:cNvSpPr txBox="1"/>
          <p:nvPr>
            <p:ph hasCustomPrompt="1" type="title"/>
          </p:nvPr>
        </p:nvSpPr>
        <p:spPr>
          <a:xfrm>
            <a:off x="2911475" y="2002175"/>
            <a:ext cx="1495500" cy="541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4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2" name="Google Shape;942;p30"/>
          <p:cNvSpPr txBox="1"/>
          <p:nvPr>
            <p:ph idx="1" type="subTitle"/>
          </p:nvPr>
        </p:nvSpPr>
        <p:spPr>
          <a:xfrm>
            <a:off x="715100" y="2543426"/>
            <a:ext cx="3691800" cy="5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3" name="Google Shape;943;p30"/>
          <p:cNvSpPr txBox="1"/>
          <p:nvPr>
            <p:ph hasCustomPrompt="1" idx="2" type="title"/>
          </p:nvPr>
        </p:nvSpPr>
        <p:spPr>
          <a:xfrm>
            <a:off x="2911475" y="3384463"/>
            <a:ext cx="1495500" cy="541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45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4" name="Google Shape;944;p30"/>
          <p:cNvSpPr txBox="1"/>
          <p:nvPr>
            <p:ph idx="3" type="subTitle"/>
          </p:nvPr>
        </p:nvSpPr>
        <p:spPr>
          <a:xfrm>
            <a:off x="715100" y="3925712"/>
            <a:ext cx="3691800" cy="5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5" name="Google Shape;945;p30"/>
          <p:cNvSpPr txBox="1"/>
          <p:nvPr>
            <p:ph hasCustomPrompt="1" idx="4" type="title"/>
          </p:nvPr>
        </p:nvSpPr>
        <p:spPr>
          <a:xfrm>
            <a:off x="2911475" y="619888"/>
            <a:ext cx="1495500" cy="541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45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46" name="Google Shape;946;p30"/>
          <p:cNvSpPr txBox="1"/>
          <p:nvPr>
            <p:ph idx="5" type="subTitle"/>
          </p:nvPr>
        </p:nvSpPr>
        <p:spPr>
          <a:xfrm>
            <a:off x="715100" y="1161138"/>
            <a:ext cx="3691800" cy="5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7" name="Google Shape;947;p30"/>
          <p:cNvSpPr txBox="1"/>
          <p:nvPr>
            <p:ph idx="6" type="subTitle"/>
          </p:nvPr>
        </p:nvSpPr>
        <p:spPr>
          <a:xfrm>
            <a:off x="715100" y="619888"/>
            <a:ext cx="2196300" cy="54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948" name="Google Shape;948;p30"/>
          <p:cNvSpPr txBox="1"/>
          <p:nvPr>
            <p:ph idx="7" type="subTitle"/>
          </p:nvPr>
        </p:nvSpPr>
        <p:spPr>
          <a:xfrm>
            <a:off x="715100" y="2002175"/>
            <a:ext cx="2196300" cy="54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sp>
        <p:nvSpPr>
          <p:cNvPr id="949" name="Google Shape;949;p30"/>
          <p:cNvSpPr txBox="1"/>
          <p:nvPr>
            <p:ph idx="8" type="subTitle"/>
          </p:nvPr>
        </p:nvSpPr>
        <p:spPr>
          <a:xfrm>
            <a:off x="715100" y="3384463"/>
            <a:ext cx="2196300" cy="541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200"/>
              <a:buFont typeface="Red Hat Display"/>
              <a:buNone/>
              <a:defRPr b="1" sz="2200">
                <a:solidFill>
                  <a:schemeClr val="accent5"/>
                </a:solidFill>
                <a:latin typeface="Red Hat Display"/>
                <a:ea typeface="Red Hat Display"/>
                <a:cs typeface="Red Hat Display"/>
                <a:sym typeface="Red Hat Display"/>
              </a:defRPr>
            </a:lvl9pPr>
          </a:lstStyle>
          <a:p/>
        </p:txBody>
      </p:sp>
      <p:grpSp>
        <p:nvGrpSpPr>
          <p:cNvPr id="950" name="Google Shape;950;p30"/>
          <p:cNvGrpSpPr/>
          <p:nvPr/>
        </p:nvGrpSpPr>
        <p:grpSpPr>
          <a:xfrm flipH="1">
            <a:off x="-479075" y="4608500"/>
            <a:ext cx="10102125" cy="963950"/>
            <a:chOff x="-479062" y="4756525"/>
            <a:chExt cx="10102125" cy="963950"/>
          </a:xfrm>
        </p:grpSpPr>
        <p:sp>
          <p:nvSpPr>
            <p:cNvPr id="951" name="Google Shape;951;p30"/>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30"/>
          <p:cNvGrpSpPr/>
          <p:nvPr/>
        </p:nvGrpSpPr>
        <p:grpSpPr>
          <a:xfrm flipH="1">
            <a:off x="-480560" y="2172051"/>
            <a:ext cx="964775" cy="2169138"/>
            <a:chOff x="8428350" y="1614576"/>
            <a:chExt cx="964775" cy="2169138"/>
          </a:xfrm>
        </p:grpSpPr>
        <p:sp>
          <p:nvSpPr>
            <p:cNvPr id="956" name="Google Shape;956;p30"/>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8" name="Google Shape;958;p30"/>
            <p:cNvGrpSpPr/>
            <p:nvPr/>
          </p:nvGrpSpPr>
          <p:grpSpPr>
            <a:xfrm>
              <a:off x="8429046" y="1614576"/>
              <a:ext cx="964079" cy="2169138"/>
              <a:chOff x="8429046" y="1614576"/>
              <a:chExt cx="964079" cy="2169138"/>
            </a:xfrm>
          </p:grpSpPr>
          <p:sp>
            <p:nvSpPr>
              <p:cNvPr id="959" name="Google Shape;959;p30"/>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2" name="Google Shape;972;p30"/>
          <p:cNvGrpSpPr/>
          <p:nvPr/>
        </p:nvGrpSpPr>
        <p:grpSpPr>
          <a:xfrm flipH="1" rot="-5400000">
            <a:off x="449459" y="-121961"/>
            <a:ext cx="359880" cy="789653"/>
            <a:chOff x="7332112" y="2515526"/>
            <a:chExt cx="359880" cy="789653"/>
          </a:xfrm>
        </p:grpSpPr>
        <p:sp>
          <p:nvSpPr>
            <p:cNvPr id="973" name="Google Shape;973;p30"/>
            <p:cNvSpPr/>
            <p:nvPr/>
          </p:nvSpPr>
          <p:spPr>
            <a:xfrm>
              <a:off x="7511687" y="2515526"/>
              <a:ext cx="180300" cy="359880"/>
            </a:xfrm>
            <a:custGeom>
              <a:rect b="b" l="l" r="r" t="t"/>
              <a:pathLst>
                <a:path extrusionOk="0" h="11984" w="6004">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7332112" y="2515526"/>
              <a:ext cx="179609" cy="359880"/>
            </a:xfrm>
            <a:custGeom>
              <a:rect b="b" l="l" r="r" t="t"/>
              <a:pathLst>
                <a:path extrusionOk="0" h="11984" w="5981">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7332112" y="3124879"/>
              <a:ext cx="359880" cy="180300"/>
            </a:xfrm>
            <a:custGeom>
              <a:rect b="b" l="l" r="r" t="t"/>
              <a:pathLst>
                <a:path extrusionOk="0" h="6004" w="11984">
                  <a:moveTo>
                    <a:pt x="1" y="0"/>
                  </a:moveTo>
                  <a:cubicBezTo>
                    <a:pt x="1" y="3310"/>
                    <a:pt x="2671" y="6003"/>
                    <a:pt x="5981" y="6003"/>
                  </a:cubicBezTo>
                  <a:cubicBezTo>
                    <a:pt x="9290" y="6003"/>
                    <a:pt x="11984" y="3310"/>
                    <a:pt x="11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7332112" y="2945304"/>
              <a:ext cx="359880" cy="179609"/>
            </a:xfrm>
            <a:custGeom>
              <a:rect b="b" l="l" r="r" t="t"/>
              <a:pathLst>
                <a:path extrusionOk="0" h="5981" w="11984">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30"/>
          <p:cNvSpPr/>
          <p:nvPr/>
        </p:nvSpPr>
        <p:spPr>
          <a:xfrm rot="10800000">
            <a:off x="8426375" y="-6275"/>
            <a:ext cx="717600" cy="1452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flipH="1">
            <a:off x="8502741" y="2820025"/>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flipH="1">
            <a:off x="8502741" y="3160775"/>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flipH="1">
            <a:off x="8502741" y="3501524"/>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 name="Google Shape;90;p4"/>
          <p:cNvSpPr txBox="1"/>
          <p:nvPr>
            <p:ph idx="1" type="body"/>
          </p:nvPr>
        </p:nvSpPr>
        <p:spPr>
          <a:xfrm>
            <a:off x="2100225" y="1152475"/>
            <a:ext cx="49437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91" name="Google Shape;91;p4"/>
          <p:cNvGrpSpPr/>
          <p:nvPr/>
        </p:nvGrpSpPr>
        <p:grpSpPr>
          <a:xfrm>
            <a:off x="-479075" y="4608500"/>
            <a:ext cx="10102125" cy="963950"/>
            <a:chOff x="-479062" y="4756525"/>
            <a:chExt cx="10102125" cy="963950"/>
          </a:xfrm>
        </p:grpSpPr>
        <p:sp>
          <p:nvSpPr>
            <p:cNvPr id="92" name="Google Shape;92;p4"/>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4"/>
          <p:cNvSpPr/>
          <p:nvPr/>
        </p:nvSpPr>
        <p:spPr>
          <a:xfrm flipH="1" rot="10800000">
            <a:off x="0" y="-6275"/>
            <a:ext cx="717600" cy="1452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76373" y="2820025"/>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76373" y="3160775"/>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76373" y="3501524"/>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8428350" y="1614576"/>
            <a:ext cx="964775" cy="2169138"/>
            <a:chOff x="8428350" y="1614576"/>
            <a:chExt cx="964775" cy="2169138"/>
          </a:xfrm>
        </p:grpSpPr>
        <p:sp>
          <p:nvSpPr>
            <p:cNvPr id="101" name="Google Shape;101;p4"/>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4"/>
            <p:cNvGrpSpPr/>
            <p:nvPr/>
          </p:nvGrpSpPr>
          <p:grpSpPr>
            <a:xfrm>
              <a:off x="8429046" y="1614576"/>
              <a:ext cx="964079" cy="2169138"/>
              <a:chOff x="8429046" y="1614576"/>
              <a:chExt cx="964079" cy="2169138"/>
            </a:xfrm>
          </p:grpSpPr>
          <p:sp>
            <p:nvSpPr>
              <p:cNvPr id="104" name="Google Shape;104;p4"/>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 name="Google Shape;117;p4"/>
          <p:cNvGrpSpPr/>
          <p:nvPr/>
        </p:nvGrpSpPr>
        <p:grpSpPr>
          <a:xfrm rot="5400000">
            <a:off x="8334637" y="-129736"/>
            <a:ext cx="359880" cy="789653"/>
            <a:chOff x="7332112" y="2515526"/>
            <a:chExt cx="359880" cy="789653"/>
          </a:xfrm>
        </p:grpSpPr>
        <p:sp>
          <p:nvSpPr>
            <p:cNvPr id="118" name="Google Shape;118;p4"/>
            <p:cNvSpPr/>
            <p:nvPr/>
          </p:nvSpPr>
          <p:spPr>
            <a:xfrm>
              <a:off x="7511687" y="2515526"/>
              <a:ext cx="180300" cy="359880"/>
            </a:xfrm>
            <a:custGeom>
              <a:rect b="b" l="l" r="r" t="t"/>
              <a:pathLst>
                <a:path extrusionOk="0" h="11984" w="6004">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7332112" y="2515526"/>
              <a:ext cx="179609" cy="359880"/>
            </a:xfrm>
            <a:custGeom>
              <a:rect b="b" l="l" r="r" t="t"/>
              <a:pathLst>
                <a:path extrusionOk="0" h="11984" w="5981">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7332112" y="3124879"/>
              <a:ext cx="359880" cy="180300"/>
            </a:xfrm>
            <a:custGeom>
              <a:rect b="b" l="l" r="r" t="t"/>
              <a:pathLst>
                <a:path extrusionOk="0" h="6004" w="11984">
                  <a:moveTo>
                    <a:pt x="1" y="0"/>
                  </a:moveTo>
                  <a:cubicBezTo>
                    <a:pt x="1" y="3310"/>
                    <a:pt x="2671" y="6003"/>
                    <a:pt x="5981" y="6003"/>
                  </a:cubicBezTo>
                  <a:cubicBezTo>
                    <a:pt x="9290" y="6003"/>
                    <a:pt x="11984" y="3310"/>
                    <a:pt x="11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332112" y="2945304"/>
              <a:ext cx="359880" cy="179609"/>
            </a:xfrm>
            <a:custGeom>
              <a:rect b="b" l="l" r="r" t="t"/>
              <a:pathLst>
                <a:path extrusionOk="0" h="5981" w="11984">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4"/>
          <p:cNvSpPr/>
          <p:nvPr/>
        </p:nvSpPr>
        <p:spPr>
          <a:xfrm rot="5400000">
            <a:off x="8746750" y="41288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82" name="Shape 982"/>
        <p:cNvGrpSpPr/>
        <p:nvPr/>
      </p:nvGrpSpPr>
      <p:grpSpPr>
        <a:xfrm>
          <a:off x="0" y="0"/>
          <a:ext cx="0" cy="0"/>
          <a:chOff x="0" y="0"/>
          <a:chExt cx="0" cy="0"/>
        </a:xfrm>
      </p:grpSpPr>
      <p:sp>
        <p:nvSpPr>
          <p:cNvPr id="983" name="Google Shape;983;p31"/>
          <p:cNvSpPr txBox="1"/>
          <p:nvPr>
            <p:ph type="ctrTitle"/>
          </p:nvPr>
        </p:nvSpPr>
        <p:spPr>
          <a:xfrm>
            <a:off x="2429950" y="30897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4" name="Google Shape;984;p31"/>
          <p:cNvSpPr txBox="1"/>
          <p:nvPr>
            <p:ph idx="1" type="subTitle"/>
          </p:nvPr>
        </p:nvSpPr>
        <p:spPr>
          <a:xfrm>
            <a:off x="2973250" y="2038637"/>
            <a:ext cx="3197700" cy="16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5" name="Google Shape;985;p31"/>
          <p:cNvSpPr txBox="1"/>
          <p:nvPr/>
        </p:nvSpPr>
        <p:spPr>
          <a:xfrm>
            <a:off x="2685700" y="3992900"/>
            <a:ext cx="37728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Montserrat"/>
                <a:ea typeface="Montserrat"/>
                <a:cs typeface="Montserrat"/>
                <a:sym typeface="Montserrat"/>
              </a:rPr>
              <a:t>CREDITS: This presentation template was created by </a:t>
            </a:r>
            <a:r>
              <a:rPr b="1" lang="en" sz="1200">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lt1"/>
                </a:solidFill>
                <a:latin typeface="Montserrat"/>
                <a:ea typeface="Montserrat"/>
                <a:cs typeface="Montserrat"/>
                <a:sym typeface="Montserrat"/>
              </a:rPr>
              <a:t>, and includes icons by </a:t>
            </a:r>
            <a:r>
              <a:rPr b="1" lang="en" sz="12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1200">
                <a:solidFill>
                  <a:schemeClr val="lt1"/>
                </a:solidFill>
                <a:latin typeface="Montserrat"/>
                <a:ea typeface="Montserrat"/>
                <a:cs typeface="Montserrat"/>
                <a:sym typeface="Montserrat"/>
              </a:rPr>
              <a:t> </a:t>
            </a:r>
            <a:r>
              <a:rPr lang="en" sz="1200">
                <a:solidFill>
                  <a:schemeClr val="lt1"/>
                </a:solidFill>
                <a:latin typeface="Montserrat"/>
                <a:ea typeface="Montserrat"/>
                <a:cs typeface="Montserrat"/>
                <a:sym typeface="Montserrat"/>
              </a:rPr>
              <a:t>and infographics &amp; images by </a:t>
            </a:r>
            <a:r>
              <a:rPr b="1" lang="en" sz="12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lt1"/>
              </a:solidFill>
              <a:latin typeface="Montserrat"/>
              <a:ea typeface="Montserrat"/>
              <a:cs typeface="Montserrat"/>
              <a:sym typeface="Montserrat"/>
            </a:endParaRPr>
          </a:p>
        </p:txBody>
      </p:sp>
      <p:grpSp>
        <p:nvGrpSpPr>
          <p:cNvPr id="986" name="Google Shape;986;p31"/>
          <p:cNvGrpSpPr/>
          <p:nvPr/>
        </p:nvGrpSpPr>
        <p:grpSpPr>
          <a:xfrm>
            <a:off x="-479075" y="4608500"/>
            <a:ext cx="10102125" cy="963950"/>
            <a:chOff x="-479062" y="4756525"/>
            <a:chExt cx="10102125" cy="963950"/>
          </a:xfrm>
        </p:grpSpPr>
        <p:sp>
          <p:nvSpPr>
            <p:cNvPr id="987" name="Google Shape;987;p31"/>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1"/>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1"/>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1"/>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31"/>
          <p:cNvSpPr/>
          <p:nvPr/>
        </p:nvSpPr>
        <p:spPr>
          <a:xfrm rot="10800000">
            <a:off x="-24" y="-28700"/>
            <a:ext cx="717600" cy="21309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1"/>
          <p:cNvSpPr/>
          <p:nvPr/>
        </p:nvSpPr>
        <p:spPr>
          <a:xfrm>
            <a:off x="-1066401" y="4068300"/>
            <a:ext cx="2132365" cy="2132365"/>
          </a:xfrm>
          <a:custGeom>
            <a:rect b="b" l="l" r="r" t="t"/>
            <a:pathLst>
              <a:path extrusionOk="0" h="121226" w="121226">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31"/>
          <p:cNvGrpSpPr/>
          <p:nvPr/>
        </p:nvGrpSpPr>
        <p:grpSpPr>
          <a:xfrm>
            <a:off x="8163304" y="2879637"/>
            <a:ext cx="981027" cy="3457727"/>
            <a:chOff x="8399475" y="3067251"/>
            <a:chExt cx="755450" cy="2662658"/>
          </a:xfrm>
        </p:grpSpPr>
        <p:sp>
          <p:nvSpPr>
            <p:cNvPr id="994" name="Google Shape;994;p31"/>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1"/>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1"/>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1"/>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1"/>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1"/>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1"/>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1"/>
            <p:cNvSpPr/>
            <p:nvPr/>
          </p:nvSpPr>
          <p:spPr>
            <a:xfrm>
              <a:off x="8966301"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1"/>
            <p:cNvSpPr/>
            <p:nvPr/>
          </p:nvSpPr>
          <p:spPr>
            <a:xfrm>
              <a:off x="877771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1"/>
            <p:cNvSpPr/>
            <p:nvPr/>
          </p:nvSpPr>
          <p:spPr>
            <a:xfrm>
              <a:off x="858859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1"/>
            <p:cNvSpPr/>
            <p:nvPr/>
          </p:nvSpPr>
          <p:spPr>
            <a:xfrm>
              <a:off x="8399475"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1"/>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1"/>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1"/>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1"/>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1"/>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1"/>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1"/>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1"/>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1"/>
            <p:cNvSpPr/>
            <p:nvPr/>
          </p:nvSpPr>
          <p:spPr>
            <a:xfrm>
              <a:off x="9154901" y="3067251"/>
              <a:ext cx="24" cy="266265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1"/>
          <p:cNvSpPr/>
          <p:nvPr/>
        </p:nvSpPr>
        <p:spPr>
          <a:xfrm>
            <a:off x="220888" y="3164450"/>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1"/>
          <p:cNvSpPr/>
          <p:nvPr/>
        </p:nvSpPr>
        <p:spPr>
          <a:xfrm>
            <a:off x="6386350" y="514350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17" name="Shape 1017"/>
        <p:cNvGrpSpPr/>
        <p:nvPr/>
      </p:nvGrpSpPr>
      <p:grpSpPr>
        <a:xfrm>
          <a:off x="0" y="0"/>
          <a:ext cx="0" cy="0"/>
          <a:chOff x="0" y="0"/>
          <a:chExt cx="0" cy="0"/>
        </a:xfrm>
      </p:grpSpPr>
      <p:grpSp>
        <p:nvGrpSpPr>
          <p:cNvPr id="1018" name="Google Shape;1018;p32"/>
          <p:cNvGrpSpPr/>
          <p:nvPr/>
        </p:nvGrpSpPr>
        <p:grpSpPr>
          <a:xfrm>
            <a:off x="-479075" y="4608500"/>
            <a:ext cx="10102125" cy="963950"/>
            <a:chOff x="-479062" y="4756525"/>
            <a:chExt cx="10102125" cy="963950"/>
          </a:xfrm>
        </p:grpSpPr>
        <p:sp>
          <p:nvSpPr>
            <p:cNvPr id="1019" name="Google Shape;1019;p32"/>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32"/>
          <p:cNvSpPr/>
          <p:nvPr/>
        </p:nvSpPr>
        <p:spPr>
          <a:xfrm flipH="1" rot="10800000">
            <a:off x="8426450" y="-28700"/>
            <a:ext cx="717600" cy="21309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32"/>
          <p:cNvGrpSpPr/>
          <p:nvPr/>
        </p:nvGrpSpPr>
        <p:grpSpPr>
          <a:xfrm flipH="1">
            <a:off x="7125160" y="340200"/>
            <a:ext cx="922750" cy="922150"/>
            <a:chOff x="715100" y="1540725"/>
            <a:chExt cx="922750" cy="922150"/>
          </a:xfrm>
        </p:grpSpPr>
        <p:sp>
          <p:nvSpPr>
            <p:cNvPr id="1025" name="Google Shape;1025;p32"/>
            <p:cNvSpPr/>
            <p:nvPr/>
          </p:nvSpPr>
          <p:spPr>
            <a:xfrm>
              <a:off x="715100" y="1540725"/>
              <a:ext cx="922750" cy="922150"/>
            </a:xfrm>
            <a:custGeom>
              <a:rect b="b" l="l" r="r" t="t"/>
              <a:pathLst>
                <a:path extrusionOk="0" fill="none" h="36886" w="36910">
                  <a:moveTo>
                    <a:pt x="36909" y="18443"/>
                  </a:moveTo>
                  <a:cubicBezTo>
                    <a:pt x="36909" y="28646"/>
                    <a:pt x="28646" y="36886"/>
                    <a:pt x="18443" y="36886"/>
                  </a:cubicBezTo>
                  <a:cubicBezTo>
                    <a:pt x="8263" y="36886"/>
                    <a:pt x="1" y="28646"/>
                    <a:pt x="1" y="18443"/>
                  </a:cubicBezTo>
                  <a:cubicBezTo>
                    <a:pt x="1" y="8263"/>
                    <a:pt x="8263" y="0"/>
                    <a:pt x="18443" y="0"/>
                  </a:cubicBezTo>
                  <a:cubicBezTo>
                    <a:pt x="28646" y="0"/>
                    <a:pt x="36909" y="8263"/>
                    <a:pt x="36909" y="18443"/>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798975" y="1624600"/>
              <a:ext cx="754975" cy="754400"/>
            </a:xfrm>
            <a:custGeom>
              <a:rect b="b" l="l" r="r" t="t"/>
              <a:pathLst>
                <a:path extrusionOk="0" fill="none" h="30176" w="30199">
                  <a:moveTo>
                    <a:pt x="30199" y="15088"/>
                  </a:moveTo>
                  <a:cubicBezTo>
                    <a:pt x="30199" y="23419"/>
                    <a:pt x="23420" y="30175"/>
                    <a:pt x="15088" y="30175"/>
                  </a:cubicBezTo>
                  <a:cubicBezTo>
                    <a:pt x="6757" y="30175"/>
                    <a:pt x="1" y="23419"/>
                    <a:pt x="1" y="15088"/>
                  </a:cubicBezTo>
                  <a:cubicBezTo>
                    <a:pt x="1" y="6757"/>
                    <a:pt x="6757" y="1"/>
                    <a:pt x="15088" y="1"/>
                  </a:cubicBezTo>
                  <a:cubicBezTo>
                    <a:pt x="23420" y="1"/>
                    <a:pt x="30199" y="6757"/>
                    <a:pt x="30199" y="1508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877150" y="1702775"/>
              <a:ext cx="598050" cy="598050"/>
            </a:xfrm>
            <a:custGeom>
              <a:rect b="b" l="l" r="r" t="t"/>
              <a:pathLst>
                <a:path extrusionOk="0" fill="none" h="23922" w="23922">
                  <a:moveTo>
                    <a:pt x="23922" y="11961"/>
                  </a:moveTo>
                  <a:cubicBezTo>
                    <a:pt x="23922" y="18558"/>
                    <a:pt x="18558" y="23921"/>
                    <a:pt x="11961" y="23921"/>
                  </a:cubicBezTo>
                  <a:cubicBezTo>
                    <a:pt x="5365" y="23921"/>
                    <a:pt x="1" y="18558"/>
                    <a:pt x="1" y="11961"/>
                  </a:cubicBezTo>
                  <a:cubicBezTo>
                    <a:pt x="1" y="5365"/>
                    <a:pt x="5365" y="1"/>
                    <a:pt x="11961" y="1"/>
                  </a:cubicBezTo>
                  <a:cubicBezTo>
                    <a:pt x="18558" y="1"/>
                    <a:pt x="23922" y="5365"/>
                    <a:pt x="23922" y="11961"/>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954200" y="1779800"/>
              <a:ext cx="443975" cy="444000"/>
            </a:xfrm>
            <a:custGeom>
              <a:rect b="b" l="l" r="r" t="t"/>
              <a:pathLst>
                <a:path extrusionOk="0" fill="none" h="17760" w="17759">
                  <a:moveTo>
                    <a:pt x="17758" y="8880"/>
                  </a:moveTo>
                  <a:cubicBezTo>
                    <a:pt x="17758" y="13787"/>
                    <a:pt x="13787" y="17759"/>
                    <a:pt x="8879" y="17759"/>
                  </a:cubicBezTo>
                  <a:cubicBezTo>
                    <a:pt x="3972" y="17759"/>
                    <a:pt x="0" y="13787"/>
                    <a:pt x="0" y="8880"/>
                  </a:cubicBezTo>
                  <a:cubicBezTo>
                    <a:pt x="0" y="3973"/>
                    <a:pt x="3972" y="1"/>
                    <a:pt x="8879" y="1"/>
                  </a:cubicBezTo>
                  <a:cubicBezTo>
                    <a:pt x="13787" y="1"/>
                    <a:pt x="17758" y="3973"/>
                    <a:pt x="17758" y="888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1023250" y="1848850"/>
              <a:ext cx="305875" cy="305900"/>
            </a:xfrm>
            <a:custGeom>
              <a:rect b="b" l="l" r="r" t="t"/>
              <a:pathLst>
                <a:path extrusionOk="0" fill="none" h="12236" w="12235">
                  <a:moveTo>
                    <a:pt x="12235" y="6118"/>
                  </a:moveTo>
                  <a:cubicBezTo>
                    <a:pt x="12235" y="9496"/>
                    <a:pt x="9496" y="12235"/>
                    <a:pt x="6117" y="12235"/>
                  </a:cubicBezTo>
                  <a:cubicBezTo>
                    <a:pt x="2739" y="12235"/>
                    <a:pt x="0" y="9496"/>
                    <a:pt x="0" y="6118"/>
                  </a:cubicBezTo>
                  <a:cubicBezTo>
                    <a:pt x="0" y="2740"/>
                    <a:pt x="2739" y="1"/>
                    <a:pt x="6117" y="1"/>
                  </a:cubicBezTo>
                  <a:cubicBezTo>
                    <a:pt x="9496" y="1"/>
                    <a:pt x="12235" y="2740"/>
                    <a:pt x="12235" y="611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1094000" y="1919625"/>
              <a:ext cx="164375" cy="164350"/>
            </a:xfrm>
            <a:custGeom>
              <a:rect b="b" l="l" r="r" t="t"/>
              <a:pathLst>
                <a:path extrusionOk="0" fill="none" h="6574" w="6575">
                  <a:moveTo>
                    <a:pt x="6574" y="3287"/>
                  </a:moveTo>
                  <a:cubicBezTo>
                    <a:pt x="6574" y="5090"/>
                    <a:pt x="5113" y="6574"/>
                    <a:pt x="3287" y="6574"/>
                  </a:cubicBezTo>
                  <a:cubicBezTo>
                    <a:pt x="1484" y="6574"/>
                    <a:pt x="1" y="5090"/>
                    <a:pt x="1" y="3287"/>
                  </a:cubicBezTo>
                  <a:cubicBezTo>
                    <a:pt x="1" y="1484"/>
                    <a:pt x="1484" y="0"/>
                    <a:pt x="3287" y="0"/>
                  </a:cubicBezTo>
                  <a:cubicBezTo>
                    <a:pt x="5113" y="0"/>
                    <a:pt x="6574" y="1484"/>
                    <a:pt x="6574" y="3287"/>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32"/>
          <p:cNvSpPr/>
          <p:nvPr/>
        </p:nvSpPr>
        <p:spPr>
          <a:xfrm flipH="1">
            <a:off x="-24" y="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32"/>
          <p:cNvGrpSpPr/>
          <p:nvPr/>
        </p:nvGrpSpPr>
        <p:grpSpPr>
          <a:xfrm flipH="1">
            <a:off x="8559110" y="984900"/>
            <a:ext cx="453125" cy="495325"/>
            <a:chOff x="4291875" y="1071125"/>
            <a:chExt cx="453125" cy="495325"/>
          </a:xfrm>
        </p:grpSpPr>
        <p:sp>
          <p:nvSpPr>
            <p:cNvPr id="1033" name="Google Shape;1033;p32"/>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32"/>
          <p:cNvGrpSpPr/>
          <p:nvPr/>
        </p:nvGrpSpPr>
        <p:grpSpPr>
          <a:xfrm flipH="1">
            <a:off x="8558260" y="531825"/>
            <a:ext cx="453975" cy="495325"/>
            <a:chOff x="4291875" y="618050"/>
            <a:chExt cx="453975" cy="495325"/>
          </a:xfrm>
        </p:grpSpPr>
        <p:sp>
          <p:nvSpPr>
            <p:cNvPr id="1042" name="Google Shape;1042;p32"/>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9" name="Google Shape;1049;p32"/>
          <p:cNvSpPr/>
          <p:nvPr/>
        </p:nvSpPr>
        <p:spPr>
          <a:xfrm flipH="1">
            <a:off x="328210"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flipH="1">
            <a:off x="64206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1066401" y="4068300"/>
            <a:ext cx="2132365" cy="2132365"/>
          </a:xfrm>
          <a:custGeom>
            <a:rect b="b" l="l" r="r" t="t"/>
            <a:pathLst>
              <a:path extrusionOk="0" h="121226" w="121226">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32"/>
          <p:cNvGrpSpPr/>
          <p:nvPr/>
        </p:nvGrpSpPr>
        <p:grpSpPr>
          <a:xfrm>
            <a:off x="3370698" y="-1452949"/>
            <a:ext cx="2379318" cy="2219997"/>
            <a:chOff x="3154238" y="-1361450"/>
            <a:chExt cx="2812100" cy="2623800"/>
          </a:xfrm>
        </p:grpSpPr>
        <p:sp>
          <p:nvSpPr>
            <p:cNvPr id="1053" name="Google Shape;1053;p32"/>
            <p:cNvSpPr/>
            <p:nvPr/>
          </p:nvSpPr>
          <p:spPr>
            <a:xfrm>
              <a:off x="3154238" y="-1361450"/>
              <a:ext cx="2812100" cy="2623800"/>
            </a:xfrm>
            <a:custGeom>
              <a:rect b="b" l="l" r="r" t="t"/>
              <a:pathLst>
                <a:path extrusionOk="0" fill="none" h="104952" w="112484">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3356238" y="-1361450"/>
              <a:ext cx="2408100" cy="2421775"/>
            </a:xfrm>
            <a:custGeom>
              <a:rect b="b" l="l" r="r" t="t"/>
              <a:pathLst>
                <a:path extrusionOk="0" fill="none" h="96871" w="96324">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3255238" y="-1361450"/>
              <a:ext cx="2610100" cy="2522775"/>
            </a:xfrm>
            <a:custGeom>
              <a:rect b="b" l="l" r="r" t="t"/>
              <a:pathLst>
                <a:path extrusionOk="0" fill="none" h="100911" w="104404">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32"/>
          <p:cNvSpPr/>
          <p:nvPr/>
        </p:nvSpPr>
        <p:spPr>
          <a:xfrm>
            <a:off x="781661" y="31639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781661" y="350465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781661" y="3845399"/>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32"/>
          <p:cNvGrpSpPr/>
          <p:nvPr/>
        </p:nvGrpSpPr>
        <p:grpSpPr>
          <a:xfrm>
            <a:off x="8163304" y="2879637"/>
            <a:ext cx="981027" cy="3457727"/>
            <a:chOff x="8399475" y="3067251"/>
            <a:chExt cx="755450" cy="2662658"/>
          </a:xfrm>
        </p:grpSpPr>
        <p:sp>
          <p:nvSpPr>
            <p:cNvPr id="1060" name="Google Shape;1060;p32"/>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8966301"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8777715"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8588595"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8399475"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9154901" y="3067251"/>
              <a:ext cx="24" cy="266265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32"/>
          <p:cNvSpPr/>
          <p:nvPr/>
        </p:nvSpPr>
        <p:spPr>
          <a:xfrm>
            <a:off x="-552550" y="3370263"/>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32"/>
          <p:cNvGrpSpPr/>
          <p:nvPr/>
        </p:nvGrpSpPr>
        <p:grpSpPr>
          <a:xfrm>
            <a:off x="7926612" y="1867576"/>
            <a:ext cx="359880" cy="789653"/>
            <a:chOff x="7332112" y="2515526"/>
            <a:chExt cx="359880" cy="789653"/>
          </a:xfrm>
        </p:grpSpPr>
        <p:sp>
          <p:nvSpPr>
            <p:cNvPr id="1082" name="Google Shape;1082;p32"/>
            <p:cNvSpPr/>
            <p:nvPr/>
          </p:nvSpPr>
          <p:spPr>
            <a:xfrm>
              <a:off x="7511687" y="2515526"/>
              <a:ext cx="180300" cy="359880"/>
            </a:xfrm>
            <a:custGeom>
              <a:rect b="b" l="l" r="r" t="t"/>
              <a:pathLst>
                <a:path extrusionOk="0" h="11984" w="6004">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7332112" y="2515526"/>
              <a:ext cx="179609" cy="359880"/>
            </a:xfrm>
            <a:custGeom>
              <a:rect b="b" l="l" r="r" t="t"/>
              <a:pathLst>
                <a:path extrusionOk="0" h="11984" w="5981">
                  <a:moveTo>
                    <a:pt x="5981" y="1"/>
                  </a:moveTo>
                  <a:cubicBezTo>
                    <a:pt x="2671" y="1"/>
                    <a:pt x="1" y="2671"/>
                    <a:pt x="1" y="5981"/>
                  </a:cubicBezTo>
                  <a:cubicBezTo>
                    <a:pt x="1" y="9291"/>
                    <a:pt x="2671" y="11984"/>
                    <a:pt x="5981" y="11984"/>
                  </a:cubicBezTo>
                  <a:lnTo>
                    <a:pt x="59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7332112" y="3124879"/>
              <a:ext cx="359880" cy="180300"/>
            </a:xfrm>
            <a:custGeom>
              <a:rect b="b" l="l" r="r" t="t"/>
              <a:pathLst>
                <a:path extrusionOk="0" h="6004" w="11984">
                  <a:moveTo>
                    <a:pt x="1" y="0"/>
                  </a:moveTo>
                  <a:cubicBezTo>
                    <a:pt x="1" y="3310"/>
                    <a:pt x="2671" y="6003"/>
                    <a:pt x="5981" y="6003"/>
                  </a:cubicBezTo>
                  <a:cubicBezTo>
                    <a:pt x="9290" y="6003"/>
                    <a:pt x="11984" y="3310"/>
                    <a:pt x="11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7332112" y="2945304"/>
              <a:ext cx="359880" cy="179609"/>
            </a:xfrm>
            <a:custGeom>
              <a:rect b="b" l="l" r="r" t="t"/>
              <a:pathLst>
                <a:path extrusionOk="0" h="5981" w="11984">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6" name="Google Shape;1086;p32"/>
          <p:cNvSpPr/>
          <p:nvPr/>
        </p:nvSpPr>
        <p:spPr>
          <a:xfrm>
            <a:off x="220888" y="24310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88" name="Shape 1088"/>
        <p:cNvGrpSpPr/>
        <p:nvPr/>
      </p:nvGrpSpPr>
      <p:grpSpPr>
        <a:xfrm>
          <a:off x="0" y="0"/>
          <a:ext cx="0" cy="0"/>
          <a:chOff x="0" y="0"/>
          <a:chExt cx="0" cy="0"/>
        </a:xfrm>
      </p:grpSpPr>
      <p:grpSp>
        <p:nvGrpSpPr>
          <p:cNvPr id="1089" name="Google Shape;1089;p33"/>
          <p:cNvGrpSpPr/>
          <p:nvPr/>
        </p:nvGrpSpPr>
        <p:grpSpPr>
          <a:xfrm>
            <a:off x="-247175" y="1614576"/>
            <a:ext cx="964775" cy="2169138"/>
            <a:chOff x="8428350" y="1614576"/>
            <a:chExt cx="964775" cy="2169138"/>
          </a:xfrm>
        </p:grpSpPr>
        <p:sp>
          <p:nvSpPr>
            <p:cNvPr id="1090" name="Google Shape;1090;p33"/>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33"/>
            <p:cNvGrpSpPr/>
            <p:nvPr/>
          </p:nvGrpSpPr>
          <p:grpSpPr>
            <a:xfrm>
              <a:off x="8429046" y="1614576"/>
              <a:ext cx="964079" cy="2169138"/>
              <a:chOff x="8429046" y="1614576"/>
              <a:chExt cx="964079" cy="2169138"/>
            </a:xfrm>
          </p:grpSpPr>
          <p:sp>
            <p:nvSpPr>
              <p:cNvPr id="1093" name="Google Shape;1093;p33"/>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3"/>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3"/>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6" name="Google Shape;1106;p33"/>
          <p:cNvGrpSpPr/>
          <p:nvPr/>
        </p:nvGrpSpPr>
        <p:grpSpPr>
          <a:xfrm>
            <a:off x="-479075" y="4608500"/>
            <a:ext cx="10102125" cy="963950"/>
            <a:chOff x="-479062" y="4756525"/>
            <a:chExt cx="10102125" cy="963950"/>
          </a:xfrm>
        </p:grpSpPr>
        <p:sp>
          <p:nvSpPr>
            <p:cNvPr id="1107" name="Google Shape;1107;p33"/>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33"/>
          <p:cNvSpPr/>
          <p:nvPr/>
        </p:nvSpPr>
        <p:spPr>
          <a:xfrm flipH="1" rot="10800000">
            <a:off x="0" y="-6275"/>
            <a:ext cx="717600" cy="1452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2" name="Google Shape;1112;p33"/>
          <p:cNvGrpSpPr/>
          <p:nvPr/>
        </p:nvGrpSpPr>
        <p:grpSpPr>
          <a:xfrm rot="5400000">
            <a:off x="8334637" y="-129736"/>
            <a:ext cx="359880" cy="789653"/>
            <a:chOff x="7332112" y="2515526"/>
            <a:chExt cx="359880" cy="789653"/>
          </a:xfrm>
        </p:grpSpPr>
        <p:sp>
          <p:nvSpPr>
            <p:cNvPr id="1113" name="Google Shape;1113;p33"/>
            <p:cNvSpPr/>
            <p:nvPr/>
          </p:nvSpPr>
          <p:spPr>
            <a:xfrm>
              <a:off x="7511687" y="2515526"/>
              <a:ext cx="180300" cy="359880"/>
            </a:xfrm>
            <a:custGeom>
              <a:rect b="b" l="l" r="r" t="t"/>
              <a:pathLst>
                <a:path extrusionOk="0" h="11984" w="6004">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a:off x="7332112" y="2515526"/>
              <a:ext cx="179609" cy="359880"/>
            </a:xfrm>
            <a:custGeom>
              <a:rect b="b" l="l" r="r" t="t"/>
              <a:pathLst>
                <a:path extrusionOk="0" h="11984" w="5981">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a:off x="7332112" y="3124879"/>
              <a:ext cx="359880" cy="180300"/>
            </a:xfrm>
            <a:custGeom>
              <a:rect b="b" l="l" r="r" t="t"/>
              <a:pathLst>
                <a:path extrusionOk="0" h="6004" w="11984">
                  <a:moveTo>
                    <a:pt x="1" y="0"/>
                  </a:moveTo>
                  <a:cubicBezTo>
                    <a:pt x="1" y="3310"/>
                    <a:pt x="2671" y="6003"/>
                    <a:pt x="5981" y="6003"/>
                  </a:cubicBezTo>
                  <a:cubicBezTo>
                    <a:pt x="9290" y="6003"/>
                    <a:pt x="11984" y="3310"/>
                    <a:pt x="11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a:off x="7332112" y="2945304"/>
              <a:ext cx="359880" cy="179609"/>
            </a:xfrm>
            <a:custGeom>
              <a:rect b="b" l="l" r="r" t="t"/>
              <a:pathLst>
                <a:path extrusionOk="0" h="5981" w="11984">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33"/>
          <p:cNvSpPr/>
          <p:nvPr/>
        </p:nvSpPr>
        <p:spPr>
          <a:xfrm>
            <a:off x="8501598" y="2820025"/>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3"/>
          <p:cNvSpPr/>
          <p:nvPr/>
        </p:nvSpPr>
        <p:spPr>
          <a:xfrm>
            <a:off x="8501598" y="3160775"/>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3"/>
          <p:cNvSpPr/>
          <p:nvPr/>
        </p:nvSpPr>
        <p:spPr>
          <a:xfrm>
            <a:off x="8501598" y="3501524"/>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5"/>
          <p:cNvSpPr txBox="1"/>
          <p:nvPr>
            <p:ph idx="1" type="subTitle"/>
          </p:nvPr>
        </p:nvSpPr>
        <p:spPr>
          <a:xfrm>
            <a:off x="1533650" y="2480950"/>
            <a:ext cx="2907600" cy="543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ed Hat Display"/>
              <a:buNone/>
              <a:defRPr b="1" sz="2200">
                <a:solidFill>
                  <a:schemeClr val="accent5"/>
                </a:solidFill>
                <a:latin typeface="Red Hat Display"/>
                <a:ea typeface="Red Hat Display"/>
                <a:cs typeface="Red Hat Display"/>
                <a:sym typeface="Red Hat Display"/>
              </a:defRPr>
            </a:lvl1pPr>
            <a:lvl2pPr lvl="1"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2pPr>
            <a:lvl3pPr lvl="2"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3pPr>
            <a:lvl4pPr lvl="3"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4pPr>
            <a:lvl5pPr lvl="4"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5pPr>
            <a:lvl6pPr lvl="5"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6pPr>
            <a:lvl7pPr lvl="6"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7pPr>
            <a:lvl8pPr lvl="7"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8pPr>
            <a:lvl9pPr lvl="8"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9pPr>
          </a:lstStyle>
          <a:p/>
        </p:txBody>
      </p:sp>
      <p:sp>
        <p:nvSpPr>
          <p:cNvPr id="126" name="Google Shape;126;p5"/>
          <p:cNvSpPr txBox="1"/>
          <p:nvPr>
            <p:ph idx="2" type="subTitle"/>
          </p:nvPr>
        </p:nvSpPr>
        <p:spPr>
          <a:xfrm>
            <a:off x="4702750" y="2480950"/>
            <a:ext cx="2907600" cy="54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ed Hat Display"/>
              <a:buNone/>
              <a:defRPr b="1" sz="2200">
                <a:solidFill>
                  <a:schemeClr val="accent5"/>
                </a:solidFill>
                <a:latin typeface="Red Hat Display"/>
                <a:ea typeface="Red Hat Display"/>
                <a:cs typeface="Red Hat Display"/>
                <a:sym typeface="Red Hat Display"/>
              </a:defRPr>
            </a:lvl1pPr>
            <a:lvl2pPr lvl="1"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2pPr>
            <a:lvl3pPr lvl="2"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3pPr>
            <a:lvl4pPr lvl="3"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4pPr>
            <a:lvl5pPr lvl="4"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5pPr>
            <a:lvl6pPr lvl="5"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6pPr>
            <a:lvl7pPr lvl="6"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7pPr>
            <a:lvl8pPr lvl="7"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8pPr>
            <a:lvl9pPr lvl="8" rtl="0" algn="ctr">
              <a:lnSpc>
                <a:spcPct val="100000"/>
              </a:lnSpc>
              <a:spcBef>
                <a:spcPts val="0"/>
              </a:spcBef>
              <a:spcAft>
                <a:spcPts val="0"/>
              </a:spcAft>
              <a:buClr>
                <a:schemeClr val="accent5"/>
              </a:buClr>
              <a:buSzPts val="2400"/>
              <a:buFont typeface="Red Hat Display"/>
              <a:buNone/>
              <a:defRPr b="1" sz="2400">
                <a:solidFill>
                  <a:schemeClr val="accent5"/>
                </a:solidFill>
                <a:latin typeface="Red Hat Display"/>
                <a:ea typeface="Red Hat Display"/>
                <a:cs typeface="Red Hat Display"/>
                <a:sym typeface="Red Hat Display"/>
              </a:defRPr>
            </a:lvl9pPr>
          </a:lstStyle>
          <a:p/>
        </p:txBody>
      </p:sp>
      <p:sp>
        <p:nvSpPr>
          <p:cNvPr id="127" name="Google Shape;127;p5"/>
          <p:cNvSpPr txBox="1"/>
          <p:nvPr>
            <p:ph idx="3" type="subTitle"/>
          </p:nvPr>
        </p:nvSpPr>
        <p:spPr>
          <a:xfrm>
            <a:off x="1533650" y="28557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5"/>
          <p:cNvSpPr txBox="1"/>
          <p:nvPr>
            <p:ph idx="4" type="subTitle"/>
          </p:nvPr>
        </p:nvSpPr>
        <p:spPr>
          <a:xfrm>
            <a:off x="4702750" y="28557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0" name="Google Shape;130;p5"/>
          <p:cNvGrpSpPr/>
          <p:nvPr/>
        </p:nvGrpSpPr>
        <p:grpSpPr>
          <a:xfrm>
            <a:off x="-244079" y="994026"/>
            <a:ext cx="964079" cy="2169138"/>
            <a:chOff x="-248979" y="1614576"/>
            <a:chExt cx="964079" cy="2169138"/>
          </a:xfrm>
        </p:grpSpPr>
        <p:grpSp>
          <p:nvGrpSpPr>
            <p:cNvPr id="131" name="Google Shape;131;p5"/>
            <p:cNvGrpSpPr/>
            <p:nvPr/>
          </p:nvGrpSpPr>
          <p:grpSpPr>
            <a:xfrm>
              <a:off x="-248979" y="1614576"/>
              <a:ext cx="964079" cy="2169138"/>
              <a:chOff x="8429046" y="1614576"/>
              <a:chExt cx="964079" cy="2169138"/>
            </a:xfrm>
          </p:grpSpPr>
          <p:sp>
            <p:nvSpPr>
              <p:cNvPr id="132" name="Google Shape;132;p5"/>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48979" y="1615249"/>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a:off x="-479075" y="4608500"/>
            <a:ext cx="10102125" cy="963950"/>
            <a:chOff x="-479062" y="4756525"/>
            <a:chExt cx="10102125" cy="963950"/>
          </a:xfrm>
        </p:grpSpPr>
        <p:sp>
          <p:nvSpPr>
            <p:cNvPr id="147" name="Google Shape;147;p5"/>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5"/>
          <p:cNvSpPr/>
          <p:nvPr/>
        </p:nvSpPr>
        <p:spPr>
          <a:xfrm>
            <a:off x="8497186" y="36502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flipH="1" rot="10800000">
            <a:off x="8426450" y="-1238325"/>
            <a:ext cx="717600" cy="21309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8497186" y="399370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538750" y="529590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8" name="Google Shape;158;p6"/>
          <p:cNvGrpSpPr/>
          <p:nvPr/>
        </p:nvGrpSpPr>
        <p:grpSpPr>
          <a:xfrm>
            <a:off x="-479075" y="4608500"/>
            <a:ext cx="10102125" cy="963950"/>
            <a:chOff x="-479062" y="4756525"/>
            <a:chExt cx="10102125" cy="963950"/>
          </a:xfrm>
        </p:grpSpPr>
        <p:sp>
          <p:nvSpPr>
            <p:cNvPr id="159" name="Google Shape;159;p6"/>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6"/>
          <p:cNvSpPr/>
          <p:nvPr/>
        </p:nvSpPr>
        <p:spPr>
          <a:xfrm flipH="1" rot="10800000">
            <a:off x="0" y="-6275"/>
            <a:ext cx="717600" cy="1452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76373" y="2820025"/>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76373" y="3160775"/>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76373" y="3501524"/>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6"/>
          <p:cNvGrpSpPr/>
          <p:nvPr/>
        </p:nvGrpSpPr>
        <p:grpSpPr>
          <a:xfrm>
            <a:off x="8428350" y="1614576"/>
            <a:ext cx="964775" cy="2169138"/>
            <a:chOff x="8428350" y="1614576"/>
            <a:chExt cx="964775" cy="2169138"/>
          </a:xfrm>
        </p:grpSpPr>
        <p:sp>
          <p:nvSpPr>
            <p:cNvPr id="168" name="Google Shape;168;p6"/>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6"/>
            <p:cNvGrpSpPr/>
            <p:nvPr/>
          </p:nvGrpSpPr>
          <p:grpSpPr>
            <a:xfrm>
              <a:off x="8429046" y="1614576"/>
              <a:ext cx="964079" cy="2169138"/>
              <a:chOff x="8429046" y="1614576"/>
              <a:chExt cx="964079" cy="2169138"/>
            </a:xfrm>
          </p:grpSpPr>
          <p:sp>
            <p:nvSpPr>
              <p:cNvPr id="171" name="Google Shape;171;p6"/>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4" name="Google Shape;184;p6"/>
          <p:cNvGrpSpPr/>
          <p:nvPr/>
        </p:nvGrpSpPr>
        <p:grpSpPr>
          <a:xfrm rot="5400000">
            <a:off x="8334637" y="-129736"/>
            <a:ext cx="359880" cy="789653"/>
            <a:chOff x="7332112" y="2515526"/>
            <a:chExt cx="359880" cy="789653"/>
          </a:xfrm>
        </p:grpSpPr>
        <p:sp>
          <p:nvSpPr>
            <p:cNvPr id="185" name="Google Shape;185;p6"/>
            <p:cNvSpPr/>
            <p:nvPr/>
          </p:nvSpPr>
          <p:spPr>
            <a:xfrm>
              <a:off x="7511687" y="2515526"/>
              <a:ext cx="180300" cy="359880"/>
            </a:xfrm>
            <a:custGeom>
              <a:rect b="b" l="l" r="r" t="t"/>
              <a:pathLst>
                <a:path extrusionOk="0" h="11984" w="6004">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7332112" y="2515526"/>
              <a:ext cx="179609" cy="359880"/>
            </a:xfrm>
            <a:custGeom>
              <a:rect b="b" l="l" r="r" t="t"/>
              <a:pathLst>
                <a:path extrusionOk="0" h="11984" w="5981">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7332112" y="3124879"/>
              <a:ext cx="359880" cy="180300"/>
            </a:xfrm>
            <a:custGeom>
              <a:rect b="b" l="l" r="r" t="t"/>
              <a:pathLst>
                <a:path extrusionOk="0" h="6004" w="11984">
                  <a:moveTo>
                    <a:pt x="1" y="0"/>
                  </a:moveTo>
                  <a:cubicBezTo>
                    <a:pt x="1" y="3310"/>
                    <a:pt x="2671" y="6003"/>
                    <a:pt x="5981" y="6003"/>
                  </a:cubicBezTo>
                  <a:cubicBezTo>
                    <a:pt x="9290" y="6003"/>
                    <a:pt x="11984" y="3310"/>
                    <a:pt x="11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7332112" y="2945304"/>
              <a:ext cx="359880" cy="179609"/>
            </a:xfrm>
            <a:custGeom>
              <a:rect b="b" l="l" r="r" t="t"/>
              <a:pathLst>
                <a:path extrusionOk="0" h="5981" w="11984">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6"/>
          <p:cNvSpPr/>
          <p:nvPr/>
        </p:nvSpPr>
        <p:spPr>
          <a:xfrm rot="5400000">
            <a:off x="8746750" y="41288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 name="Google Shape;193;p7"/>
          <p:cNvSpPr txBox="1"/>
          <p:nvPr>
            <p:ph idx="1" type="body"/>
          </p:nvPr>
        </p:nvSpPr>
        <p:spPr>
          <a:xfrm>
            <a:off x="2139600" y="1537350"/>
            <a:ext cx="4864800" cy="2141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194" name="Google Shape;194;p7"/>
          <p:cNvGrpSpPr/>
          <p:nvPr/>
        </p:nvGrpSpPr>
        <p:grpSpPr>
          <a:xfrm flipH="1">
            <a:off x="-479075" y="4608500"/>
            <a:ext cx="10102125" cy="963950"/>
            <a:chOff x="-479062" y="4756525"/>
            <a:chExt cx="10102125" cy="963950"/>
          </a:xfrm>
        </p:grpSpPr>
        <p:sp>
          <p:nvSpPr>
            <p:cNvPr id="195" name="Google Shape;195;p7"/>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7"/>
          <p:cNvGrpSpPr/>
          <p:nvPr/>
        </p:nvGrpSpPr>
        <p:grpSpPr>
          <a:xfrm flipH="1">
            <a:off x="-249150" y="1614576"/>
            <a:ext cx="964775" cy="2169138"/>
            <a:chOff x="8428350" y="1614576"/>
            <a:chExt cx="964775" cy="2169138"/>
          </a:xfrm>
        </p:grpSpPr>
        <p:sp>
          <p:nvSpPr>
            <p:cNvPr id="200" name="Google Shape;200;p7"/>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7"/>
            <p:cNvGrpSpPr/>
            <p:nvPr/>
          </p:nvGrpSpPr>
          <p:grpSpPr>
            <a:xfrm>
              <a:off x="8429046" y="1614576"/>
              <a:ext cx="964079" cy="2169138"/>
              <a:chOff x="8429046" y="1614576"/>
              <a:chExt cx="964079" cy="2169138"/>
            </a:xfrm>
          </p:grpSpPr>
          <p:sp>
            <p:nvSpPr>
              <p:cNvPr id="203" name="Google Shape;203;p7"/>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6" name="Google Shape;216;p7"/>
          <p:cNvGrpSpPr/>
          <p:nvPr/>
        </p:nvGrpSpPr>
        <p:grpSpPr>
          <a:xfrm flipH="1" rot="-5400000">
            <a:off x="449459" y="3801414"/>
            <a:ext cx="359880" cy="789653"/>
            <a:chOff x="7332112" y="2515526"/>
            <a:chExt cx="359880" cy="789653"/>
          </a:xfrm>
        </p:grpSpPr>
        <p:sp>
          <p:nvSpPr>
            <p:cNvPr id="217" name="Google Shape;217;p7"/>
            <p:cNvSpPr/>
            <p:nvPr/>
          </p:nvSpPr>
          <p:spPr>
            <a:xfrm>
              <a:off x="7511687" y="2515526"/>
              <a:ext cx="180300" cy="359880"/>
            </a:xfrm>
            <a:custGeom>
              <a:rect b="b" l="l" r="r" t="t"/>
              <a:pathLst>
                <a:path extrusionOk="0" h="11984" w="6004">
                  <a:moveTo>
                    <a:pt x="1" y="1"/>
                  </a:moveTo>
                  <a:lnTo>
                    <a:pt x="1" y="11984"/>
                  </a:lnTo>
                  <a:cubicBezTo>
                    <a:pt x="3310" y="11984"/>
                    <a:pt x="6004" y="9291"/>
                    <a:pt x="6004" y="5981"/>
                  </a:cubicBezTo>
                  <a:cubicBezTo>
                    <a:pt x="6004" y="2671"/>
                    <a:pt x="3310"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7332112" y="2515526"/>
              <a:ext cx="179609" cy="359880"/>
            </a:xfrm>
            <a:custGeom>
              <a:rect b="b" l="l" r="r" t="t"/>
              <a:pathLst>
                <a:path extrusionOk="0" h="11984" w="5981">
                  <a:moveTo>
                    <a:pt x="5981" y="1"/>
                  </a:moveTo>
                  <a:cubicBezTo>
                    <a:pt x="2671" y="1"/>
                    <a:pt x="1" y="2671"/>
                    <a:pt x="1" y="5981"/>
                  </a:cubicBezTo>
                  <a:cubicBezTo>
                    <a:pt x="1" y="9291"/>
                    <a:pt x="2671" y="11984"/>
                    <a:pt x="5981" y="11984"/>
                  </a:cubicBezTo>
                  <a:lnTo>
                    <a:pt x="59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7332112" y="3124879"/>
              <a:ext cx="359880" cy="180300"/>
            </a:xfrm>
            <a:custGeom>
              <a:rect b="b" l="l" r="r" t="t"/>
              <a:pathLst>
                <a:path extrusionOk="0" h="6004" w="11984">
                  <a:moveTo>
                    <a:pt x="1" y="0"/>
                  </a:moveTo>
                  <a:cubicBezTo>
                    <a:pt x="1" y="3310"/>
                    <a:pt x="2671" y="6003"/>
                    <a:pt x="5981" y="6003"/>
                  </a:cubicBezTo>
                  <a:cubicBezTo>
                    <a:pt x="9290" y="6003"/>
                    <a:pt x="11984" y="3310"/>
                    <a:pt x="11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7332112" y="2945304"/>
              <a:ext cx="359880" cy="179609"/>
            </a:xfrm>
            <a:custGeom>
              <a:rect b="b" l="l" r="r" t="t"/>
              <a:pathLst>
                <a:path extrusionOk="0" h="5981" w="11984">
                  <a:moveTo>
                    <a:pt x="5981" y="0"/>
                  </a:moveTo>
                  <a:cubicBezTo>
                    <a:pt x="2671" y="0"/>
                    <a:pt x="1" y="2671"/>
                    <a:pt x="1" y="5980"/>
                  </a:cubicBezTo>
                  <a:lnTo>
                    <a:pt x="11984" y="5980"/>
                  </a:lnTo>
                  <a:cubicBezTo>
                    <a:pt x="11984" y="2671"/>
                    <a:pt x="9290" y="0"/>
                    <a:pt x="5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7"/>
          <p:cNvSpPr/>
          <p:nvPr/>
        </p:nvSpPr>
        <p:spPr>
          <a:xfrm rot="10800000">
            <a:off x="8426375" y="-6275"/>
            <a:ext cx="717600" cy="1452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flipH="1">
            <a:off x="8502741" y="2820025"/>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flipH="1">
            <a:off x="8502741" y="3160775"/>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flipH="1">
            <a:off x="8502741" y="3501524"/>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6" name="Shape 226"/>
        <p:cNvGrpSpPr/>
        <p:nvPr/>
      </p:nvGrpSpPr>
      <p:grpSpPr>
        <a:xfrm>
          <a:off x="0" y="0"/>
          <a:ext cx="0" cy="0"/>
          <a:chOff x="0" y="0"/>
          <a:chExt cx="0" cy="0"/>
        </a:xfrm>
      </p:grpSpPr>
      <p:sp>
        <p:nvSpPr>
          <p:cNvPr id="227" name="Google Shape;22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228" name="Google Shape;228;p8"/>
          <p:cNvGrpSpPr/>
          <p:nvPr/>
        </p:nvGrpSpPr>
        <p:grpSpPr>
          <a:xfrm flipH="1">
            <a:off x="-479075" y="4608500"/>
            <a:ext cx="10102125" cy="963950"/>
            <a:chOff x="-479062" y="4756525"/>
            <a:chExt cx="10102125" cy="963950"/>
          </a:xfrm>
        </p:grpSpPr>
        <p:sp>
          <p:nvSpPr>
            <p:cNvPr id="229" name="Google Shape;229;p8"/>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8"/>
          <p:cNvSpPr/>
          <p:nvPr/>
        </p:nvSpPr>
        <p:spPr>
          <a:xfrm flipH="1" rot="-5400000">
            <a:off x="-25" y="292265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8"/>
          <p:cNvGrpSpPr/>
          <p:nvPr/>
        </p:nvGrpSpPr>
        <p:grpSpPr>
          <a:xfrm flipH="1">
            <a:off x="3393959" y="-1452949"/>
            <a:ext cx="2379318" cy="2219997"/>
            <a:chOff x="3154238" y="-1361450"/>
            <a:chExt cx="2812100" cy="2623800"/>
          </a:xfrm>
        </p:grpSpPr>
        <p:sp>
          <p:nvSpPr>
            <p:cNvPr id="235" name="Google Shape;235;p8"/>
            <p:cNvSpPr/>
            <p:nvPr/>
          </p:nvSpPr>
          <p:spPr>
            <a:xfrm>
              <a:off x="3154238" y="-1361450"/>
              <a:ext cx="2812100" cy="2623800"/>
            </a:xfrm>
            <a:custGeom>
              <a:rect b="b" l="l" r="r" t="t"/>
              <a:pathLst>
                <a:path extrusionOk="0" fill="none" h="104952" w="112484">
                  <a:moveTo>
                    <a:pt x="112483" y="0"/>
                  </a:moveTo>
                  <a:lnTo>
                    <a:pt x="112483" y="48710"/>
                  </a:lnTo>
                  <a:cubicBezTo>
                    <a:pt x="112483" y="79775"/>
                    <a:pt x="87307" y="104951"/>
                    <a:pt x="56242" y="104951"/>
                  </a:cubicBezTo>
                  <a:lnTo>
                    <a:pt x="56242" y="104951"/>
                  </a:lnTo>
                  <a:cubicBezTo>
                    <a:pt x="25177" y="104951"/>
                    <a:pt x="0" y="79775"/>
                    <a:pt x="0" y="48710"/>
                  </a:cubicBezTo>
                  <a:lnTo>
                    <a:pt x="0"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3356238" y="-1361450"/>
              <a:ext cx="2408100" cy="2421775"/>
            </a:xfrm>
            <a:custGeom>
              <a:rect b="b" l="l" r="r" t="t"/>
              <a:pathLst>
                <a:path extrusionOk="0" fill="none" h="96871" w="96324">
                  <a:moveTo>
                    <a:pt x="1" y="0"/>
                  </a:moveTo>
                  <a:lnTo>
                    <a:pt x="1" y="48710"/>
                  </a:lnTo>
                  <a:cubicBezTo>
                    <a:pt x="1" y="75301"/>
                    <a:pt x="21570" y="96871"/>
                    <a:pt x="48162" y="96871"/>
                  </a:cubicBezTo>
                  <a:lnTo>
                    <a:pt x="48162" y="96871"/>
                  </a:lnTo>
                  <a:cubicBezTo>
                    <a:pt x="74753" y="96871"/>
                    <a:pt x="96323" y="75301"/>
                    <a:pt x="96323" y="48710"/>
                  </a:cubicBezTo>
                  <a:lnTo>
                    <a:pt x="9632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3255238" y="-1361450"/>
              <a:ext cx="2610100" cy="2522775"/>
            </a:xfrm>
            <a:custGeom>
              <a:rect b="b" l="l" r="r" t="t"/>
              <a:pathLst>
                <a:path extrusionOk="0" fill="none" h="100911" w="104404">
                  <a:moveTo>
                    <a:pt x="0" y="0"/>
                  </a:moveTo>
                  <a:lnTo>
                    <a:pt x="0" y="48755"/>
                  </a:lnTo>
                  <a:cubicBezTo>
                    <a:pt x="0" y="77561"/>
                    <a:pt x="23351" y="100911"/>
                    <a:pt x="52156" y="100911"/>
                  </a:cubicBezTo>
                  <a:lnTo>
                    <a:pt x="52156" y="100911"/>
                  </a:lnTo>
                  <a:cubicBezTo>
                    <a:pt x="81007" y="100911"/>
                    <a:pt x="104403" y="77515"/>
                    <a:pt x="104403" y="48664"/>
                  </a:cubicBezTo>
                  <a:lnTo>
                    <a:pt x="104403"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8"/>
          <p:cNvSpPr/>
          <p:nvPr/>
        </p:nvSpPr>
        <p:spPr>
          <a:xfrm>
            <a:off x="236425" y="2253325"/>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6386350" y="514350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1" name="Shape 241"/>
        <p:cNvGrpSpPr/>
        <p:nvPr/>
      </p:nvGrpSpPr>
      <p:grpSpPr>
        <a:xfrm>
          <a:off x="0" y="0"/>
          <a:ext cx="0" cy="0"/>
          <a:chOff x="0" y="0"/>
          <a:chExt cx="0" cy="0"/>
        </a:xfrm>
      </p:grpSpPr>
      <p:sp>
        <p:nvSpPr>
          <p:cNvPr id="242" name="Google Shape;242;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3" name="Google Shape;243;p9"/>
          <p:cNvSpPr txBox="1"/>
          <p:nvPr>
            <p:ph idx="1" type="subTitle"/>
          </p:nvPr>
        </p:nvSpPr>
        <p:spPr>
          <a:xfrm>
            <a:off x="1022050" y="1555750"/>
            <a:ext cx="3500100" cy="212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sp>
        <p:nvSpPr>
          <p:cNvPr id="244" name="Google Shape;244;p9"/>
          <p:cNvSpPr txBox="1"/>
          <p:nvPr>
            <p:ph idx="2" type="subTitle"/>
          </p:nvPr>
        </p:nvSpPr>
        <p:spPr>
          <a:xfrm>
            <a:off x="4621854" y="1555750"/>
            <a:ext cx="3500100" cy="212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grpSp>
        <p:nvGrpSpPr>
          <p:cNvPr id="245" name="Google Shape;245;p9"/>
          <p:cNvGrpSpPr/>
          <p:nvPr/>
        </p:nvGrpSpPr>
        <p:grpSpPr>
          <a:xfrm>
            <a:off x="8428350" y="1995576"/>
            <a:ext cx="964775" cy="2169138"/>
            <a:chOff x="8428350" y="1614576"/>
            <a:chExt cx="964775" cy="2169138"/>
          </a:xfrm>
        </p:grpSpPr>
        <p:sp>
          <p:nvSpPr>
            <p:cNvPr id="246" name="Google Shape;246;p9"/>
            <p:cNvSpPr/>
            <p:nvPr/>
          </p:nvSpPr>
          <p:spPr>
            <a:xfrm>
              <a:off x="8428350"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8429046" y="1615245"/>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9"/>
            <p:cNvGrpSpPr/>
            <p:nvPr/>
          </p:nvGrpSpPr>
          <p:grpSpPr>
            <a:xfrm>
              <a:off x="8429046" y="1614576"/>
              <a:ext cx="964079" cy="2169138"/>
              <a:chOff x="8429046" y="1614576"/>
              <a:chExt cx="964079" cy="2169138"/>
            </a:xfrm>
          </p:grpSpPr>
          <p:sp>
            <p:nvSpPr>
              <p:cNvPr id="249" name="Google Shape;249;p9"/>
              <p:cNvSpPr/>
              <p:nvPr/>
            </p:nvSpPr>
            <p:spPr>
              <a:xfrm>
                <a:off x="8429046" y="329783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8429046" y="305697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8429046" y="281679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8429046" y="257664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8429046" y="2335752"/>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8429046" y="2095603"/>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8429046" y="1855424"/>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915223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8911395"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8669873"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8429046" y="3778220"/>
                <a:ext cx="950090" cy="31"/>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8429046" y="3538041"/>
                <a:ext cx="950090" cy="31"/>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9393094" y="1614576"/>
                <a:ext cx="31" cy="2169138"/>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9"/>
          <p:cNvGrpSpPr/>
          <p:nvPr/>
        </p:nvGrpSpPr>
        <p:grpSpPr>
          <a:xfrm flipH="1">
            <a:off x="-479075" y="4608500"/>
            <a:ext cx="10102125" cy="963950"/>
            <a:chOff x="-479062" y="4756525"/>
            <a:chExt cx="10102125" cy="963950"/>
          </a:xfrm>
        </p:grpSpPr>
        <p:sp>
          <p:nvSpPr>
            <p:cNvPr id="263" name="Google Shape;263;p9"/>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9"/>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128800" y="29777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128800" y="32552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128800" y="35327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2" name="Shape 272"/>
        <p:cNvGrpSpPr/>
        <p:nvPr/>
      </p:nvGrpSpPr>
      <p:grpSpPr>
        <a:xfrm>
          <a:off x="0" y="0"/>
          <a:ext cx="0" cy="0"/>
          <a:chOff x="0" y="0"/>
          <a:chExt cx="0" cy="0"/>
        </a:xfrm>
      </p:grpSpPr>
      <p:sp>
        <p:nvSpPr>
          <p:cNvPr id="273" name="Google Shape;273;p10"/>
          <p:cNvSpPr txBox="1"/>
          <p:nvPr>
            <p:ph type="title"/>
          </p:nvPr>
        </p:nvSpPr>
        <p:spPr>
          <a:xfrm>
            <a:off x="2365375" y="3426700"/>
            <a:ext cx="4413300" cy="10554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274" name="Google Shape;274;p10"/>
          <p:cNvGrpSpPr/>
          <p:nvPr/>
        </p:nvGrpSpPr>
        <p:grpSpPr>
          <a:xfrm>
            <a:off x="-479075" y="4608500"/>
            <a:ext cx="10102125" cy="963950"/>
            <a:chOff x="-479062" y="4756525"/>
            <a:chExt cx="10102125" cy="963950"/>
          </a:xfrm>
        </p:grpSpPr>
        <p:sp>
          <p:nvSpPr>
            <p:cNvPr id="275" name="Google Shape;275;p10"/>
            <p:cNvSpPr/>
            <p:nvPr/>
          </p:nvSpPr>
          <p:spPr>
            <a:xfrm>
              <a:off x="20545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479062"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4567813"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6252888" y="4756525"/>
              <a:ext cx="3370175" cy="963950"/>
            </a:xfrm>
            <a:custGeom>
              <a:rect b="b" l="l" r="r" t="t"/>
              <a:pathLst>
                <a:path extrusionOk="0" h="38558" w="134807">
                  <a:moveTo>
                    <a:pt x="16854" y="0"/>
                  </a:moveTo>
                  <a:cubicBezTo>
                    <a:pt x="14837" y="0"/>
                    <a:pt x="12817" y="771"/>
                    <a:pt x="11276" y="2311"/>
                  </a:cubicBezTo>
                  <a:lnTo>
                    <a:pt x="2306" y="11282"/>
                  </a:lnTo>
                  <a:cubicBezTo>
                    <a:pt x="845" y="12765"/>
                    <a:pt x="0" y="14774"/>
                    <a:pt x="0" y="16851"/>
                  </a:cubicBezTo>
                  <a:lnTo>
                    <a:pt x="0" y="30683"/>
                  </a:lnTo>
                  <a:cubicBezTo>
                    <a:pt x="0" y="35043"/>
                    <a:pt x="3538" y="38558"/>
                    <a:pt x="7875" y="38558"/>
                  </a:cubicBezTo>
                  <a:lnTo>
                    <a:pt x="126932" y="38558"/>
                  </a:lnTo>
                  <a:cubicBezTo>
                    <a:pt x="131269" y="38558"/>
                    <a:pt x="134807" y="35043"/>
                    <a:pt x="134807" y="30683"/>
                  </a:cubicBezTo>
                  <a:lnTo>
                    <a:pt x="134807" y="16851"/>
                  </a:lnTo>
                  <a:cubicBezTo>
                    <a:pt x="134807" y="14774"/>
                    <a:pt x="133962" y="12765"/>
                    <a:pt x="132501" y="11282"/>
                  </a:cubicBezTo>
                  <a:lnTo>
                    <a:pt x="123508" y="2311"/>
                  </a:lnTo>
                  <a:cubicBezTo>
                    <a:pt x="121979" y="771"/>
                    <a:pt x="119964" y="0"/>
                    <a:pt x="117947" y="0"/>
                  </a:cubicBezTo>
                  <a:cubicBezTo>
                    <a:pt x="115930" y="0"/>
                    <a:pt x="113910" y="771"/>
                    <a:pt x="112369" y="2311"/>
                  </a:cubicBezTo>
                  <a:lnTo>
                    <a:pt x="106663" y="8018"/>
                  </a:lnTo>
                  <a:cubicBezTo>
                    <a:pt x="105122" y="9558"/>
                    <a:pt x="103108" y="10329"/>
                    <a:pt x="101094" y="10329"/>
                  </a:cubicBezTo>
                  <a:cubicBezTo>
                    <a:pt x="99079" y="10329"/>
                    <a:pt x="97065" y="9558"/>
                    <a:pt x="95524" y="8018"/>
                  </a:cubicBezTo>
                  <a:lnTo>
                    <a:pt x="89818" y="2311"/>
                  </a:lnTo>
                  <a:cubicBezTo>
                    <a:pt x="88277" y="771"/>
                    <a:pt x="86263" y="0"/>
                    <a:pt x="84249" y="0"/>
                  </a:cubicBezTo>
                  <a:cubicBezTo>
                    <a:pt x="82234" y="0"/>
                    <a:pt x="80220" y="771"/>
                    <a:pt x="78679" y="2311"/>
                  </a:cubicBezTo>
                  <a:lnTo>
                    <a:pt x="72973" y="8018"/>
                  </a:lnTo>
                  <a:cubicBezTo>
                    <a:pt x="71432" y="9558"/>
                    <a:pt x="69418" y="10329"/>
                    <a:pt x="67403" y="10329"/>
                  </a:cubicBezTo>
                  <a:cubicBezTo>
                    <a:pt x="65389" y="10329"/>
                    <a:pt x="63375" y="9558"/>
                    <a:pt x="61834" y="8018"/>
                  </a:cubicBezTo>
                  <a:lnTo>
                    <a:pt x="56128" y="2311"/>
                  </a:lnTo>
                  <a:cubicBezTo>
                    <a:pt x="54587" y="771"/>
                    <a:pt x="52567" y="0"/>
                    <a:pt x="50550" y="0"/>
                  </a:cubicBezTo>
                  <a:cubicBezTo>
                    <a:pt x="48533" y="0"/>
                    <a:pt x="46518" y="771"/>
                    <a:pt x="44989" y="2311"/>
                  </a:cubicBezTo>
                  <a:lnTo>
                    <a:pt x="39283" y="8018"/>
                  </a:lnTo>
                  <a:cubicBezTo>
                    <a:pt x="37742" y="9558"/>
                    <a:pt x="35722" y="10329"/>
                    <a:pt x="33705" y="10329"/>
                  </a:cubicBezTo>
                  <a:cubicBezTo>
                    <a:pt x="31688" y="10329"/>
                    <a:pt x="29673" y="9558"/>
                    <a:pt x="28144" y="8018"/>
                  </a:cubicBezTo>
                  <a:lnTo>
                    <a:pt x="22415" y="2311"/>
                  </a:lnTo>
                  <a:cubicBezTo>
                    <a:pt x="20886" y="771"/>
                    <a:pt x="18871" y="0"/>
                    <a:pt x="16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10"/>
          <p:cNvSpPr/>
          <p:nvPr/>
        </p:nvSpPr>
        <p:spPr>
          <a:xfrm flipH="1" rot="-5400000">
            <a:off x="-24" y="2922650"/>
            <a:ext cx="2220024" cy="2220024"/>
          </a:xfrm>
          <a:custGeom>
            <a:rect b="b" l="l" r="r" t="t"/>
            <a:pathLst>
              <a:path extrusionOk="0" h="125107" w="125107">
                <a:moveTo>
                  <a:pt x="1" y="1"/>
                </a:moveTo>
                <a:lnTo>
                  <a:pt x="1" y="21000"/>
                </a:lnTo>
                <a:cubicBezTo>
                  <a:pt x="1" y="26684"/>
                  <a:pt x="4589" y="31271"/>
                  <a:pt x="10272" y="31271"/>
                </a:cubicBezTo>
                <a:lnTo>
                  <a:pt x="21000" y="31271"/>
                </a:lnTo>
                <a:cubicBezTo>
                  <a:pt x="26683" y="31271"/>
                  <a:pt x="31271" y="35882"/>
                  <a:pt x="31271" y="41566"/>
                </a:cubicBezTo>
                <a:lnTo>
                  <a:pt x="31271" y="52271"/>
                </a:lnTo>
                <a:cubicBezTo>
                  <a:pt x="31271" y="57954"/>
                  <a:pt x="35882" y="62565"/>
                  <a:pt x="41543" y="62565"/>
                </a:cubicBezTo>
                <a:lnTo>
                  <a:pt x="52271" y="62565"/>
                </a:lnTo>
                <a:cubicBezTo>
                  <a:pt x="57954" y="62565"/>
                  <a:pt x="62542" y="67153"/>
                  <a:pt x="62542" y="72836"/>
                </a:cubicBezTo>
                <a:lnTo>
                  <a:pt x="62542" y="83564"/>
                </a:lnTo>
                <a:cubicBezTo>
                  <a:pt x="62542" y="89225"/>
                  <a:pt x="67153" y="93835"/>
                  <a:pt x="72836" y="93835"/>
                </a:cubicBezTo>
                <a:lnTo>
                  <a:pt x="83541" y="93835"/>
                </a:lnTo>
                <a:cubicBezTo>
                  <a:pt x="89225" y="93835"/>
                  <a:pt x="93836" y="98423"/>
                  <a:pt x="93836" y="104107"/>
                </a:cubicBezTo>
                <a:lnTo>
                  <a:pt x="93836" y="114835"/>
                </a:lnTo>
                <a:cubicBezTo>
                  <a:pt x="93836" y="120518"/>
                  <a:pt x="98423" y="125106"/>
                  <a:pt x="104107" y="125106"/>
                </a:cubicBezTo>
                <a:lnTo>
                  <a:pt x="114835" y="125106"/>
                </a:lnTo>
                <a:cubicBezTo>
                  <a:pt x="120495" y="125106"/>
                  <a:pt x="125106" y="120518"/>
                  <a:pt x="125106" y="114835"/>
                </a:cubicBezTo>
                <a:lnTo>
                  <a:pt x="125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8284600" y="3633395"/>
            <a:ext cx="459938" cy="229984"/>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rgbClr val="F8A1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a:off x="8284600" y="3910856"/>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a:off x="8284600" y="4188317"/>
            <a:ext cx="459938" cy="229984"/>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rgbClr val="5CC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Red Hat Display"/>
              <a:buNone/>
              <a:defRPr b="1" sz="3000">
                <a:solidFill>
                  <a:schemeClr val="lt1"/>
                </a:solidFill>
                <a:latin typeface="Red Hat Display"/>
                <a:ea typeface="Red Hat Display"/>
                <a:cs typeface="Red Hat Display"/>
                <a:sym typeface="Red Hat Display"/>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indent="-317500" lvl="1" marL="9144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indent="-317500" lvl="2" marL="13716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indent="-317500" lvl="3" marL="18288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indent="-317500" lvl="4" marL="22860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indent="-317500" lvl="5" marL="27432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indent="-317500" lvl="6" marL="32004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indent="-317500" lvl="7" marL="36576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Montserrat"/>
                <a:ea typeface="Montserrat"/>
                <a:cs typeface="Montserrat"/>
                <a:sym typeface="Montserrat"/>
              </a:defRPr>
            </a:lvl1pPr>
            <a:lvl2pPr lvl="1" algn="r">
              <a:buNone/>
              <a:defRPr sz="1300">
                <a:solidFill>
                  <a:schemeClr val="lt1"/>
                </a:solidFill>
                <a:latin typeface="Montserrat"/>
                <a:ea typeface="Montserrat"/>
                <a:cs typeface="Montserrat"/>
                <a:sym typeface="Montserrat"/>
              </a:defRPr>
            </a:lvl2pPr>
            <a:lvl3pPr lvl="2" algn="r">
              <a:buNone/>
              <a:defRPr sz="1300">
                <a:solidFill>
                  <a:schemeClr val="lt1"/>
                </a:solidFill>
                <a:latin typeface="Montserrat"/>
                <a:ea typeface="Montserrat"/>
                <a:cs typeface="Montserrat"/>
                <a:sym typeface="Montserrat"/>
              </a:defRPr>
            </a:lvl3pPr>
            <a:lvl4pPr lvl="3" algn="r">
              <a:buNone/>
              <a:defRPr sz="1300">
                <a:solidFill>
                  <a:schemeClr val="lt1"/>
                </a:solidFill>
                <a:latin typeface="Montserrat"/>
                <a:ea typeface="Montserrat"/>
                <a:cs typeface="Montserrat"/>
                <a:sym typeface="Montserrat"/>
              </a:defRPr>
            </a:lvl4pPr>
            <a:lvl5pPr lvl="4" algn="r">
              <a:buNone/>
              <a:defRPr sz="1300">
                <a:solidFill>
                  <a:schemeClr val="lt1"/>
                </a:solidFill>
                <a:latin typeface="Montserrat"/>
                <a:ea typeface="Montserrat"/>
                <a:cs typeface="Montserrat"/>
                <a:sym typeface="Montserrat"/>
              </a:defRPr>
            </a:lvl5pPr>
            <a:lvl6pPr lvl="5" algn="r">
              <a:buNone/>
              <a:defRPr sz="1300">
                <a:solidFill>
                  <a:schemeClr val="lt1"/>
                </a:solidFill>
                <a:latin typeface="Montserrat"/>
                <a:ea typeface="Montserrat"/>
                <a:cs typeface="Montserrat"/>
                <a:sym typeface="Montserrat"/>
              </a:defRPr>
            </a:lvl6pPr>
            <a:lvl7pPr lvl="6" algn="r">
              <a:buNone/>
              <a:defRPr sz="1300">
                <a:solidFill>
                  <a:schemeClr val="lt1"/>
                </a:solidFill>
                <a:latin typeface="Montserrat"/>
                <a:ea typeface="Montserrat"/>
                <a:cs typeface="Montserrat"/>
                <a:sym typeface="Montserrat"/>
              </a:defRPr>
            </a:lvl7pPr>
            <a:lvl8pPr lvl="7" algn="r">
              <a:buNone/>
              <a:defRPr sz="1300">
                <a:solidFill>
                  <a:schemeClr val="lt1"/>
                </a:solidFill>
                <a:latin typeface="Montserrat"/>
                <a:ea typeface="Montserrat"/>
                <a:cs typeface="Montserrat"/>
                <a:sym typeface="Montserrat"/>
              </a:defRPr>
            </a:lvl8pPr>
            <a:lvl9pPr lvl="8" algn="r">
              <a:buNone/>
              <a:defRPr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vi.wikipedia.org/w/index.php?title=Peter_Hart&amp;action=edit&amp;redlink=1" TargetMode="External"/><Relationship Id="rId4" Type="http://schemas.openxmlformats.org/officeDocument/2006/relationships/hyperlink" Target="https://vi.wikipedia.org/w/index.php?title=Nils_Nilsson&amp;action=edit&amp;redlink=1" TargetMode="External"/><Relationship Id="rId5" Type="http://schemas.openxmlformats.org/officeDocument/2006/relationships/hyperlink" Target="https://vi.wikipedia.org/w/index.php?title=Bertram_Raphael&amp;action=edit&amp;redlink=1" TargetMode="External"/><Relationship Id="rId6" Type="http://schemas.openxmlformats.org/officeDocument/2006/relationships/image" Target="../media/image10.png"/><Relationship Id="rId7"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36.png"/><Relationship Id="rId4" Type="http://schemas.openxmlformats.org/officeDocument/2006/relationships/hyperlink" Target="https://github.com/MauDucKG/CO3061_Bloxorz"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42.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46.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hyperlink" Target="https://e-learning.hcmut.edu.vn/course/view.php?id=89088" TargetMode="External"/><Relationship Id="rId4" Type="http://schemas.openxmlformats.org/officeDocument/2006/relationships/hyperlink" Target="http://en.wikipedia.org/wiki/Depth-first_search" TargetMode="External"/><Relationship Id="rId9" Type="http://schemas.openxmlformats.org/officeDocument/2006/relationships/hyperlink" Target="https://www.coolmathgames.com/vi/0-bloxorz" TargetMode="External"/><Relationship Id="rId5" Type="http://schemas.openxmlformats.org/officeDocument/2006/relationships/hyperlink" Target="http://en.wikipedia.org/wiki/Depth-first_search" TargetMode="External"/><Relationship Id="rId6" Type="http://schemas.openxmlformats.org/officeDocument/2006/relationships/hyperlink" Target="http://en.wikipedia.org/wiki/Breadth-first_search" TargetMode="External"/><Relationship Id="rId7" Type="http://schemas.openxmlformats.org/officeDocument/2006/relationships/hyperlink" Target="https://en.wikipedia.org/wiki/Monte_Carlo_tree_search" TargetMode="External"/><Relationship Id="rId8" Type="http://schemas.openxmlformats.org/officeDocument/2006/relationships/hyperlink" Target="https://en.wikipedia.org/wiki/A*_search_algorithm" TargetMode="External"/><Relationship Id="rId10" Type="http://schemas.openxmlformats.org/officeDocument/2006/relationships/hyperlink" Target="https://github.com/huyle1097/bloxorz"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grpSp>
        <p:nvGrpSpPr>
          <p:cNvPr id="1125" name="Google Shape;1125;p34"/>
          <p:cNvGrpSpPr/>
          <p:nvPr/>
        </p:nvGrpSpPr>
        <p:grpSpPr>
          <a:xfrm flipH="1">
            <a:off x="7125160" y="340200"/>
            <a:ext cx="922750" cy="922150"/>
            <a:chOff x="715100" y="1540725"/>
            <a:chExt cx="922750" cy="922150"/>
          </a:xfrm>
        </p:grpSpPr>
        <p:sp>
          <p:nvSpPr>
            <p:cNvPr id="1126" name="Google Shape;1126;p34"/>
            <p:cNvSpPr/>
            <p:nvPr/>
          </p:nvSpPr>
          <p:spPr>
            <a:xfrm>
              <a:off x="715100" y="1540725"/>
              <a:ext cx="922750" cy="922150"/>
            </a:xfrm>
            <a:custGeom>
              <a:rect b="b" l="l" r="r" t="t"/>
              <a:pathLst>
                <a:path extrusionOk="0" fill="none" h="36886" w="36910">
                  <a:moveTo>
                    <a:pt x="36909" y="18443"/>
                  </a:moveTo>
                  <a:cubicBezTo>
                    <a:pt x="36909" y="28646"/>
                    <a:pt x="28646" y="36886"/>
                    <a:pt x="18443" y="36886"/>
                  </a:cubicBezTo>
                  <a:cubicBezTo>
                    <a:pt x="8263" y="36886"/>
                    <a:pt x="1" y="28646"/>
                    <a:pt x="1" y="18443"/>
                  </a:cubicBezTo>
                  <a:cubicBezTo>
                    <a:pt x="1" y="8263"/>
                    <a:pt x="8263" y="0"/>
                    <a:pt x="18443" y="0"/>
                  </a:cubicBezTo>
                  <a:cubicBezTo>
                    <a:pt x="28646" y="0"/>
                    <a:pt x="36909" y="8263"/>
                    <a:pt x="36909" y="18443"/>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27" name="Google Shape;1127;p34"/>
            <p:cNvSpPr/>
            <p:nvPr/>
          </p:nvSpPr>
          <p:spPr>
            <a:xfrm>
              <a:off x="798975" y="1624600"/>
              <a:ext cx="754975" cy="754400"/>
            </a:xfrm>
            <a:custGeom>
              <a:rect b="b" l="l" r="r" t="t"/>
              <a:pathLst>
                <a:path extrusionOk="0" fill="none" h="30176" w="30199">
                  <a:moveTo>
                    <a:pt x="30199" y="15088"/>
                  </a:moveTo>
                  <a:cubicBezTo>
                    <a:pt x="30199" y="23419"/>
                    <a:pt x="23420" y="30175"/>
                    <a:pt x="15088" y="30175"/>
                  </a:cubicBezTo>
                  <a:cubicBezTo>
                    <a:pt x="6757" y="30175"/>
                    <a:pt x="1" y="23419"/>
                    <a:pt x="1" y="15088"/>
                  </a:cubicBezTo>
                  <a:cubicBezTo>
                    <a:pt x="1" y="6757"/>
                    <a:pt x="6757" y="1"/>
                    <a:pt x="15088" y="1"/>
                  </a:cubicBezTo>
                  <a:cubicBezTo>
                    <a:pt x="23420" y="1"/>
                    <a:pt x="30199" y="6757"/>
                    <a:pt x="30199" y="1508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28" name="Google Shape;1128;p34"/>
            <p:cNvSpPr/>
            <p:nvPr/>
          </p:nvSpPr>
          <p:spPr>
            <a:xfrm>
              <a:off x="877150" y="1702775"/>
              <a:ext cx="598050" cy="598050"/>
            </a:xfrm>
            <a:custGeom>
              <a:rect b="b" l="l" r="r" t="t"/>
              <a:pathLst>
                <a:path extrusionOk="0" fill="none" h="23922" w="23922">
                  <a:moveTo>
                    <a:pt x="23922" y="11961"/>
                  </a:moveTo>
                  <a:cubicBezTo>
                    <a:pt x="23922" y="18558"/>
                    <a:pt x="18558" y="23921"/>
                    <a:pt x="11961" y="23921"/>
                  </a:cubicBezTo>
                  <a:cubicBezTo>
                    <a:pt x="5365" y="23921"/>
                    <a:pt x="1" y="18558"/>
                    <a:pt x="1" y="11961"/>
                  </a:cubicBezTo>
                  <a:cubicBezTo>
                    <a:pt x="1" y="5365"/>
                    <a:pt x="5365" y="1"/>
                    <a:pt x="11961" y="1"/>
                  </a:cubicBezTo>
                  <a:cubicBezTo>
                    <a:pt x="18558" y="1"/>
                    <a:pt x="23922" y="5365"/>
                    <a:pt x="23922" y="11961"/>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29" name="Google Shape;1129;p34"/>
            <p:cNvSpPr/>
            <p:nvPr/>
          </p:nvSpPr>
          <p:spPr>
            <a:xfrm>
              <a:off x="954200" y="1779800"/>
              <a:ext cx="443975" cy="444000"/>
            </a:xfrm>
            <a:custGeom>
              <a:rect b="b" l="l" r="r" t="t"/>
              <a:pathLst>
                <a:path extrusionOk="0" fill="none" h="17760" w="17759">
                  <a:moveTo>
                    <a:pt x="17758" y="8880"/>
                  </a:moveTo>
                  <a:cubicBezTo>
                    <a:pt x="17758" y="13787"/>
                    <a:pt x="13787" y="17759"/>
                    <a:pt x="8879" y="17759"/>
                  </a:cubicBezTo>
                  <a:cubicBezTo>
                    <a:pt x="3972" y="17759"/>
                    <a:pt x="0" y="13787"/>
                    <a:pt x="0" y="8880"/>
                  </a:cubicBezTo>
                  <a:cubicBezTo>
                    <a:pt x="0" y="3973"/>
                    <a:pt x="3972" y="1"/>
                    <a:pt x="8879" y="1"/>
                  </a:cubicBezTo>
                  <a:cubicBezTo>
                    <a:pt x="13787" y="1"/>
                    <a:pt x="17758" y="3973"/>
                    <a:pt x="17758" y="888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30" name="Google Shape;1130;p34"/>
            <p:cNvSpPr/>
            <p:nvPr/>
          </p:nvSpPr>
          <p:spPr>
            <a:xfrm>
              <a:off x="1023250" y="1848850"/>
              <a:ext cx="305875" cy="305900"/>
            </a:xfrm>
            <a:custGeom>
              <a:rect b="b" l="l" r="r" t="t"/>
              <a:pathLst>
                <a:path extrusionOk="0" fill="none" h="12236" w="12235">
                  <a:moveTo>
                    <a:pt x="12235" y="6118"/>
                  </a:moveTo>
                  <a:cubicBezTo>
                    <a:pt x="12235" y="9496"/>
                    <a:pt x="9496" y="12235"/>
                    <a:pt x="6117" y="12235"/>
                  </a:cubicBezTo>
                  <a:cubicBezTo>
                    <a:pt x="2739" y="12235"/>
                    <a:pt x="0" y="9496"/>
                    <a:pt x="0" y="6118"/>
                  </a:cubicBezTo>
                  <a:cubicBezTo>
                    <a:pt x="0" y="2740"/>
                    <a:pt x="2739" y="1"/>
                    <a:pt x="6117" y="1"/>
                  </a:cubicBezTo>
                  <a:cubicBezTo>
                    <a:pt x="9496" y="1"/>
                    <a:pt x="12235" y="2740"/>
                    <a:pt x="12235" y="611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31" name="Google Shape;1131;p34"/>
            <p:cNvSpPr/>
            <p:nvPr/>
          </p:nvSpPr>
          <p:spPr>
            <a:xfrm>
              <a:off x="1094000" y="1919625"/>
              <a:ext cx="164375" cy="164350"/>
            </a:xfrm>
            <a:custGeom>
              <a:rect b="b" l="l" r="r" t="t"/>
              <a:pathLst>
                <a:path extrusionOk="0" fill="none" h="6574" w="6575">
                  <a:moveTo>
                    <a:pt x="6574" y="3287"/>
                  </a:moveTo>
                  <a:cubicBezTo>
                    <a:pt x="6574" y="5090"/>
                    <a:pt x="5113" y="6574"/>
                    <a:pt x="3287" y="6574"/>
                  </a:cubicBezTo>
                  <a:cubicBezTo>
                    <a:pt x="1484" y="6574"/>
                    <a:pt x="1" y="5090"/>
                    <a:pt x="1" y="3287"/>
                  </a:cubicBezTo>
                  <a:cubicBezTo>
                    <a:pt x="1" y="1484"/>
                    <a:pt x="1484" y="0"/>
                    <a:pt x="3287" y="0"/>
                  </a:cubicBezTo>
                  <a:cubicBezTo>
                    <a:pt x="5113" y="0"/>
                    <a:pt x="6574" y="1484"/>
                    <a:pt x="6574" y="3287"/>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sp>
        <p:nvSpPr>
          <p:cNvPr id="1132" name="Google Shape;1132;p34"/>
          <p:cNvSpPr txBox="1"/>
          <p:nvPr>
            <p:ph type="ctrTitle"/>
          </p:nvPr>
        </p:nvSpPr>
        <p:spPr>
          <a:xfrm>
            <a:off x="1141350" y="1059075"/>
            <a:ext cx="6861300" cy="25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900">
                <a:solidFill>
                  <a:schemeClr val="accent5"/>
                </a:solidFill>
                <a:latin typeface="Montserrat Black"/>
                <a:ea typeface="Montserrat Black"/>
                <a:cs typeface="Montserrat Black"/>
                <a:sym typeface="Montserrat Black"/>
              </a:rPr>
              <a:t>BLOXORZ</a:t>
            </a:r>
            <a:endParaRPr sz="9900">
              <a:solidFill>
                <a:schemeClr val="accent5"/>
              </a:solidFill>
              <a:latin typeface="Montserrat Black"/>
              <a:ea typeface="Montserrat Black"/>
              <a:cs typeface="Montserrat Black"/>
              <a:sym typeface="Montserrat Black"/>
            </a:endParaRPr>
          </a:p>
          <a:p>
            <a:pPr indent="0" lvl="0" marL="0" rtl="0" algn="ctr">
              <a:spcBef>
                <a:spcPts val="0"/>
              </a:spcBef>
              <a:spcAft>
                <a:spcPts val="0"/>
              </a:spcAft>
              <a:buNone/>
            </a:pPr>
            <a:r>
              <a:rPr lang="en" sz="7200">
                <a:latin typeface="Montserrat Black"/>
                <a:ea typeface="Montserrat Black"/>
                <a:cs typeface="Montserrat Black"/>
                <a:sym typeface="Montserrat Black"/>
              </a:rPr>
              <a:t>problem</a:t>
            </a:r>
            <a:endParaRPr sz="7200">
              <a:solidFill>
                <a:schemeClr val="lt1"/>
              </a:solidFill>
              <a:latin typeface="Montserrat Black"/>
              <a:ea typeface="Montserrat Black"/>
              <a:cs typeface="Montserrat Black"/>
              <a:sym typeface="Montserrat Black"/>
            </a:endParaRPr>
          </a:p>
        </p:txBody>
      </p:sp>
      <p:sp>
        <p:nvSpPr>
          <p:cNvPr id="1133" name="Google Shape;1133;p34"/>
          <p:cNvSpPr txBox="1"/>
          <p:nvPr>
            <p:ph idx="1" type="subTitle"/>
          </p:nvPr>
        </p:nvSpPr>
        <p:spPr>
          <a:xfrm>
            <a:off x="1669800" y="3674925"/>
            <a:ext cx="58044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L01 - Nhập môn trí tuệ nhân tạo (CO3061)</a:t>
            </a:r>
            <a:endParaRPr/>
          </a:p>
        </p:txBody>
      </p:sp>
      <p:sp>
        <p:nvSpPr>
          <p:cNvPr id="1134" name="Google Shape;1134;p34"/>
          <p:cNvSpPr/>
          <p:nvPr/>
        </p:nvSpPr>
        <p:spPr>
          <a:xfrm>
            <a:off x="781661" y="3163900"/>
            <a:ext cx="564861" cy="282449"/>
          </a:xfrm>
          <a:custGeom>
            <a:rect b="b" l="l" r="r" t="t"/>
            <a:pathLst>
              <a:path extrusionOk="0" h="15363" w="30724">
                <a:moveTo>
                  <a:pt x="15362" y="1"/>
                </a:moveTo>
                <a:cubicBezTo>
                  <a:pt x="6871" y="1"/>
                  <a:pt x="1" y="6871"/>
                  <a:pt x="1" y="15362"/>
                </a:cubicBezTo>
                <a:lnTo>
                  <a:pt x="30723" y="15362"/>
                </a:lnTo>
                <a:cubicBezTo>
                  <a:pt x="30723" y="6871"/>
                  <a:pt x="23853" y="1"/>
                  <a:pt x="15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34"/>
          <p:cNvSpPr/>
          <p:nvPr/>
        </p:nvSpPr>
        <p:spPr>
          <a:xfrm>
            <a:off x="781661" y="3504650"/>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36" name="Google Shape;1136;p34"/>
          <p:cNvSpPr/>
          <p:nvPr/>
        </p:nvSpPr>
        <p:spPr>
          <a:xfrm>
            <a:off x="781661" y="3845399"/>
            <a:ext cx="564861" cy="282449"/>
          </a:xfrm>
          <a:custGeom>
            <a:rect b="b" l="l" r="r" t="t"/>
            <a:pathLst>
              <a:path extrusionOk="0" h="15363" w="30724">
                <a:moveTo>
                  <a:pt x="15362" y="1"/>
                </a:moveTo>
                <a:cubicBezTo>
                  <a:pt x="6871" y="1"/>
                  <a:pt x="1" y="6894"/>
                  <a:pt x="1" y="15362"/>
                </a:cubicBezTo>
                <a:lnTo>
                  <a:pt x="30723" y="15362"/>
                </a:lnTo>
                <a:cubicBezTo>
                  <a:pt x="30723" y="6894"/>
                  <a:pt x="23853" y="1"/>
                  <a:pt x="153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34"/>
          <p:cNvSpPr/>
          <p:nvPr/>
        </p:nvSpPr>
        <p:spPr>
          <a:xfrm>
            <a:off x="-552550" y="3370263"/>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38" name="Google Shape;113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43"/>
          <p:cNvSpPr txBox="1"/>
          <p:nvPr>
            <p:ph type="title"/>
          </p:nvPr>
        </p:nvSpPr>
        <p:spPr>
          <a:xfrm>
            <a:off x="2243025" y="580348"/>
            <a:ext cx="4984800" cy="84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2. Hiện Thực</a:t>
            </a:r>
            <a:endParaRPr sz="7000">
              <a:solidFill>
                <a:schemeClr val="lt1"/>
              </a:solidFill>
            </a:endParaRPr>
          </a:p>
        </p:txBody>
      </p:sp>
      <p:sp>
        <p:nvSpPr>
          <p:cNvPr id="1279" name="Google Shape;1279;p43"/>
          <p:cNvSpPr/>
          <p:nvPr/>
        </p:nvSpPr>
        <p:spPr>
          <a:xfrm>
            <a:off x="-1" y="0"/>
            <a:ext cx="2132365" cy="2132365"/>
          </a:xfrm>
          <a:custGeom>
            <a:rect b="b" l="l" r="r" t="t"/>
            <a:pathLst>
              <a:path extrusionOk="0" h="121226" w="121226">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3"/>
          <p:cNvSpPr/>
          <p:nvPr/>
        </p:nvSpPr>
        <p:spPr>
          <a:xfrm rot="-5400000">
            <a:off x="7456413" y="251213"/>
            <a:ext cx="971800" cy="2117625"/>
          </a:xfrm>
          <a:custGeom>
            <a:rect b="b" l="l" r="r" t="t"/>
            <a:pathLst>
              <a:path extrusionOk="0" h="84705" w="38872">
                <a:moveTo>
                  <a:pt x="19424" y="0"/>
                </a:moveTo>
                <a:cubicBezTo>
                  <a:pt x="8697" y="0"/>
                  <a:pt x="0" y="8720"/>
                  <a:pt x="0" y="19447"/>
                </a:cubicBezTo>
                <a:lnTo>
                  <a:pt x="0" y="65281"/>
                </a:lnTo>
                <a:cubicBezTo>
                  <a:pt x="0" y="76008"/>
                  <a:pt x="8697" y="84705"/>
                  <a:pt x="19424" y="84705"/>
                </a:cubicBezTo>
                <a:cubicBezTo>
                  <a:pt x="24492" y="84705"/>
                  <a:pt x="29102" y="82765"/>
                  <a:pt x="32549" y="79615"/>
                </a:cubicBezTo>
                <a:cubicBezTo>
                  <a:pt x="23350" y="76374"/>
                  <a:pt x="16731" y="67586"/>
                  <a:pt x="16731" y="57269"/>
                </a:cubicBezTo>
                <a:cubicBezTo>
                  <a:pt x="16731" y="44715"/>
                  <a:pt x="26500" y="34466"/>
                  <a:pt x="38872" y="33668"/>
                </a:cubicBezTo>
                <a:lnTo>
                  <a:pt x="38872" y="19447"/>
                </a:lnTo>
                <a:cubicBezTo>
                  <a:pt x="38872" y="8720"/>
                  <a:pt x="30152" y="0"/>
                  <a:pt x="194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rot="-5400000">
            <a:off x="7921188" y="-4137"/>
            <a:ext cx="788650" cy="1184075"/>
          </a:xfrm>
          <a:custGeom>
            <a:rect b="b" l="l" r="r" t="t"/>
            <a:pathLst>
              <a:path extrusionOk="0" h="47363" w="31546">
                <a:moveTo>
                  <a:pt x="7876" y="0"/>
                </a:moveTo>
                <a:cubicBezTo>
                  <a:pt x="7351" y="0"/>
                  <a:pt x="6826" y="23"/>
                  <a:pt x="6324" y="69"/>
                </a:cubicBezTo>
                <a:lnTo>
                  <a:pt x="6324" y="31682"/>
                </a:lnTo>
                <a:cubicBezTo>
                  <a:pt x="6324" y="37365"/>
                  <a:pt x="3881" y="42455"/>
                  <a:pt x="1" y="46016"/>
                </a:cubicBezTo>
                <a:cubicBezTo>
                  <a:pt x="2466" y="46883"/>
                  <a:pt x="5114" y="47363"/>
                  <a:pt x="7876" y="47363"/>
                </a:cubicBezTo>
                <a:cubicBezTo>
                  <a:pt x="20932" y="47363"/>
                  <a:pt x="31546" y="36749"/>
                  <a:pt x="31546" y="23670"/>
                </a:cubicBezTo>
                <a:cubicBezTo>
                  <a:pt x="31546" y="10591"/>
                  <a:pt x="20932" y="0"/>
                  <a:pt x="7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rot="-5400000">
            <a:off x="8022763" y="526538"/>
            <a:ext cx="553525" cy="1148700"/>
          </a:xfrm>
          <a:custGeom>
            <a:rect b="b" l="l" r="r" t="t"/>
            <a:pathLst>
              <a:path extrusionOk="0" h="45948" w="22141">
                <a:moveTo>
                  <a:pt x="22141" y="1"/>
                </a:moveTo>
                <a:cubicBezTo>
                  <a:pt x="9769" y="799"/>
                  <a:pt x="0" y="11048"/>
                  <a:pt x="0" y="23602"/>
                </a:cubicBezTo>
                <a:cubicBezTo>
                  <a:pt x="0" y="33919"/>
                  <a:pt x="6619" y="42707"/>
                  <a:pt x="15818" y="45948"/>
                </a:cubicBezTo>
                <a:cubicBezTo>
                  <a:pt x="19698" y="42387"/>
                  <a:pt x="22141" y="37297"/>
                  <a:pt x="22141" y="31614"/>
                </a:cubicBezTo>
                <a:lnTo>
                  <a:pt x="221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rot="-5400000">
            <a:off x="7260113" y="437238"/>
            <a:ext cx="1406625" cy="703600"/>
          </a:xfrm>
          <a:custGeom>
            <a:rect b="b" l="l" r="r" t="t"/>
            <a:pathLst>
              <a:path extrusionOk="0" fill="none" h="28144" w="56265">
                <a:moveTo>
                  <a:pt x="0" y="28144"/>
                </a:moveTo>
                <a:cubicBezTo>
                  <a:pt x="0" y="12600"/>
                  <a:pt x="12600" y="0"/>
                  <a:pt x="28144" y="0"/>
                </a:cubicBezTo>
                <a:cubicBezTo>
                  <a:pt x="43665" y="0"/>
                  <a:pt x="56265" y="12600"/>
                  <a:pt x="56265" y="28144"/>
                </a:cubicBez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3"/>
          <p:cNvSpPr/>
          <p:nvPr/>
        </p:nvSpPr>
        <p:spPr>
          <a:xfrm>
            <a:off x="716650" y="2522925"/>
            <a:ext cx="699050" cy="1944750"/>
          </a:xfrm>
          <a:custGeom>
            <a:rect b="b" l="l" r="r" t="t"/>
            <a:pathLst>
              <a:path extrusionOk="0" h="77790" w="27962">
                <a:moveTo>
                  <a:pt x="27962" y="1"/>
                </a:moveTo>
                <a:cubicBezTo>
                  <a:pt x="24287" y="663"/>
                  <a:pt x="20475" y="1028"/>
                  <a:pt x="16595" y="1028"/>
                </a:cubicBezTo>
                <a:lnTo>
                  <a:pt x="1" y="1028"/>
                </a:lnTo>
                <a:lnTo>
                  <a:pt x="1" y="70029"/>
                </a:lnTo>
                <a:cubicBezTo>
                  <a:pt x="1" y="74320"/>
                  <a:pt x="3470" y="77789"/>
                  <a:pt x="7762" y="77789"/>
                </a:cubicBezTo>
                <a:lnTo>
                  <a:pt x="20201" y="77789"/>
                </a:lnTo>
                <a:cubicBezTo>
                  <a:pt x="24493" y="77789"/>
                  <a:pt x="27962" y="74320"/>
                  <a:pt x="27962" y="70029"/>
                </a:cubicBezTo>
                <a:lnTo>
                  <a:pt x="279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3"/>
          <p:cNvSpPr/>
          <p:nvPr/>
        </p:nvSpPr>
        <p:spPr>
          <a:xfrm>
            <a:off x="716663" y="982225"/>
            <a:ext cx="699050" cy="1566400"/>
          </a:xfrm>
          <a:custGeom>
            <a:rect b="b" l="l" r="r" t="t"/>
            <a:pathLst>
              <a:path extrusionOk="0" h="62656" w="27962">
                <a:moveTo>
                  <a:pt x="6780" y="1"/>
                </a:moveTo>
                <a:cubicBezTo>
                  <a:pt x="2945" y="503"/>
                  <a:pt x="1" y="3767"/>
                  <a:pt x="1" y="7716"/>
                </a:cubicBezTo>
                <a:lnTo>
                  <a:pt x="1" y="62656"/>
                </a:lnTo>
                <a:lnTo>
                  <a:pt x="16595" y="62656"/>
                </a:lnTo>
                <a:cubicBezTo>
                  <a:pt x="20475" y="62656"/>
                  <a:pt x="24287" y="62291"/>
                  <a:pt x="27962" y="61629"/>
                </a:cubicBezTo>
                <a:lnTo>
                  <a:pt x="27962" y="7716"/>
                </a:lnTo>
                <a:cubicBezTo>
                  <a:pt x="27962" y="3767"/>
                  <a:pt x="25017" y="503"/>
                  <a:pt x="211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6" name="Google Shape;1286;p43"/>
          <p:cNvGrpSpPr/>
          <p:nvPr/>
        </p:nvGrpSpPr>
        <p:grpSpPr>
          <a:xfrm>
            <a:off x="7520035" y="2360625"/>
            <a:ext cx="453975" cy="948400"/>
            <a:chOff x="7520035" y="2360625"/>
            <a:chExt cx="453975" cy="948400"/>
          </a:xfrm>
        </p:grpSpPr>
        <p:grpSp>
          <p:nvGrpSpPr>
            <p:cNvPr id="1287" name="Google Shape;1287;p43"/>
            <p:cNvGrpSpPr/>
            <p:nvPr/>
          </p:nvGrpSpPr>
          <p:grpSpPr>
            <a:xfrm flipH="1">
              <a:off x="7520885" y="2813700"/>
              <a:ext cx="453125" cy="495325"/>
              <a:chOff x="4291875" y="1071125"/>
              <a:chExt cx="453125" cy="495325"/>
            </a:xfrm>
          </p:grpSpPr>
          <p:sp>
            <p:nvSpPr>
              <p:cNvPr id="1288" name="Google Shape;1288;p43"/>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3"/>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3"/>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3"/>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3"/>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3"/>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3"/>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43"/>
            <p:cNvGrpSpPr/>
            <p:nvPr/>
          </p:nvGrpSpPr>
          <p:grpSpPr>
            <a:xfrm flipH="1">
              <a:off x="7520035" y="2360625"/>
              <a:ext cx="453975" cy="495325"/>
              <a:chOff x="4291875" y="618050"/>
              <a:chExt cx="453975" cy="495325"/>
            </a:xfrm>
          </p:grpSpPr>
          <p:sp>
            <p:nvSpPr>
              <p:cNvPr id="1297" name="Google Shape;1297;p43"/>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3"/>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3"/>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3"/>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3"/>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3"/>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3"/>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04" name="Google Shape;130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5" name="Google Shape;1305;p43"/>
          <p:cNvSpPr txBox="1"/>
          <p:nvPr>
            <p:ph idx="4294967295" type="subTitle"/>
          </p:nvPr>
        </p:nvSpPr>
        <p:spPr>
          <a:xfrm>
            <a:off x="1230975" y="1926975"/>
            <a:ext cx="3414300" cy="267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2F2F2"/>
              </a:buClr>
              <a:buSzPts val="1600"/>
              <a:buChar char="-"/>
            </a:pPr>
            <a:r>
              <a:rPr lang="en" sz="1600">
                <a:solidFill>
                  <a:srgbClr val="F2F2F2"/>
                </a:solidFill>
              </a:rPr>
              <a:t>Sau khi được giao đề Bài Tập Lớn nhóm đã bắt đầu thảo luận, tìm hiểu và chọn Python 3.9 và Pygame để chuẩn hóa Input cho bài toán và Output sẽ là tập hợp tất cả các vị trí đường đi của khối trụ từ điểm bắt đầu đến điểm đích.</a:t>
            </a:r>
            <a:endParaRPr sz="1600">
              <a:solidFill>
                <a:srgbClr val="F2F2F2"/>
              </a:solidFill>
            </a:endParaRPr>
          </a:p>
          <a:p>
            <a:pPr indent="0" lvl="0" marL="457200" rtl="0" algn="l">
              <a:spcBef>
                <a:spcPts val="1600"/>
              </a:spcBef>
              <a:spcAft>
                <a:spcPts val="0"/>
              </a:spcAft>
              <a:buNone/>
            </a:pPr>
            <a:r>
              <a:t/>
            </a:r>
            <a:endParaRPr sz="1600">
              <a:solidFill>
                <a:srgbClr val="FF9900"/>
              </a:solidFill>
            </a:endParaRPr>
          </a:p>
          <a:p>
            <a:pPr indent="0" lvl="0" marL="0" rtl="0" algn="l">
              <a:spcBef>
                <a:spcPts val="1600"/>
              </a:spcBef>
              <a:spcAft>
                <a:spcPts val="1600"/>
              </a:spcAft>
              <a:buNone/>
            </a:pPr>
            <a:r>
              <a:t/>
            </a:r>
            <a:endParaRPr sz="1600">
              <a:solidFill>
                <a:srgbClr val="FF9900"/>
              </a:solidFill>
            </a:endParaRPr>
          </a:p>
        </p:txBody>
      </p:sp>
      <p:grpSp>
        <p:nvGrpSpPr>
          <p:cNvPr id="1306" name="Google Shape;1306;p43"/>
          <p:cNvGrpSpPr/>
          <p:nvPr/>
        </p:nvGrpSpPr>
        <p:grpSpPr>
          <a:xfrm>
            <a:off x="4582125" y="1250175"/>
            <a:ext cx="4419000" cy="3352500"/>
            <a:chOff x="726500" y="1008600"/>
            <a:chExt cx="4419000" cy="3352500"/>
          </a:xfrm>
        </p:grpSpPr>
        <p:sp>
          <p:nvSpPr>
            <p:cNvPr id="1307" name="Google Shape;1307;p43"/>
            <p:cNvSpPr/>
            <p:nvPr/>
          </p:nvSpPr>
          <p:spPr>
            <a:xfrm>
              <a:off x="726500" y="1008600"/>
              <a:ext cx="4419000" cy="3352500"/>
            </a:xfrm>
            <a:prstGeom prst="roundRect">
              <a:avLst>
                <a:gd fmla="val 352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8" name="Google Shape;1308;p43"/>
            <p:cNvPicPr preferRelativeResize="0"/>
            <p:nvPr/>
          </p:nvPicPr>
          <p:blipFill>
            <a:blip r:embed="rId3">
              <a:alphaModFix/>
            </a:blip>
            <a:stretch>
              <a:fillRect/>
            </a:stretch>
          </p:blipFill>
          <p:spPr>
            <a:xfrm>
              <a:off x="827475" y="1103481"/>
              <a:ext cx="4217025" cy="316275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44"/>
          <p:cNvSpPr txBox="1"/>
          <p:nvPr>
            <p:ph type="title"/>
          </p:nvPr>
        </p:nvSpPr>
        <p:spPr>
          <a:xfrm>
            <a:off x="766200" y="53875"/>
            <a:ext cx="77040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 Hàm/class</a:t>
            </a:r>
            <a:endParaRPr/>
          </a:p>
        </p:txBody>
      </p:sp>
      <p:graphicFrame>
        <p:nvGraphicFramePr>
          <p:cNvPr id="1314" name="Google Shape;1314;p44"/>
          <p:cNvGraphicFramePr/>
          <p:nvPr/>
        </p:nvGraphicFramePr>
        <p:xfrm>
          <a:off x="766200" y="642813"/>
          <a:ext cx="3000000" cy="3000000"/>
        </p:xfrm>
        <a:graphic>
          <a:graphicData uri="http://schemas.openxmlformats.org/drawingml/2006/table">
            <a:tbl>
              <a:tblPr>
                <a:noFill/>
                <a:tableStyleId>{E02171ED-E011-4443-ACEB-2280B5CF506E}</a:tableStyleId>
              </a:tblPr>
              <a:tblGrid>
                <a:gridCol w="1383750"/>
                <a:gridCol w="3600450"/>
                <a:gridCol w="2492100"/>
              </a:tblGrid>
              <a:tr h="402675">
                <a:tc>
                  <a:txBody>
                    <a:bodyPr/>
                    <a:lstStyle/>
                    <a:p>
                      <a:pPr indent="0" lvl="0" marL="0" rtl="0" algn="l">
                        <a:spcBef>
                          <a:spcPts val="0"/>
                        </a:spcBef>
                        <a:spcAft>
                          <a:spcPts val="0"/>
                        </a:spcAft>
                        <a:buNone/>
                      </a:pPr>
                      <a:r>
                        <a:rPr b="1" lang="en">
                          <a:solidFill>
                            <a:srgbClr val="F2F2F2"/>
                          </a:solidFill>
                          <a:latin typeface="Montserrat"/>
                          <a:ea typeface="Montserrat"/>
                          <a:cs typeface="Montserrat"/>
                          <a:sym typeface="Montserrat"/>
                        </a:rPr>
                        <a:t>Node</a:t>
                      </a:r>
                      <a:endParaRPr b="1">
                        <a:solidFill>
                          <a:srgbClr val="F2F2F2"/>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B</a:t>
                      </a:r>
                      <a:r>
                        <a:rPr lang="en">
                          <a:solidFill>
                            <a:schemeClr val="lt1"/>
                          </a:solidFill>
                          <a:latin typeface="Montserrat"/>
                          <a:ea typeface="Montserrat"/>
                          <a:cs typeface="Montserrat"/>
                          <a:sym typeface="Montserrat"/>
                        </a:rPr>
                        <a:t>ao gồm toạ độ của Block, địa chỉ Node trước đó trong cây, nước di chuyển, map và trạng thái(state) của XO object</a:t>
                      </a:r>
                      <a:endParaRPr b="1" sz="2200">
                        <a:solidFill>
                          <a:schemeClr val="accent5"/>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7202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is_stand</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Trả về giá trị Boolean, cho biết trạng thái của Block (true nếu khối đang đứng, false nếu khối đang nằm).</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25850">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State</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Class State bao gồm vị trí của Block, map, XOObject, Split Object, vị trí bắt đầu, state của block và các nước đã đi</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604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next-position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kiểm tra trạng thái của Block và gọi hàm add_move</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add_move</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kiểm tra trạng thái các Object và thêm các nước đi có thể vào node</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notContain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kiểm tra xem Object có lặp lại nước trước không</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is_valid</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kiểm tra tính khả thi của nước đi. </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bl>
          </a:graphicData>
        </a:graphic>
      </p:graphicFrame>
      <p:sp>
        <p:nvSpPr>
          <p:cNvPr id="1315" name="Google Shape;131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45"/>
          <p:cNvSpPr txBox="1"/>
          <p:nvPr>
            <p:ph type="title"/>
          </p:nvPr>
        </p:nvSpPr>
        <p:spPr>
          <a:xfrm>
            <a:off x="8527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 Hàm/class</a:t>
            </a:r>
            <a:endParaRPr/>
          </a:p>
        </p:txBody>
      </p:sp>
      <p:graphicFrame>
        <p:nvGraphicFramePr>
          <p:cNvPr id="1321" name="Google Shape;1321;p45"/>
          <p:cNvGraphicFramePr/>
          <p:nvPr/>
        </p:nvGraphicFramePr>
        <p:xfrm>
          <a:off x="568325" y="614200"/>
          <a:ext cx="3000000" cy="3000000"/>
        </p:xfrm>
        <a:graphic>
          <a:graphicData uri="http://schemas.openxmlformats.org/drawingml/2006/table">
            <a:tbl>
              <a:tblPr>
                <a:noFill/>
                <a:tableStyleId>{E02171ED-E011-4443-ACEB-2280B5CF506E}</a:tableStyleId>
              </a:tblPr>
              <a:tblGrid>
                <a:gridCol w="1903300"/>
                <a:gridCol w="3080900"/>
                <a:gridCol w="2711450"/>
              </a:tblGrid>
              <a:tr h="4026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add_state</a:t>
                      </a:r>
                      <a:endParaRPr b="1">
                        <a:solidFill>
                          <a:srgbClr val="F2F2F2"/>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Thêm node vào state</a:t>
                      </a:r>
                      <a:endParaRPr b="1" sz="2200">
                        <a:solidFill>
                          <a:schemeClr val="accent5"/>
                        </a:solidFill>
                        <a:latin typeface="Red Hat Display"/>
                        <a:ea typeface="Red Hat Display"/>
                        <a:cs typeface="Red Hat Display"/>
                        <a:sym typeface="Red Hat Displ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7202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add_valid_state</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Chạy hàm next_position để sinh ra các state tiếp theo từ state hiện tại, sau đó kiểm tra state hợp lệ bằng hàm is_valid, nếu hợp lệ thì dùng hàm add_state để add vào</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25850">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is_goal</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Kiểm tra xem vị trí hiện tại của Block có phải đích không</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604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check_goal</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Kiểm tra nếu Block đã đủ điều kiện qua màn hay chưa</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set_player_position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Thay đổi map hoặc vị trí của Block khi Block tiếp xúc với XOObject</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XOObject</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Chứa loại Object, vị trí và vị trí chịu tác động của các Object đặt biệt trong màn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ManagedPosition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Chứa vị trí và tác dụng của Object (Enable/Disable/Both)</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dfs</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Duyệt cây theo chiều sâu</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bl>
          </a:graphicData>
        </a:graphic>
      </p:graphicFrame>
      <p:sp>
        <p:nvSpPr>
          <p:cNvPr id="1322" name="Google Shape;132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46"/>
          <p:cNvSpPr txBox="1"/>
          <p:nvPr>
            <p:ph type="title"/>
          </p:nvPr>
        </p:nvSpPr>
        <p:spPr>
          <a:xfrm>
            <a:off x="8527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 Hàm/class</a:t>
            </a:r>
            <a:endParaRPr/>
          </a:p>
        </p:txBody>
      </p:sp>
      <p:graphicFrame>
        <p:nvGraphicFramePr>
          <p:cNvPr id="1328" name="Google Shape;1328;p46"/>
          <p:cNvGraphicFramePr/>
          <p:nvPr/>
        </p:nvGraphicFramePr>
        <p:xfrm>
          <a:off x="568325" y="614200"/>
          <a:ext cx="3000000" cy="3000000"/>
        </p:xfrm>
        <a:graphic>
          <a:graphicData uri="http://schemas.openxmlformats.org/drawingml/2006/table">
            <a:tbl>
              <a:tblPr>
                <a:noFill/>
                <a:tableStyleId>{E02171ED-E011-4443-ACEB-2280B5CF506E}</a:tableStyleId>
              </a:tblPr>
              <a:tblGrid>
                <a:gridCol w="1903300"/>
                <a:gridCol w="3080900"/>
                <a:gridCol w="2711450"/>
              </a:tblGrid>
              <a:tr h="4026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bfs</a:t>
                      </a:r>
                      <a:endParaRPr b="1">
                        <a:solidFill>
                          <a:srgbClr val="F2F2F2"/>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Duyệt cây theo chiều rộng</a:t>
                      </a:r>
                      <a:endParaRPr b="1" sz="2200">
                        <a:solidFill>
                          <a:schemeClr val="accent5"/>
                        </a:solidFill>
                        <a:latin typeface="Red Hat Display"/>
                        <a:ea typeface="Red Hat Display"/>
                        <a:cs typeface="Red Hat Display"/>
                        <a:sym typeface="Red Hat Display"/>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7202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Level</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Level lưu state ban đầu của màn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25850">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draw_map</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Hiển thị map và các bước di chuyển trực quan để tiện cho việc quan sát</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604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map_copy</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Sao chép màn sang 1 array khác để tránh việc thay đổi map ban đầu khi chạy giải thuật</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init_level</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Lưu state bắt đầu và các XOObject của các màn vào level_array để sử dụng khi chạy giải thuật</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test</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Chạy giải thuật bfs hay dfs trên array_level của innit_level, tính thời gian thực thi của giải thuật trên từng màn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37375">
                <a:tc>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splitObject</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Chứa vị trí của Object(.) (Object teleport) và vị trí của Block khi dịch chuyển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bl>
          </a:graphicData>
        </a:graphic>
      </p:graphicFrame>
      <p:sp>
        <p:nvSpPr>
          <p:cNvPr id="1329" name="Google Shape;132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47"/>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Bảng Quy Ước Maps</a:t>
            </a:r>
            <a:endParaRPr>
              <a:latin typeface="Montserrat"/>
              <a:ea typeface="Montserrat"/>
              <a:cs typeface="Montserrat"/>
              <a:sym typeface="Montserrat"/>
            </a:endParaRPr>
          </a:p>
        </p:txBody>
      </p:sp>
      <p:graphicFrame>
        <p:nvGraphicFramePr>
          <p:cNvPr id="1335" name="Google Shape;1335;p47"/>
          <p:cNvGraphicFramePr/>
          <p:nvPr/>
        </p:nvGraphicFramePr>
        <p:xfrm>
          <a:off x="720000" y="687413"/>
          <a:ext cx="3000000" cy="3000000"/>
        </p:xfrm>
        <a:graphic>
          <a:graphicData uri="http://schemas.openxmlformats.org/drawingml/2006/table">
            <a:tbl>
              <a:tblPr>
                <a:noFill/>
                <a:tableStyleId>{E02171ED-E011-4443-ACEB-2280B5CF506E}</a:tableStyleId>
              </a:tblPr>
              <a:tblGrid>
                <a:gridCol w="2562150"/>
                <a:gridCol w="2562150"/>
                <a:gridCol w="2352050"/>
              </a:tblGrid>
              <a:tr h="551700">
                <a:tc gridSpan="3">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0 : vực, nếu khối chạm vào ô này sẽ thua</a:t>
                      </a:r>
                      <a:endParaRPr>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0575">
                <a:tc gridSpan="3">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1 : Ô bình thường</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0575">
                <a:tc gridSpan="3">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-2 : Vật thể O có tác dụng đóng/mở một số ô khác khi khối chạm vào nó.</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0575">
                <a:tc gridSpan="3">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2: Vật thể X có tác dụng đóng/mở một số ô khác khi và chỉ khi khối ở trạng thái ĐỨNG trên nó</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0575">
                <a:tc gridSpan="3">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4: Đích đến</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0575">
                <a:tc gridSpan="3">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5: Ô yếu, nếu khối ở trạng thái ĐỨNG trên nó thì sẽ thua</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0575">
                <a:tc gridSpan="3">
                  <a:txBody>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6: Vật thể dịch chuyển có tác dụng tách khối ra làm 2 và dịch chuyển khối đến vị trí khác khi khối ở trạng thái ĐỨNG trên nó</a:t>
                      </a:r>
                      <a:endParaRPr>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bl>
          </a:graphicData>
        </a:graphic>
      </p:graphicFrame>
      <p:sp>
        <p:nvSpPr>
          <p:cNvPr id="1336" name="Google Shape;133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48"/>
          <p:cNvSpPr txBox="1"/>
          <p:nvPr>
            <p:ph idx="1" type="subTitle"/>
          </p:nvPr>
        </p:nvSpPr>
        <p:spPr>
          <a:xfrm>
            <a:off x="697450" y="2408575"/>
            <a:ext cx="2418300" cy="19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a:t>
            </a:r>
            <a:endParaRPr/>
          </a:p>
          <a:p>
            <a:pPr indent="0" lvl="0" marL="0" rtl="0" algn="l">
              <a:spcBef>
                <a:spcPts val="0"/>
              </a:spcBef>
              <a:spcAft>
                <a:spcPts val="0"/>
              </a:spcAft>
              <a:buNone/>
            </a:pPr>
            <a:r>
              <a:rPr lang="en"/>
              <a:t>[1,1,1,0,0,0,0,0,0,0],</a:t>
            </a:r>
            <a:endParaRPr/>
          </a:p>
          <a:p>
            <a:pPr indent="0" lvl="0" marL="0" rtl="0" algn="l">
              <a:spcBef>
                <a:spcPts val="0"/>
              </a:spcBef>
              <a:spcAft>
                <a:spcPts val="0"/>
              </a:spcAft>
              <a:buNone/>
            </a:pPr>
            <a:r>
              <a:rPr lang="en"/>
              <a:t>[1,1,1,1,1,1,0,0,0,0],</a:t>
            </a:r>
            <a:endParaRPr/>
          </a:p>
          <a:p>
            <a:pPr indent="0" lvl="0" marL="0" rtl="0" algn="l">
              <a:spcBef>
                <a:spcPts val="0"/>
              </a:spcBef>
              <a:spcAft>
                <a:spcPts val="0"/>
              </a:spcAft>
              <a:buNone/>
            </a:pPr>
            <a:r>
              <a:rPr lang="en"/>
              <a:t>[1,1,1,1,1,1,1,1,1,0],</a:t>
            </a:r>
            <a:endParaRPr/>
          </a:p>
          <a:p>
            <a:pPr indent="0" lvl="0" marL="0" rtl="0" algn="l">
              <a:spcBef>
                <a:spcPts val="0"/>
              </a:spcBef>
              <a:spcAft>
                <a:spcPts val="0"/>
              </a:spcAft>
              <a:buNone/>
            </a:pPr>
            <a:r>
              <a:rPr lang="en"/>
              <a:t>[0,1,1,1,1,1,1,1,1,1],</a:t>
            </a:r>
            <a:endParaRPr/>
          </a:p>
          <a:p>
            <a:pPr indent="0" lvl="0" marL="0" rtl="0" algn="l">
              <a:spcBef>
                <a:spcPts val="0"/>
              </a:spcBef>
              <a:spcAft>
                <a:spcPts val="0"/>
              </a:spcAft>
              <a:buNone/>
            </a:pPr>
            <a:r>
              <a:rPr lang="en"/>
              <a:t>[0,0,0,0,0,1,1,0,1,1],</a:t>
            </a:r>
            <a:endParaRPr/>
          </a:p>
          <a:p>
            <a:pPr indent="0" lvl="0" marL="0" rtl="0" algn="l">
              <a:spcBef>
                <a:spcPts val="0"/>
              </a:spcBef>
              <a:spcAft>
                <a:spcPts val="0"/>
              </a:spcAft>
              <a:buNone/>
            </a:pPr>
            <a:r>
              <a:rPr lang="en"/>
              <a:t>[0,0,0,0,0,0,1,1,1,0]]</a:t>
            </a:r>
            <a:endParaRPr/>
          </a:p>
          <a:p>
            <a:pPr indent="0" lvl="0" marL="0" rtl="0" algn="l">
              <a:spcBef>
                <a:spcPts val="0"/>
              </a:spcBef>
              <a:spcAft>
                <a:spcPts val="0"/>
              </a:spcAft>
              <a:buNone/>
            </a:pPr>
            <a:r>
              <a:t/>
            </a:r>
            <a:endParaRPr/>
          </a:p>
        </p:txBody>
      </p:sp>
      <p:sp>
        <p:nvSpPr>
          <p:cNvPr id="1342" name="Google Shape;1342;p48"/>
          <p:cNvSpPr txBox="1"/>
          <p:nvPr>
            <p:ph type="title"/>
          </p:nvPr>
        </p:nvSpPr>
        <p:spPr>
          <a:xfrm>
            <a:off x="273775" y="871000"/>
            <a:ext cx="2893500" cy="10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9900"/>
                </a:solidFill>
                <a:latin typeface="Montserrat"/>
                <a:ea typeface="Montserrat"/>
                <a:cs typeface="Montserrat"/>
                <a:sym typeface="Montserrat"/>
              </a:rPr>
              <a:t>Maps</a:t>
            </a:r>
            <a:endParaRPr>
              <a:solidFill>
                <a:srgbClr val="FF9900"/>
              </a:solidFill>
              <a:latin typeface="Montserrat"/>
              <a:ea typeface="Montserrat"/>
              <a:cs typeface="Montserrat"/>
              <a:sym typeface="Montserrat"/>
            </a:endParaRPr>
          </a:p>
        </p:txBody>
      </p:sp>
      <p:sp>
        <p:nvSpPr>
          <p:cNvPr id="1343" name="Google Shape;1343;p48"/>
          <p:cNvSpPr/>
          <p:nvPr/>
        </p:nvSpPr>
        <p:spPr>
          <a:xfrm>
            <a:off x="3167375" y="634600"/>
            <a:ext cx="4866600" cy="3399600"/>
          </a:xfrm>
          <a:prstGeom prst="roundRect">
            <a:avLst>
              <a:gd fmla="val 425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8"/>
          <p:cNvSpPr/>
          <p:nvPr/>
        </p:nvSpPr>
        <p:spPr>
          <a:xfrm rot="5400000">
            <a:off x="4518350" y="4118350"/>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8"/>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6" name="Google Shape;1346;p48"/>
          <p:cNvGrpSpPr/>
          <p:nvPr/>
        </p:nvGrpSpPr>
        <p:grpSpPr>
          <a:xfrm>
            <a:off x="8034085" y="-9525"/>
            <a:ext cx="1240114" cy="1135083"/>
            <a:chOff x="8034085" y="-9525"/>
            <a:chExt cx="1240114" cy="1135083"/>
          </a:xfrm>
        </p:grpSpPr>
        <p:sp>
          <p:nvSpPr>
            <p:cNvPr id="1347" name="Google Shape;1347;p48"/>
            <p:cNvSpPr/>
            <p:nvPr/>
          </p:nvSpPr>
          <p:spPr>
            <a:xfrm flipH="1">
              <a:off x="8510882" y="-9525"/>
              <a:ext cx="763317" cy="810113"/>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8"/>
            <p:cNvSpPr/>
            <p:nvPr/>
          </p:nvSpPr>
          <p:spPr>
            <a:xfrm flipH="1">
              <a:off x="8034085" y="172019"/>
              <a:ext cx="946033" cy="953538"/>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8"/>
            <p:cNvSpPr/>
            <p:nvPr/>
          </p:nvSpPr>
          <p:spPr>
            <a:xfrm flipH="1">
              <a:off x="8530941" y="172322"/>
              <a:ext cx="456670" cy="561988"/>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48"/>
          <p:cNvGrpSpPr/>
          <p:nvPr/>
        </p:nvGrpSpPr>
        <p:grpSpPr>
          <a:xfrm rot="5400000">
            <a:off x="261135" y="257188"/>
            <a:ext cx="453975" cy="948400"/>
            <a:chOff x="7520035" y="2360625"/>
            <a:chExt cx="453975" cy="948400"/>
          </a:xfrm>
        </p:grpSpPr>
        <p:grpSp>
          <p:nvGrpSpPr>
            <p:cNvPr id="1351" name="Google Shape;1351;p48"/>
            <p:cNvGrpSpPr/>
            <p:nvPr/>
          </p:nvGrpSpPr>
          <p:grpSpPr>
            <a:xfrm flipH="1">
              <a:off x="7520885" y="2813700"/>
              <a:ext cx="453125" cy="495325"/>
              <a:chOff x="4291875" y="1071125"/>
              <a:chExt cx="453125" cy="495325"/>
            </a:xfrm>
          </p:grpSpPr>
          <p:sp>
            <p:nvSpPr>
              <p:cNvPr id="1352" name="Google Shape;1352;p48"/>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8"/>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48"/>
            <p:cNvGrpSpPr/>
            <p:nvPr/>
          </p:nvGrpSpPr>
          <p:grpSpPr>
            <a:xfrm flipH="1">
              <a:off x="7520035" y="2360625"/>
              <a:ext cx="453975" cy="495325"/>
              <a:chOff x="4291875" y="618050"/>
              <a:chExt cx="453975" cy="495325"/>
            </a:xfrm>
          </p:grpSpPr>
          <p:sp>
            <p:nvSpPr>
              <p:cNvPr id="1361" name="Google Shape;1361;p48"/>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8"/>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8"/>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8"/>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8" name="Google Shape;136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9" name="Google Shape;1369;p48"/>
          <p:cNvPicPr preferRelativeResize="0"/>
          <p:nvPr/>
        </p:nvPicPr>
        <p:blipFill>
          <a:blip r:embed="rId3">
            <a:alphaModFix/>
          </a:blip>
          <a:stretch>
            <a:fillRect/>
          </a:stretch>
        </p:blipFill>
        <p:spPr>
          <a:xfrm>
            <a:off x="3115750" y="577700"/>
            <a:ext cx="4986275" cy="354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49"/>
          <p:cNvSpPr txBox="1"/>
          <p:nvPr>
            <p:ph idx="1" type="subTitle"/>
          </p:nvPr>
        </p:nvSpPr>
        <p:spPr>
          <a:xfrm>
            <a:off x="697450" y="2632550"/>
            <a:ext cx="2418300" cy="19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[[1, 1]] - [[1, 2]; [1, 3]] - [[2, 2], [2, 3]] - [[3, 2], [3, 3]] - [[3, 4]] -[[3, 5], [3, 6]] - [[4, 5], [4, 6]] - [[4, 7]]</a:t>
            </a:r>
            <a:endParaRPr/>
          </a:p>
          <a:p>
            <a:pPr indent="0" lvl="0" marL="0" rtl="0" algn="l">
              <a:spcBef>
                <a:spcPts val="0"/>
              </a:spcBef>
              <a:spcAft>
                <a:spcPts val="0"/>
              </a:spcAft>
              <a:buNone/>
            </a:pPr>
            <a:r>
              <a:t/>
            </a:r>
            <a:endParaRPr/>
          </a:p>
        </p:txBody>
      </p:sp>
      <p:sp>
        <p:nvSpPr>
          <p:cNvPr id="1375" name="Google Shape;1375;p49"/>
          <p:cNvSpPr txBox="1"/>
          <p:nvPr>
            <p:ph type="title"/>
          </p:nvPr>
        </p:nvSpPr>
        <p:spPr>
          <a:xfrm>
            <a:off x="265125" y="958375"/>
            <a:ext cx="2721300" cy="126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9900"/>
                </a:solidFill>
                <a:latin typeface="Montserrat"/>
                <a:ea typeface="Montserrat"/>
                <a:cs typeface="Montserrat"/>
                <a:sym typeface="Montserrat"/>
              </a:rPr>
              <a:t>Tính khả thi của nước đi</a:t>
            </a:r>
            <a:endParaRPr>
              <a:solidFill>
                <a:srgbClr val="FF9900"/>
              </a:solidFill>
              <a:latin typeface="Montserrat"/>
              <a:ea typeface="Montserrat"/>
              <a:cs typeface="Montserrat"/>
              <a:sym typeface="Montserrat"/>
            </a:endParaRPr>
          </a:p>
        </p:txBody>
      </p:sp>
      <p:sp>
        <p:nvSpPr>
          <p:cNvPr id="1376" name="Google Shape;1376;p49"/>
          <p:cNvSpPr/>
          <p:nvPr/>
        </p:nvSpPr>
        <p:spPr>
          <a:xfrm>
            <a:off x="3115750" y="1002575"/>
            <a:ext cx="5089500" cy="2999700"/>
          </a:xfrm>
          <a:prstGeom prst="roundRect">
            <a:avLst>
              <a:gd fmla="val 425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9"/>
          <p:cNvSpPr/>
          <p:nvPr/>
        </p:nvSpPr>
        <p:spPr>
          <a:xfrm rot="5400000">
            <a:off x="4518350" y="4118350"/>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9"/>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49"/>
          <p:cNvGrpSpPr/>
          <p:nvPr/>
        </p:nvGrpSpPr>
        <p:grpSpPr>
          <a:xfrm>
            <a:off x="8034085" y="-9525"/>
            <a:ext cx="1240114" cy="1135083"/>
            <a:chOff x="8034085" y="-9525"/>
            <a:chExt cx="1240114" cy="1135083"/>
          </a:xfrm>
        </p:grpSpPr>
        <p:sp>
          <p:nvSpPr>
            <p:cNvPr id="1380" name="Google Shape;1380;p49"/>
            <p:cNvSpPr/>
            <p:nvPr/>
          </p:nvSpPr>
          <p:spPr>
            <a:xfrm flipH="1">
              <a:off x="8510882" y="-9525"/>
              <a:ext cx="763317" cy="810113"/>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9"/>
            <p:cNvSpPr/>
            <p:nvPr/>
          </p:nvSpPr>
          <p:spPr>
            <a:xfrm flipH="1">
              <a:off x="8034085" y="172019"/>
              <a:ext cx="946033" cy="953538"/>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9"/>
            <p:cNvSpPr/>
            <p:nvPr/>
          </p:nvSpPr>
          <p:spPr>
            <a:xfrm flipH="1">
              <a:off x="8530941" y="172322"/>
              <a:ext cx="456670" cy="561988"/>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49"/>
          <p:cNvGrpSpPr/>
          <p:nvPr/>
        </p:nvGrpSpPr>
        <p:grpSpPr>
          <a:xfrm rot="5400000">
            <a:off x="261135" y="257188"/>
            <a:ext cx="453975" cy="948400"/>
            <a:chOff x="7520035" y="2360625"/>
            <a:chExt cx="453975" cy="948400"/>
          </a:xfrm>
        </p:grpSpPr>
        <p:grpSp>
          <p:nvGrpSpPr>
            <p:cNvPr id="1384" name="Google Shape;1384;p49"/>
            <p:cNvGrpSpPr/>
            <p:nvPr/>
          </p:nvGrpSpPr>
          <p:grpSpPr>
            <a:xfrm flipH="1">
              <a:off x="7520885" y="2813700"/>
              <a:ext cx="453125" cy="495325"/>
              <a:chOff x="4291875" y="1071125"/>
              <a:chExt cx="453125" cy="495325"/>
            </a:xfrm>
          </p:grpSpPr>
          <p:sp>
            <p:nvSpPr>
              <p:cNvPr id="1385" name="Google Shape;1385;p49"/>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9"/>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9"/>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9"/>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9"/>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9"/>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9"/>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9"/>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49"/>
            <p:cNvGrpSpPr/>
            <p:nvPr/>
          </p:nvGrpSpPr>
          <p:grpSpPr>
            <a:xfrm flipH="1">
              <a:off x="7520035" y="2360625"/>
              <a:ext cx="453975" cy="495325"/>
              <a:chOff x="4291875" y="618050"/>
              <a:chExt cx="453975" cy="495325"/>
            </a:xfrm>
          </p:grpSpPr>
          <p:sp>
            <p:nvSpPr>
              <p:cNvPr id="1394" name="Google Shape;1394;p49"/>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9"/>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9"/>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9"/>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9"/>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9"/>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9"/>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01" name="Google Shape;140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02" name="Google Shape;1402;p49"/>
          <p:cNvPicPr preferRelativeResize="0"/>
          <p:nvPr/>
        </p:nvPicPr>
        <p:blipFill>
          <a:blip r:embed="rId3">
            <a:alphaModFix/>
          </a:blip>
          <a:stretch>
            <a:fillRect/>
          </a:stretch>
        </p:blipFill>
        <p:spPr>
          <a:xfrm>
            <a:off x="3105950" y="958375"/>
            <a:ext cx="5311900" cy="311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50"/>
          <p:cNvSpPr txBox="1"/>
          <p:nvPr>
            <p:ph idx="1" type="subTitle"/>
          </p:nvPr>
        </p:nvSpPr>
        <p:spPr>
          <a:xfrm>
            <a:off x="611375" y="2212625"/>
            <a:ext cx="2773500" cy="18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Khối trụ di chuyển trên maps và chuyển trạng thái với 4 thao tác chính:</a:t>
            </a:r>
            <a:endParaRPr/>
          </a:p>
          <a:p>
            <a:pPr indent="0" lvl="0" marL="0" rtl="0" algn="l">
              <a:spcBef>
                <a:spcPts val="0"/>
              </a:spcBef>
              <a:spcAft>
                <a:spcPts val="0"/>
              </a:spcAft>
              <a:buNone/>
            </a:pPr>
            <a:r>
              <a:rPr lang="en"/>
              <a:t>UP, DOWN, RIGHT, LEFT</a:t>
            </a:r>
            <a:endParaRPr/>
          </a:p>
          <a:p>
            <a:pPr indent="0" lvl="0" marL="0" rtl="0" algn="l">
              <a:spcBef>
                <a:spcPts val="0"/>
              </a:spcBef>
              <a:spcAft>
                <a:spcPts val="0"/>
              </a:spcAft>
              <a:buNone/>
            </a:pPr>
            <a:r>
              <a:rPr lang="en"/>
              <a:t>Với mỗi trường hợp khác nhau, thì khối trụ sẽ chuyển trạng thái vị trí theo 3 quy luật như hình bên</a:t>
            </a:r>
            <a:endParaRPr/>
          </a:p>
        </p:txBody>
      </p:sp>
      <p:sp>
        <p:nvSpPr>
          <p:cNvPr id="1408" name="Google Shape;1408;p50"/>
          <p:cNvSpPr txBox="1"/>
          <p:nvPr>
            <p:ph type="title"/>
          </p:nvPr>
        </p:nvSpPr>
        <p:spPr>
          <a:xfrm>
            <a:off x="634350" y="584125"/>
            <a:ext cx="2482800" cy="10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9900"/>
                </a:solidFill>
                <a:latin typeface="Montserrat"/>
                <a:ea typeface="Montserrat"/>
                <a:cs typeface="Montserrat"/>
                <a:sym typeface="Montserrat"/>
              </a:rPr>
              <a:t>Phân Tích Tác  Vụ</a:t>
            </a:r>
            <a:endParaRPr>
              <a:solidFill>
                <a:srgbClr val="FF9900"/>
              </a:solidFill>
              <a:latin typeface="Montserrat"/>
              <a:ea typeface="Montserrat"/>
              <a:cs typeface="Montserrat"/>
              <a:sym typeface="Montserrat"/>
            </a:endParaRPr>
          </a:p>
        </p:txBody>
      </p:sp>
      <p:sp>
        <p:nvSpPr>
          <p:cNvPr id="1409" name="Google Shape;1409;p50"/>
          <p:cNvSpPr/>
          <p:nvPr/>
        </p:nvSpPr>
        <p:spPr>
          <a:xfrm>
            <a:off x="3339100" y="504400"/>
            <a:ext cx="5089500" cy="3613800"/>
          </a:xfrm>
          <a:prstGeom prst="roundRect">
            <a:avLst>
              <a:gd fmla="val 425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0"/>
          <p:cNvSpPr/>
          <p:nvPr/>
        </p:nvSpPr>
        <p:spPr>
          <a:xfrm rot="5400000">
            <a:off x="4518350" y="4118350"/>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0"/>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2" name="Google Shape;1412;p50"/>
          <p:cNvGrpSpPr/>
          <p:nvPr/>
        </p:nvGrpSpPr>
        <p:grpSpPr>
          <a:xfrm>
            <a:off x="8034085" y="-9525"/>
            <a:ext cx="1240114" cy="1135083"/>
            <a:chOff x="8034085" y="-9525"/>
            <a:chExt cx="1240114" cy="1135083"/>
          </a:xfrm>
        </p:grpSpPr>
        <p:sp>
          <p:nvSpPr>
            <p:cNvPr id="1413" name="Google Shape;1413;p50"/>
            <p:cNvSpPr/>
            <p:nvPr/>
          </p:nvSpPr>
          <p:spPr>
            <a:xfrm flipH="1">
              <a:off x="8510882" y="-9525"/>
              <a:ext cx="763317" cy="810113"/>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0"/>
            <p:cNvSpPr/>
            <p:nvPr/>
          </p:nvSpPr>
          <p:spPr>
            <a:xfrm flipH="1">
              <a:off x="8034085" y="172019"/>
              <a:ext cx="946033" cy="953538"/>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0"/>
            <p:cNvSpPr/>
            <p:nvPr/>
          </p:nvSpPr>
          <p:spPr>
            <a:xfrm flipH="1">
              <a:off x="8530941" y="172322"/>
              <a:ext cx="456670" cy="561988"/>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6" name="Google Shape;1416;p50"/>
          <p:cNvGrpSpPr/>
          <p:nvPr/>
        </p:nvGrpSpPr>
        <p:grpSpPr>
          <a:xfrm rot="5400000">
            <a:off x="261135" y="257188"/>
            <a:ext cx="453975" cy="948400"/>
            <a:chOff x="7520035" y="2360625"/>
            <a:chExt cx="453975" cy="948400"/>
          </a:xfrm>
        </p:grpSpPr>
        <p:grpSp>
          <p:nvGrpSpPr>
            <p:cNvPr id="1417" name="Google Shape;1417;p50"/>
            <p:cNvGrpSpPr/>
            <p:nvPr/>
          </p:nvGrpSpPr>
          <p:grpSpPr>
            <a:xfrm flipH="1">
              <a:off x="7520885" y="2813700"/>
              <a:ext cx="453125" cy="495325"/>
              <a:chOff x="4291875" y="1071125"/>
              <a:chExt cx="453125" cy="495325"/>
            </a:xfrm>
          </p:grpSpPr>
          <p:sp>
            <p:nvSpPr>
              <p:cNvPr id="1418" name="Google Shape;1418;p50"/>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0"/>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0"/>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0"/>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0"/>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0"/>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0"/>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0"/>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50"/>
            <p:cNvGrpSpPr/>
            <p:nvPr/>
          </p:nvGrpSpPr>
          <p:grpSpPr>
            <a:xfrm flipH="1">
              <a:off x="7520035" y="2360625"/>
              <a:ext cx="453975" cy="495325"/>
              <a:chOff x="4291875" y="618050"/>
              <a:chExt cx="453975" cy="495325"/>
            </a:xfrm>
          </p:grpSpPr>
          <p:sp>
            <p:nvSpPr>
              <p:cNvPr id="1427" name="Google Shape;1427;p50"/>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0"/>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0"/>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0"/>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0"/>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0"/>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0"/>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4" name="Google Shape;143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5" name="Google Shape;1435;p50"/>
          <p:cNvSpPr txBox="1"/>
          <p:nvPr>
            <p:ph idx="1" type="subTitle"/>
          </p:nvPr>
        </p:nvSpPr>
        <p:spPr>
          <a:xfrm>
            <a:off x="529800" y="1819025"/>
            <a:ext cx="2205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4"/>
                </a:solidFill>
              </a:rPr>
              <a:t>Trạng thái khối trụ :</a:t>
            </a:r>
            <a:endParaRPr b="1">
              <a:solidFill>
                <a:schemeClr val="accent4"/>
              </a:solidFill>
            </a:endParaRPr>
          </a:p>
        </p:txBody>
      </p:sp>
      <p:pic>
        <p:nvPicPr>
          <p:cNvPr id="1436" name="Google Shape;1436;p50"/>
          <p:cNvPicPr preferRelativeResize="0"/>
          <p:nvPr/>
        </p:nvPicPr>
        <p:blipFill>
          <a:blip r:embed="rId3">
            <a:alphaModFix/>
          </a:blip>
          <a:stretch>
            <a:fillRect/>
          </a:stretch>
        </p:blipFill>
        <p:spPr>
          <a:xfrm>
            <a:off x="3816925" y="1358800"/>
            <a:ext cx="413385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graphicFrame>
        <p:nvGraphicFramePr>
          <p:cNvPr id="1441" name="Google Shape;1441;p51"/>
          <p:cNvGraphicFramePr/>
          <p:nvPr/>
        </p:nvGraphicFramePr>
        <p:xfrm>
          <a:off x="606350" y="209638"/>
          <a:ext cx="3000000" cy="3000000"/>
        </p:xfrm>
        <a:graphic>
          <a:graphicData uri="http://schemas.openxmlformats.org/drawingml/2006/table">
            <a:tbl>
              <a:tblPr>
                <a:noFill/>
                <a:tableStyleId>{E02171ED-E011-4443-ACEB-2280B5CF506E}</a:tableStyleId>
              </a:tblPr>
              <a:tblGrid>
                <a:gridCol w="2573725"/>
                <a:gridCol w="2608450"/>
                <a:gridCol w="2749125"/>
              </a:tblGrid>
              <a:tr h="607300">
                <a:tc>
                  <a:txBody>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Trường Hợp 1:  Khối trụ đứng thẳng lên 1 tọa độ [i, j]</a:t>
                      </a:r>
                      <a:endParaRPr b="1">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Trường Hợp 2: Khối trụ nằm dọc trên 2 tọa độ [i,  j] [i + 1, j]</a:t>
                      </a:r>
                      <a:endParaRPr b="1">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Trường hợp 3: Khối trụ nằm ngang trên 2 tọa độ [i, j] [i, j + 1]</a:t>
                      </a:r>
                      <a:endParaRPr b="1">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51700">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UP: Tọa độ mới [i - 1, j] và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[i - 2, j]</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UP: Tọa độ mới [i - 1, j]</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UP: Tọa độ mới [i - 1, j] và [i - 1, j + 1]</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63275">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DOWN: Tọa độ mới [i + 1, j] và [i + 2,  j]</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DOWN: Tọa độ mới [i + 2, j]</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DOWN: Tọa độ mới [i + 1, j] và [i + 1, j + 1]</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95725">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RIGHT: Tọa độ mới [i, j + 1] và [i, j + 2]</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RIGHT: Tọa độ mới [i, j + 1] và [i + 1, j + 1]</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RIGHT: Tọa độ mới [i, j + 2]</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72575">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LEFT: Tọa độ mới [i, j - 1] và [i, j - 2]</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LEFT: Tọa độ mới [i, j - 1] và [i + 1, j - 1]</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LEFT: Tọa độ mới [i, j - 1]</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71300">
                <a:tc gridSpan="3" rowSpan="2">
                  <a:txBody>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Khối trụ sẽ mất hiệu lực khi rơi vào các trường hợp:</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Tọa độ của khối vượt quá giới hạn kích thước của maps.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Tọa độ của khối rơi vào vị trí biên hoặc rỗng của maps (ngoại trừ lỗ thoát vị trí đích)</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Khi khối trụ nằm đứng (Trường hợp 1) tại vị trí có lát gạch màu cam</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latin typeface="Montserrat"/>
                          <a:ea typeface="Montserrat"/>
                          <a:cs typeface="Montserrat"/>
                          <a:sym typeface="Montserrat"/>
                        </a:rPr>
                        <a:t>Trạng thái đích là tọa độ của khối trụ trùng với tọa độ đích</a:t>
                      </a:r>
                      <a:endParaRPr>
                        <a:solidFill>
                          <a:schemeClr val="dk1"/>
                        </a:solidFill>
                        <a:latin typeface="Montserrat"/>
                        <a:ea typeface="Montserrat"/>
                        <a:cs typeface="Montserrat"/>
                        <a:sym typeface="Montserrat"/>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rowSpan="2" hMerge="1"/>
                <a:tc rowSpan="2" hMerge="1"/>
              </a:tr>
              <a:tr h="882450">
                <a:tc gridSpan="3" vMerge="1"/>
                <a:tc hMerge="1" vMerge="1"/>
                <a:tc hMerge="1" vMerge="1"/>
              </a:tr>
            </a:tbl>
          </a:graphicData>
        </a:graphic>
      </p:graphicFrame>
      <p:sp>
        <p:nvSpPr>
          <p:cNvPr id="1442" name="Google Shape;144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52"/>
          <p:cNvSpPr txBox="1"/>
          <p:nvPr>
            <p:ph idx="1" type="subTitle"/>
          </p:nvPr>
        </p:nvSpPr>
        <p:spPr>
          <a:xfrm>
            <a:off x="1715088" y="1588613"/>
            <a:ext cx="27978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Depth First Search</a:t>
            </a:r>
            <a:endParaRPr/>
          </a:p>
        </p:txBody>
      </p:sp>
      <p:sp>
        <p:nvSpPr>
          <p:cNvPr id="1448" name="Google Shape;1448;p52"/>
          <p:cNvSpPr txBox="1"/>
          <p:nvPr>
            <p:ph type="title"/>
          </p:nvPr>
        </p:nvSpPr>
        <p:spPr>
          <a:xfrm>
            <a:off x="2539550" y="224225"/>
            <a:ext cx="5024700" cy="9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latin typeface="Montserrat"/>
                <a:ea typeface="Montserrat"/>
                <a:cs typeface="Montserrat"/>
                <a:sym typeface="Montserrat"/>
              </a:rPr>
              <a:t>3</a:t>
            </a:r>
            <a:r>
              <a:rPr lang="en" sz="5000">
                <a:latin typeface="Montserrat"/>
                <a:ea typeface="Montserrat"/>
                <a:cs typeface="Montserrat"/>
                <a:sym typeface="Montserrat"/>
              </a:rPr>
              <a:t>. Giải Thuật</a:t>
            </a:r>
            <a:endParaRPr/>
          </a:p>
        </p:txBody>
      </p:sp>
      <p:sp>
        <p:nvSpPr>
          <p:cNvPr id="1449" name="Google Shape;1449;p52"/>
          <p:cNvSpPr txBox="1"/>
          <p:nvPr>
            <p:ph idx="6" type="subTitle"/>
          </p:nvPr>
        </p:nvSpPr>
        <p:spPr>
          <a:xfrm>
            <a:off x="1752338" y="2907300"/>
            <a:ext cx="2487000" cy="53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Search</a:t>
            </a:r>
            <a:endParaRPr/>
          </a:p>
        </p:txBody>
      </p:sp>
      <p:sp>
        <p:nvSpPr>
          <p:cNvPr id="1450" name="Google Shape;1450;p52"/>
          <p:cNvSpPr txBox="1"/>
          <p:nvPr>
            <p:ph idx="7" type="subTitle"/>
          </p:nvPr>
        </p:nvSpPr>
        <p:spPr>
          <a:xfrm>
            <a:off x="5437025" y="1740225"/>
            <a:ext cx="3546600" cy="53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Breadth First Search</a:t>
            </a:r>
            <a:endParaRPr/>
          </a:p>
        </p:txBody>
      </p:sp>
      <p:sp>
        <p:nvSpPr>
          <p:cNvPr id="1451" name="Google Shape;1451;p52"/>
          <p:cNvSpPr txBox="1"/>
          <p:nvPr>
            <p:ph idx="8" type="subTitle"/>
          </p:nvPr>
        </p:nvSpPr>
        <p:spPr>
          <a:xfrm>
            <a:off x="5360063" y="2767263"/>
            <a:ext cx="2914200" cy="74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Monte Carlo Tree Search</a:t>
            </a:r>
            <a:endParaRPr/>
          </a:p>
        </p:txBody>
      </p:sp>
      <p:sp>
        <p:nvSpPr>
          <p:cNvPr id="1452" name="Google Shape;1452;p52"/>
          <p:cNvSpPr/>
          <p:nvPr/>
        </p:nvSpPr>
        <p:spPr>
          <a:xfrm flipH="1">
            <a:off x="934515" y="1667775"/>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Montserrat"/>
                <a:ea typeface="Montserrat"/>
                <a:cs typeface="Montserrat"/>
                <a:sym typeface="Montserrat"/>
              </a:rPr>
              <a:t>01</a:t>
            </a:r>
            <a:endParaRPr>
              <a:solidFill>
                <a:schemeClr val="accent5"/>
              </a:solidFill>
            </a:endParaRPr>
          </a:p>
        </p:txBody>
      </p:sp>
      <p:sp>
        <p:nvSpPr>
          <p:cNvPr id="1453" name="Google Shape;1453;p52"/>
          <p:cNvSpPr/>
          <p:nvPr/>
        </p:nvSpPr>
        <p:spPr>
          <a:xfrm flipH="1">
            <a:off x="934515" y="2834838"/>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Montserrat"/>
                <a:ea typeface="Montserrat"/>
                <a:cs typeface="Montserrat"/>
                <a:sym typeface="Montserrat"/>
              </a:rPr>
              <a:t>03</a:t>
            </a:r>
            <a:endParaRPr>
              <a:solidFill>
                <a:schemeClr val="accent5"/>
              </a:solidFill>
            </a:endParaRPr>
          </a:p>
        </p:txBody>
      </p:sp>
      <p:sp>
        <p:nvSpPr>
          <p:cNvPr id="1454" name="Google Shape;1454;p52"/>
          <p:cNvSpPr/>
          <p:nvPr/>
        </p:nvSpPr>
        <p:spPr>
          <a:xfrm flipH="1">
            <a:off x="4636840" y="1667788"/>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Montserrat"/>
                <a:ea typeface="Montserrat"/>
                <a:cs typeface="Montserrat"/>
                <a:sym typeface="Montserrat"/>
              </a:rPr>
              <a:t>02</a:t>
            </a:r>
            <a:endParaRPr>
              <a:solidFill>
                <a:schemeClr val="accent5"/>
              </a:solidFill>
            </a:endParaRPr>
          </a:p>
        </p:txBody>
      </p:sp>
      <p:sp>
        <p:nvSpPr>
          <p:cNvPr id="1455" name="Google Shape;1455;p52"/>
          <p:cNvSpPr/>
          <p:nvPr/>
        </p:nvSpPr>
        <p:spPr>
          <a:xfrm flipH="1">
            <a:off x="4636852" y="28004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Montserrat"/>
                <a:ea typeface="Montserrat"/>
                <a:cs typeface="Montserrat"/>
                <a:sym typeface="Montserrat"/>
              </a:rPr>
              <a:t>04</a:t>
            </a:r>
            <a:endParaRPr>
              <a:solidFill>
                <a:schemeClr val="accent5"/>
              </a:solidFill>
            </a:endParaRPr>
          </a:p>
        </p:txBody>
      </p:sp>
      <p:sp>
        <p:nvSpPr>
          <p:cNvPr id="1456" name="Google Shape;1456;p52"/>
          <p:cNvSpPr/>
          <p:nvPr/>
        </p:nvSpPr>
        <p:spPr>
          <a:xfrm>
            <a:off x="6386350" y="5143500"/>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2"/>
          <p:cNvSpPr/>
          <p:nvPr/>
        </p:nvSpPr>
        <p:spPr>
          <a:xfrm rot="5400000">
            <a:off x="212050" y="1952525"/>
            <a:ext cx="280775" cy="107300"/>
          </a:xfrm>
          <a:custGeom>
            <a:rect b="b" l="l" r="r" t="t"/>
            <a:pathLst>
              <a:path extrusionOk="0" fill="none" h="4292" w="11231">
                <a:moveTo>
                  <a:pt x="9085" y="0"/>
                </a:moveTo>
                <a:lnTo>
                  <a:pt x="2146" y="0"/>
                </a:lnTo>
                <a:cubicBezTo>
                  <a:pt x="959" y="0"/>
                  <a:pt x="0" y="959"/>
                  <a:pt x="0" y="2146"/>
                </a:cubicBezTo>
                <a:lnTo>
                  <a:pt x="0" y="2146"/>
                </a:lnTo>
                <a:cubicBezTo>
                  <a:pt x="0" y="3333"/>
                  <a:pt x="959" y="4291"/>
                  <a:pt x="2146" y="4291"/>
                </a:cubicBezTo>
                <a:lnTo>
                  <a:pt x="9085" y="4291"/>
                </a:lnTo>
                <a:cubicBezTo>
                  <a:pt x="10272" y="4291"/>
                  <a:pt x="11230" y="3333"/>
                  <a:pt x="11230" y="2146"/>
                </a:cubicBezTo>
                <a:lnTo>
                  <a:pt x="11230" y="2146"/>
                </a:lnTo>
                <a:cubicBezTo>
                  <a:pt x="11230" y="959"/>
                  <a:pt x="10272" y="0"/>
                  <a:pt x="9085" y="0"/>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9" name="Google Shape;1459;p52"/>
          <p:cNvSpPr txBox="1"/>
          <p:nvPr>
            <p:ph idx="1" type="subTitle"/>
          </p:nvPr>
        </p:nvSpPr>
        <p:spPr>
          <a:xfrm>
            <a:off x="3282305" y="3747850"/>
            <a:ext cx="38658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Monte C</a:t>
            </a:r>
            <a:r>
              <a:rPr lang="en"/>
              <a:t>arlo Best First Search (extend)</a:t>
            </a:r>
            <a:endParaRPr/>
          </a:p>
        </p:txBody>
      </p:sp>
      <p:sp>
        <p:nvSpPr>
          <p:cNvPr id="1460" name="Google Shape;1460;p52"/>
          <p:cNvSpPr/>
          <p:nvPr/>
        </p:nvSpPr>
        <p:spPr>
          <a:xfrm flipH="1">
            <a:off x="2539540" y="374785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Montserrat"/>
                <a:ea typeface="Montserrat"/>
                <a:cs typeface="Montserrat"/>
                <a:sym typeface="Montserrat"/>
              </a:rPr>
              <a:t>05</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graphicFrame>
        <p:nvGraphicFramePr>
          <p:cNvPr id="1143" name="Google Shape;1143;p35"/>
          <p:cNvGraphicFramePr/>
          <p:nvPr/>
        </p:nvGraphicFramePr>
        <p:xfrm>
          <a:off x="787250" y="1983238"/>
          <a:ext cx="3000000" cy="3000000"/>
        </p:xfrm>
        <a:graphic>
          <a:graphicData uri="http://schemas.openxmlformats.org/drawingml/2006/table">
            <a:tbl>
              <a:tblPr>
                <a:noFill/>
                <a:tableStyleId>{E02171ED-E011-4443-ACEB-2280B5CF506E}</a:tableStyleId>
              </a:tblPr>
              <a:tblGrid>
                <a:gridCol w="3785575"/>
                <a:gridCol w="3783900"/>
              </a:tblGrid>
              <a:tr h="361525">
                <a:tc>
                  <a:txBody>
                    <a:bodyPr/>
                    <a:lstStyle/>
                    <a:p>
                      <a:pPr indent="0" lvl="0" marL="0" rtl="0" algn="l">
                        <a:spcBef>
                          <a:spcPts val="0"/>
                        </a:spcBef>
                        <a:spcAft>
                          <a:spcPts val="0"/>
                        </a:spcAft>
                        <a:buNone/>
                      </a:pPr>
                      <a:r>
                        <a:rPr b="1" lang="en" sz="1300">
                          <a:solidFill>
                            <a:schemeClr val="accent5"/>
                          </a:solidFill>
                          <a:latin typeface="Montserrat"/>
                          <a:ea typeface="Montserrat"/>
                          <a:cs typeface="Montserrat"/>
                          <a:sym typeface="Montserrat"/>
                        </a:rPr>
                        <a:t>Trần Tuấn Anh - 2010878</a:t>
                      </a:r>
                      <a:endParaRPr b="1" sz="1300">
                        <a:solidFill>
                          <a:schemeClr val="accent5"/>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1600"/>
                        </a:spcAft>
                        <a:buNone/>
                      </a:pPr>
                      <a:r>
                        <a:rPr lang="en" sz="1300">
                          <a:solidFill>
                            <a:schemeClr val="lt1"/>
                          </a:solidFill>
                          <a:latin typeface="Montserrat"/>
                          <a:ea typeface="Montserrat"/>
                          <a:cs typeface="Montserrat"/>
                          <a:sym typeface="Montserrat"/>
                        </a:rPr>
                        <a:t>Hiện thực giải thuật A*, BFS​</a:t>
                      </a:r>
                      <a:endParaRPr sz="1300">
                        <a:solidFill>
                          <a:schemeClr val="lt1"/>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300">
                          <a:solidFill>
                            <a:schemeClr val="accent5"/>
                          </a:solidFill>
                          <a:latin typeface="Montserrat"/>
                          <a:ea typeface="Montserrat"/>
                          <a:cs typeface="Montserrat"/>
                          <a:sym typeface="Montserrat"/>
                        </a:rPr>
                        <a:t>Nguyễn Mậu Minh Đức - 2010230</a:t>
                      </a:r>
                      <a:endParaRPr b="1" sz="1300">
                        <a:solidFill>
                          <a:schemeClr val="accent5"/>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300">
                          <a:solidFill>
                            <a:schemeClr val="lt1"/>
                          </a:solidFill>
                          <a:latin typeface="Montserrat"/>
                          <a:ea typeface="Montserrat"/>
                          <a:cs typeface="Montserrat"/>
                          <a:sym typeface="Montserrat"/>
                        </a:rPr>
                        <a:t>Hiện thực phần UI, báo cáo ​</a:t>
                      </a:r>
                      <a:endParaRPr sz="1300">
                        <a:solidFill>
                          <a:schemeClr val="lt1"/>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300">
                          <a:solidFill>
                            <a:schemeClr val="accent5"/>
                          </a:solidFill>
                          <a:latin typeface="Montserrat"/>
                          <a:ea typeface="Montserrat"/>
                          <a:cs typeface="Montserrat"/>
                          <a:sym typeface="Montserrat"/>
                        </a:rPr>
                        <a:t>Hồ Tây Nguyên - 2036076</a:t>
                      </a:r>
                      <a:endParaRPr b="1" sz="1300">
                        <a:solidFill>
                          <a:schemeClr val="accent5"/>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1600"/>
                        </a:spcAft>
                        <a:buNone/>
                      </a:pPr>
                      <a:r>
                        <a:rPr lang="en" sz="1300">
                          <a:solidFill>
                            <a:schemeClr val="lt1"/>
                          </a:solidFill>
                          <a:latin typeface="Montserrat"/>
                          <a:ea typeface="Montserrat"/>
                          <a:cs typeface="Montserrat"/>
                          <a:sym typeface="Montserrat"/>
                        </a:rPr>
                        <a:t>Đánh giá hiệu suất</a:t>
                      </a:r>
                      <a:endParaRPr sz="1300">
                        <a:solidFill>
                          <a:schemeClr val="lt1"/>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300">
                          <a:solidFill>
                            <a:schemeClr val="accent5"/>
                          </a:solidFill>
                          <a:latin typeface="Montserrat"/>
                          <a:ea typeface="Montserrat"/>
                          <a:cs typeface="Montserrat"/>
                          <a:sym typeface="Montserrat"/>
                        </a:rPr>
                        <a:t>Phạm Hoàng Đức Huy - 2011286</a:t>
                      </a:r>
                      <a:endParaRPr b="1" sz="1300">
                        <a:solidFill>
                          <a:schemeClr val="accent5"/>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1600"/>
                        </a:spcAft>
                        <a:buNone/>
                      </a:pPr>
                      <a:r>
                        <a:rPr lang="en" sz="1300">
                          <a:solidFill>
                            <a:schemeClr val="lt1"/>
                          </a:solidFill>
                          <a:latin typeface="Montserrat"/>
                          <a:ea typeface="Montserrat"/>
                          <a:cs typeface="Montserrat"/>
                          <a:sym typeface="Montserrat"/>
                        </a:rPr>
                        <a:t>Hiện thực giải thuật MCTS, DFS​</a:t>
                      </a:r>
                      <a:endParaRPr sz="1300">
                        <a:solidFill>
                          <a:schemeClr val="lt1"/>
                        </a:solidFill>
                        <a:latin typeface="Montserrat"/>
                        <a:ea typeface="Montserrat"/>
                        <a:cs typeface="Montserrat"/>
                        <a:sym typeface="Montserrat"/>
                      </a:endParaRPr>
                    </a:p>
                  </a:txBody>
                  <a:tcPr marT="0" marB="0"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bl>
          </a:graphicData>
        </a:graphic>
      </p:graphicFrame>
      <p:sp>
        <p:nvSpPr>
          <p:cNvPr id="1144" name="Google Shape;1144;p35"/>
          <p:cNvSpPr txBox="1"/>
          <p:nvPr/>
        </p:nvSpPr>
        <p:spPr>
          <a:xfrm>
            <a:off x="720000" y="1211800"/>
            <a:ext cx="7704000" cy="369900"/>
          </a:xfrm>
          <a:prstGeom prst="rect">
            <a:avLst/>
          </a:prstGeom>
          <a:noFill/>
          <a:ln>
            <a:noFill/>
          </a:ln>
        </p:spPr>
        <p:txBody>
          <a:bodyPr anchorCtr="0" anchor="ctr" bIns="91425" lIns="91425" spcFirstLastPara="1" rIns="0" wrap="square" tIns="91425">
            <a:noAutofit/>
          </a:bodyPr>
          <a:lstStyle/>
          <a:p>
            <a:pPr indent="0" lvl="0" marL="0" rtl="0" algn="ctr">
              <a:spcBef>
                <a:spcPts val="0"/>
              </a:spcBef>
              <a:spcAft>
                <a:spcPts val="0"/>
              </a:spcAft>
              <a:buNone/>
            </a:pPr>
            <a:r>
              <a:rPr lang="en" sz="1000">
                <a:solidFill>
                  <a:schemeClr val="lt1"/>
                </a:solidFill>
                <a:latin typeface="Montserrat"/>
                <a:ea typeface="Montserrat"/>
                <a:cs typeface="Montserrat"/>
                <a:sym typeface="Montserrat"/>
              </a:rPr>
              <a:t>Bài toán BLOXORZ</a:t>
            </a:r>
            <a:endParaRPr sz="1000">
              <a:solidFill>
                <a:schemeClr val="lt1"/>
              </a:solidFill>
              <a:latin typeface="Montserrat"/>
              <a:ea typeface="Montserrat"/>
              <a:cs typeface="Montserrat"/>
              <a:sym typeface="Montserrat"/>
            </a:endParaRPr>
          </a:p>
        </p:txBody>
      </p:sp>
      <p:sp>
        <p:nvSpPr>
          <p:cNvPr id="1145" name="Google Shape;1145;p35"/>
          <p:cNvSpPr/>
          <p:nvPr/>
        </p:nvSpPr>
        <p:spPr>
          <a:xfrm flipH="1">
            <a:off x="7655110" y="5350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46" name="Google Shape;1146;p35"/>
          <p:cNvSpPr/>
          <p:nvPr/>
        </p:nvSpPr>
        <p:spPr>
          <a:xfrm flipH="1">
            <a:off x="7968960" y="8494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47" name="Google Shape;1147;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Thành viên và khối lượng công việc</a:t>
            </a:r>
            <a:endParaRPr sz="3000">
              <a:solidFill>
                <a:schemeClr val="lt1"/>
              </a:solidFill>
              <a:latin typeface="Montserrat"/>
              <a:ea typeface="Montserrat"/>
              <a:cs typeface="Montserrat"/>
              <a:sym typeface="Montserrat"/>
            </a:endParaRPr>
          </a:p>
        </p:txBody>
      </p:sp>
      <p:sp>
        <p:nvSpPr>
          <p:cNvPr id="1148" name="Google Shape;114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3"/>
          <p:cNvSpPr txBox="1"/>
          <p:nvPr>
            <p:ph idx="1" type="subTitle"/>
          </p:nvPr>
        </p:nvSpPr>
        <p:spPr>
          <a:xfrm>
            <a:off x="587125" y="2198575"/>
            <a:ext cx="2577300" cy="20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Tìm kiếm theo chiều sâu (DFS) là một thuật toán duyệt hoặc tìm kiếm trên một cây đồ thị. Thuật toán khởi đầu tại gốc (hoặc chọn đỉnh nào đó coi như gốc ) và phát triển xa nhất có thể theo mỗi nhánh</a:t>
            </a:r>
            <a:endParaRPr/>
          </a:p>
        </p:txBody>
      </p:sp>
      <p:sp>
        <p:nvSpPr>
          <p:cNvPr id="1466" name="Google Shape;1466;p53"/>
          <p:cNvSpPr txBox="1"/>
          <p:nvPr>
            <p:ph type="title"/>
          </p:nvPr>
        </p:nvSpPr>
        <p:spPr>
          <a:xfrm>
            <a:off x="634350" y="982700"/>
            <a:ext cx="2482800" cy="10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9900"/>
                </a:solidFill>
              </a:rPr>
              <a:t>Depth First Search</a:t>
            </a:r>
            <a:endParaRPr>
              <a:solidFill>
                <a:srgbClr val="FF9900"/>
              </a:solidFill>
            </a:endParaRPr>
          </a:p>
        </p:txBody>
      </p:sp>
      <p:sp>
        <p:nvSpPr>
          <p:cNvPr id="1467" name="Google Shape;1467;p53"/>
          <p:cNvSpPr/>
          <p:nvPr/>
        </p:nvSpPr>
        <p:spPr>
          <a:xfrm>
            <a:off x="3339100" y="504400"/>
            <a:ext cx="5089500" cy="3613800"/>
          </a:xfrm>
          <a:prstGeom prst="roundRect">
            <a:avLst>
              <a:gd fmla="val 425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3"/>
          <p:cNvSpPr/>
          <p:nvPr/>
        </p:nvSpPr>
        <p:spPr>
          <a:xfrm rot="5400000">
            <a:off x="4518350" y="4118350"/>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3"/>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0" name="Google Shape;1470;p53"/>
          <p:cNvGrpSpPr/>
          <p:nvPr/>
        </p:nvGrpSpPr>
        <p:grpSpPr>
          <a:xfrm>
            <a:off x="8034085" y="-9525"/>
            <a:ext cx="1240114" cy="1135083"/>
            <a:chOff x="8034085" y="-9525"/>
            <a:chExt cx="1240114" cy="1135083"/>
          </a:xfrm>
        </p:grpSpPr>
        <p:sp>
          <p:nvSpPr>
            <p:cNvPr id="1471" name="Google Shape;1471;p53"/>
            <p:cNvSpPr/>
            <p:nvPr/>
          </p:nvSpPr>
          <p:spPr>
            <a:xfrm flipH="1">
              <a:off x="8510882" y="-9525"/>
              <a:ext cx="763317" cy="810113"/>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flipH="1">
              <a:off x="8034085" y="172019"/>
              <a:ext cx="946033" cy="953538"/>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p:nvPr/>
          </p:nvSpPr>
          <p:spPr>
            <a:xfrm flipH="1">
              <a:off x="8530941" y="172322"/>
              <a:ext cx="456670" cy="561988"/>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53"/>
          <p:cNvGrpSpPr/>
          <p:nvPr/>
        </p:nvGrpSpPr>
        <p:grpSpPr>
          <a:xfrm rot="5400000">
            <a:off x="261135" y="257188"/>
            <a:ext cx="453975" cy="948400"/>
            <a:chOff x="7520035" y="2360625"/>
            <a:chExt cx="453975" cy="948400"/>
          </a:xfrm>
        </p:grpSpPr>
        <p:grpSp>
          <p:nvGrpSpPr>
            <p:cNvPr id="1475" name="Google Shape;1475;p53"/>
            <p:cNvGrpSpPr/>
            <p:nvPr/>
          </p:nvGrpSpPr>
          <p:grpSpPr>
            <a:xfrm flipH="1">
              <a:off x="7520885" y="2813700"/>
              <a:ext cx="453125" cy="495325"/>
              <a:chOff x="4291875" y="1071125"/>
              <a:chExt cx="453125" cy="495325"/>
            </a:xfrm>
          </p:grpSpPr>
          <p:sp>
            <p:nvSpPr>
              <p:cNvPr id="1476" name="Google Shape;1476;p53"/>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3"/>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3"/>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3"/>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3"/>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3"/>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3"/>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3"/>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53"/>
            <p:cNvGrpSpPr/>
            <p:nvPr/>
          </p:nvGrpSpPr>
          <p:grpSpPr>
            <a:xfrm flipH="1">
              <a:off x="7520035" y="2360625"/>
              <a:ext cx="453975" cy="495325"/>
              <a:chOff x="4291875" y="618050"/>
              <a:chExt cx="453975" cy="495325"/>
            </a:xfrm>
          </p:grpSpPr>
          <p:sp>
            <p:nvSpPr>
              <p:cNvPr id="1485" name="Google Shape;1485;p53"/>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3"/>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3"/>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3"/>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3"/>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3"/>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3"/>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2" name="Google Shape;1492;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93" name="Google Shape;1493;p53"/>
          <p:cNvPicPr preferRelativeResize="0"/>
          <p:nvPr/>
        </p:nvPicPr>
        <p:blipFill>
          <a:blip r:embed="rId3">
            <a:alphaModFix/>
          </a:blip>
          <a:stretch>
            <a:fillRect/>
          </a:stretch>
        </p:blipFill>
        <p:spPr>
          <a:xfrm>
            <a:off x="3483491" y="691049"/>
            <a:ext cx="4800726" cy="324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65"/>
                                        </p:tgtEl>
                                        <p:attrNameLst>
                                          <p:attrName>style.visibility</p:attrName>
                                        </p:attrNameLst>
                                      </p:cBhvr>
                                      <p:to>
                                        <p:strVal val="visible"/>
                                      </p:to>
                                    </p:set>
                                    <p:anim calcmode="lin" valueType="num">
                                      <p:cBhvr additive="base">
                                        <p:cTn dur="1000"/>
                                        <p:tgtEl>
                                          <p:spTgt spid="14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3"/>
                                        </p:tgtEl>
                                        <p:attrNameLst>
                                          <p:attrName>style.visibility</p:attrName>
                                        </p:attrNameLst>
                                      </p:cBhvr>
                                      <p:to>
                                        <p:strVal val="visible"/>
                                      </p:to>
                                    </p:set>
                                    <p:animEffect filter="fade" transition="in">
                                      <p:cBhvr>
                                        <p:cTn dur="1000"/>
                                        <p:tgtEl>
                                          <p:spTgt spid="1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54"/>
          <p:cNvSpPr txBox="1"/>
          <p:nvPr>
            <p:ph idx="1" type="subTitle"/>
          </p:nvPr>
        </p:nvSpPr>
        <p:spPr>
          <a:xfrm>
            <a:off x="587125" y="1967425"/>
            <a:ext cx="2577300" cy="23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Tìm kiếm theo chiều rộng (BFS) là một thuật toán tìm kiếm trong đồ thị trong đó việc tìm kiếm b</a:t>
            </a:r>
            <a:r>
              <a:rPr lang="en"/>
              <a:t>ắt đầu từ nút gốc và ưu tiên duyệt qua các nút liền kề trước khi mở rộng đến nút con.</a:t>
            </a:r>
            <a:endParaRPr/>
          </a:p>
        </p:txBody>
      </p:sp>
      <p:sp>
        <p:nvSpPr>
          <p:cNvPr id="1499" name="Google Shape;1499;p54"/>
          <p:cNvSpPr txBox="1"/>
          <p:nvPr>
            <p:ph type="title"/>
          </p:nvPr>
        </p:nvSpPr>
        <p:spPr>
          <a:xfrm>
            <a:off x="602250" y="888925"/>
            <a:ext cx="2482800" cy="10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5"/>
                </a:solidFill>
              </a:rPr>
              <a:t>Breadth</a:t>
            </a:r>
            <a:r>
              <a:rPr lang="en">
                <a:solidFill>
                  <a:schemeClr val="accent5"/>
                </a:solidFill>
              </a:rPr>
              <a:t> First Search</a:t>
            </a:r>
            <a:endParaRPr>
              <a:solidFill>
                <a:schemeClr val="accent5"/>
              </a:solidFill>
            </a:endParaRPr>
          </a:p>
        </p:txBody>
      </p:sp>
      <p:sp>
        <p:nvSpPr>
          <p:cNvPr id="1500" name="Google Shape;1500;p54"/>
          <p:cNvSpPr/>
          <p:nvPr/>
        </p:nvSpPr>
        <p:spPr>
          <a:xfrm>
            <a:off x="3339100" y="504400"/>
            <a:ext cx="5089500" cy="3613800"/>
          </a:xfrm>
          <a:prstGeom prst="roundRect">
            <a:avLst>
              <a:gd fmla="val 425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4"/>
          <p:cNvSpPr/>
          <p:nvPr/>
        </p:nvSpPr>
        <p:spPr>
          <a:xfrm rot="5400000">
            <a:off x="4518350" y="4118350"/>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4"/>
          <p:cNvSpPr/>
          <p:nvPr/>
        </p:nvSpPr>
        <p:spPr>
          <a:xfrm>
            <a:off x="305125" y="1381275"/>
            <a:ext cx="107300" cy="281350"/>
          </a:xfrm>
          <a:custGeom>
            <a:rect b="b" l="l" r="r" t="t"/>
            <a:pathLst>
              <a:path extrusionOk="0" fill="none" h="11254" w="4292">
                <a:moveTo>
                  <a:pt x="4291" y="9108"/>
                </a:moveTo>
                <a:lnTo>
                  <a:pt x="4291" y="2146"/>
                </a:lnTo>
                <a:cubicBezTo>
                  <a:pt x="4291" y="960"/>
                  <a:pt x="3333" y="1"/>
                  <a:pt x="2146" y="1"/>
                </a:cubicBezTo>
                <a:lnTo>
                  <a:pt x="2146" y="1"/>
                </a:lnTo>
                <a:cubicBezTo>
                  <a:pt x="982" y="1"/>
                  <a:pt x="0" y="960"/>
                  <a:pt x="0" y="2146"/>
                </a:cubicBezTo>
                <a:lnTo>
                  <a:pt x="0" y="9108"/>
                </a:lnTo>
                <a:cubicBezTo>
                  <a:pt x="0" y="10272"/>
                  <a:pt x="982" y="11254"/>
                  <a:pt x="2146" y="11254"/>
                </a:cubicBezTo>
                <a:lnTo>
                  <a:pt x="2146" y="11254"/>
                </a:lnTo>
                <a:cubicBezTo>
                  <a:pt x="3333" y="11254"/>
                  <a:pt x="4291" y="10272"/>
                  <a:pt x="4291" y="9108"/>
                </a:cubicBezTo>
                <a:close/>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3" name="Google Shape;1503;p54"/>
          <p:cNvGrpSpPr/>
          <p:nvPr/>
        </p:nvGrpSpPr>
        <p:grpSpPr>
          <a:xfrm>
            <a:off x="8034085" y="-9525"/>
            <a:ext cx="1240114" cy="1135083"/>
            <a:chOff x="8034085" y="-9525"/>
            <a:chExt cx="1240114" cy="1135083"/>
          </a:xfrm>
        </p:grpSpPr>
        <p:sp>
          <p:nvSpPr>
            <p:cNvPr id="1504" name="Google Shape;1504;p54"/>
            <p:cNvSpPr/>
            <p:nvPr/>
          </p:nvSpPr>
          <p:spPr>
            <a:xfrm flipH="1">
              <a:off x="8510882" y="-9525"/>
              <a:ext cx="763317" cy="810113"/>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4"/>
            <p:cNvSpPr/>
            <p:nvPr/>
          </p:nvSpPr>
          <p:spPr>
            <a:xfrm flipH="1">
              <a:off x="8034085" y="172019"/>
              <a:ext cx="946033" cy="953538"/>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4"/>
            <p:cNvSpPr/>
            <p:nvPr/>
          </p:nvSpPr>
          <p:spPr>
            <a:xfrm flipH="1">
              <a:off x="8530941" y="172322"/>
              <a:ext cx="456670" cy="561988"/>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54"/>
          <p:cNvGrpSpPr/>
          <p:nvPr/>
        </p:nvGrpSpPr>
        <p:grpSpPr>
          <a:xfrm rot="5400000">
            <a:off x="261135" y="257188"/>
            <a:ext cx="453975" cy="948400"/>
            <a:chOff x="7520035" y="2360625"/>
            <a:chExt cx="453975" cy="948400"/>
          </a:xfrm>
        </p:grpSpPr>
        <p:grpSp>
          <p:nvGrpSpPr>
            <p:cNvPr id="1508" name="Google Shape;1508;p54"/>
            <p:cNvGrpSpPr/>
            <p:nvPr/>
          </p:nvGrpSpPr>
          <p:grpSpPr>
            <a:xfrm flipH="1">
              <a:off x="7520885" y="2813700"/>
              <a:ext cx="453125" cy="495325"/>
              <a:chOff x="4291875" y="1071125"/>
              <a:chExt cx="453125" cy="495325"/>
            </a:xfrm>
          </p:grpSpPr>
          <p:sp>
            <p:nvSpPr>
              <p:cNvPr id="1509" name="Google Shape;1509;p54"/>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4"/>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4"/>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4"/>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4"/>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4"/>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4"/>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4"/>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7" name="Google Shape;1517;p54"/>
            <p:cNvGrpSpPr/>
            <p:nvPr/>
          </p:nvGrpSpPr>
          <p:grpSpPr>
            <a:xfrm flipH="1">
              <a:off x="7520035" y="2360625"/>
              <a:ext cx="453975" cy="495325"/>
              <a:chOff x="4291875" y="618050"/>
              <a:chExt cx="453975" cy="495325"/>
            </a:xfrm>
          </p:grpSpPr>
          <p:sp>
            <p:nvSpPr>
              <p:cNvPr id="1518" name="Google Shape;1518;p54"/>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4"/>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4"/>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4"/>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4"/>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4"/>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4"/>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5" name="Google Shape;152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6" name="Google Shape;1526;p54"/>
          <p:cNvPicPr preferRelativeResize="0"/>
          <p:nvPr/>
        </p:nvPicPr>
        <p:blipFill>
          <a:blip r:embed="rId3">
            <a:alphaModFix/>
          </a:blip>
          <a:stretch>
            <a:fillRect/>
          </a:stretch>
        </p:blipFill>
        <p:spPr>
          <a:xfrm>
            <a:off x="152400" y="4465075"/>
            <a:ext cx="9525" cy="9525"/>
          </a:xfrm>
          <a:prstGeom prst="rect">
            <a:avLst/>
          </a:prstGeom>
          <a:noFill/>
          <a:ln>
            <a:noFill/>
          </a:ln>
        </p:spPr>
      </p:pic>
      <p:pic>
        <p:nvPicPr>
          <p:cNvPr id="1527" name="Google Shape;1527;p54"/>
          <p:cNvPicPr preferRelativeResize="0"/>
          <p:nvPr/>
        </p:nvPicPr>
        <p:blipFill>
          <a:blip r:embed="rId4">
            <a:alphaModFix/>
          </a:blip>
          <a:stretch>
            <a:fillRect/>
          </a:stretch>
        </p:blipFill>
        <p:spPr>
          <a:xfrm>
            <a:off x="3416688" y="697375"/>
            <a:ext cx="4934325" cy="3227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8"/>
                                        </p:tgtEl>
                                        <p:attrNameLst>
                                          <p:attrName>style.visibility</p:attrName>
                                        </p:attrNameLst>
                                      </p:cBhvr>
                                      <p:to>
                                        <p:strVal val="visible"/>
                                      </p:to>
                                    </p:set>
                                    <p:anim calcmode="lin" valueType="num">
                                      <p:cBhvr additive="base">
                                        <p:cTn dur="1000"/>
                                        <p:tgtEl>
                                          <p:spTgt spid="14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7"/>
                                        </p:tgtEl>
                                        <p:attrNameLst>
                                          <p:attrName>style.visibility</p:attrName>
                                        </p:attrNameLst>
                                      </p:cBhvr>
                                      <p:to>
                                        <p:strVal val="visible"/>
                                      </p:to>
                                    </p:set>
                                    <p:animEffect filter="fade" transition="in">
                                      <p:cBhvr>
                                        <p:cTn dur="1000"/>
                                        <p:tgtEl>
                                          <p:spTgt spid="1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55"/>
          <p:cNvSpPr txBox="1"/>
          <p:nvPr>
            <p:ph type="ctrTitle"/>
          </p:nvPr>
        </p:nvSpPr>
        <p:spPr>
          <a:xfrm>
            <a:off x="1669800" y="804169"/>
            <a:ext cx="5804400" cy="25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Search</a:t>
            </a:r>
            <a:endParaRPr/>
          </a:p>
        </p:txBody>
      </p:sp>
      <p:sp>
        <p:nvSpPr>
          <p:cNvPr id="1533" name="Google Shape;153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34" name="Google Shape;1534;p55"/>
          <p:cNvGrpSpPr/>
          <p:nvPr/>
        </p:nvGrpSpPr>
        <p:grpSpPr>
          <a:xfrm>
            <a:off x="3753786" y="2598773"/>
            <a:ext cx="1636436" cy="1243820"/>
            <a:chOff x="2085450" y="2057100"/>
            <a:chExt cx="481900" cy="423500"/>
          </a:xfrm>
        </p:grpSpPr>
        <p:sp>
          <p:nvSpPr>
            <p:cNvPr id="1535" name="Google Shape;1535;p55"/>
            <p:cNvSpPr/>
            <p:nvPr/>
          </p:nvSpPr>
          <p:spPr>
            <a:xfrm>
              <a:off x="2085450" y="2061650"/>
              <a:ext cx="141250" cy="418950"/>
            </a:xfrm>
            <a:custGeom>
              <a:rect b="b" l="l" r="r" t="t"/>
              <a:pathLst>
                <a:path extrusionOk="0" h="16758" w="565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6" name="Google Shape;1536;p55"/>
            <p:cNvSpPr/>
            <p:nvPr/>
          </p:nvSpPr>
          <p:spPr>
            <a:xfrm>
              <a:off x="2254900" y="2061050"/>
              <a:ext cx="143050" cy="415650"/>
            </a:xfrm>
            <a:custGeom>
              <a:rect b="b" l="l" r="r" t="t"/>
              <a:pathLst>
                <a:path extrusionOk="0" h="16626" w="5722">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7" name="Google Shape;1537;p55"/>
            <p:cNvSpPr/>
            <p:nvPr/>
          </p:nvSpPr>
          <p:spPr>
            <a:xfrm>
              <a:off x="2426175" y="2057100"/>
              <a:ext cx="141175" cy="418925"/>
            </a:xfrm>
            <a:custGeom>
              <a:rect b="b" l="l" r="r" t="t"/>
              <a:pathLst>
                <a:path extrusionOk="0" h="16757" w="5647">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56"/>
          <p:cNvSpPr/>
          <p:nvPr/>
        </p:nvSpPr>
        <p:spPr>
          <a:xfrm>
            <a:off x="3731550" y="239525"/>
            <a:ext cx="5307300" cy="4311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a:t>
            </a:r>
            <a:r>
              <a:rPr lang="en"/>
              <a:t>ới thiệu</a:t>
            </a:r>
            <a:endParaRPr/>
          </a:p>
        </p:txBody>
      </p:sp>
      <p:sp>
        <p:nvSpPr>
          <p:cNvPr id="1544" name="Google Shape;1544;p56"/>
          <p:cNvSpPr txBox="1"/>
          <p:nvPr>
            <p:ph idx="1" type="subTitle"/>
          </p:nvPr>
        </p:nvSpPr>
        <p:spPr>
          <a:xfrm>
            <a:off x="827675" y="1017725"/>
            <a:ext cx="2907600" cy="5433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t>Ngu</a:t>
            </a:r>
            <a:r>
              <a:rPr lang="en"/>
              <a:t>ồn gốc</a:t>
            </a:r>
            <a:endParaRPr/>
          </a:p>
        </p:txBody>
      </p:sp>
      <p:sp>
        <p:nvSpPr>
          <p:cNvPr id="1545" name="Google Shape;154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6" name="Google Shape;1546;p56"/>
          <p:cNvSpPr txBox="1"/>
          <p:nvPr>
            <p:ph idx="2" type="subTitle"/>
          </p:nvPr>
        </p:nvSpPr>
        <p:spPr>
          <a:xfrm>
            <a:off x="827675" y="2392725"/>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Khái ni</a:t>
            </a:r>
            <a:r>
              <a:rPr lang="en"/>
              <a:t>ệm</a:t>
            </a:r>
            <a:endParaRPr/>
          </a:p>
        </p:txBody>
      </p:sp>
      <p:sp>
        <p:nvSpPr>
          <p:cNvPr id="1547" name="Google Shape;1547;p56"/>
          <p:cNvSpPr txBox="1"/>
          <p:nvPr>
            <p:ph idx="3" type="subTitle"/>
          </p:nvPr>
        </p:nvSpPr>
        <p:spPr>
          <a:xfrm>
            <a:off x="827675" y="1392500"/>
            <a:ext cx="29076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mô tả lần đầu vào năm 1968 bởi </a:t>
            </a:r>
            <a:r>
              <a:rPr lang="en">
                <a:uFill>
                  <a:noFill/>
                </a:uFill>
                <a:hlinkClick r:id="rId3"/>
              </a:rPr>
              <a:t>Peter Hart</a:t>
            </a:r>
            <a:r>
              <a:rPr lang="en"/>
              <a:t>, </a:t>
            </a:r>
            <a:r>
              <a:rPr lang="en">
                <a:uFill>
                  <a:noFill/>
                </a:uFill>
                <a:hlinkClick r:id="rId4"/>
              </a:rPr>
              <a:t>Nils Nilsson</a:t>
            </a:r>
            <a:r>
              <a:rPr lang="en"/>
              <a:t>, và </a:t>
            </a:r>
            <a:r>
              <a:rPr lang="en">
                <a:uFill>
                  <a:noFill/>
                </a:uFill>
                <a:hlinkClick r:id="rId5"/>
              </a:rPr>
              <a:t>Bertram Raphael</a:t>
            </a:r>
            <a:endParaRPr/>
          </a:p>
        </p:txBody>
      </p:sp>
      <p:sp>
        <p:nvSpPr>
          <p:cNvPr id="1548" name="Google Shape;1548;p56"/>
          <p:cNvSpPr txBox="1"/>
          <p:nvPr>
            <p:ph idx="4" type="subTitle"/>
          </p:nvPr>
        </p:nvSpPr>
        <p:spPr>
          <a:xfrm>
            <a:off x="827675" y="2767500"/>
            <a:ext cx="2907600" cy="14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thuật toán A* là một loại thuật toán Best-First Search.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Các nút được lựa chọn thứ tự duyệt dựa trên giá trị của hàm f(n)</a:t>
            </a:r>
            <a:endParaRPr/>
          </a:p>
        </p:txBody>
      </p:sp>
      <p:pic>
        <p:nvPicPr>
          <p:cNvPr id="1549" name="Google Shape;1549;p56"/>
          <p:cNvPicPr preferRelativeResize="0"/>
          <p:nvPr/>
        </p:nvPicPr>
        <p:blipFill>
          <a:blip r:embed="rId6">
            <a:alphaModFix/>
          </a:blip>
          <a:stretch>
            <a:fillRect/>
          </a:stretch>
        </p:blipFill>
        <p:spPr>
          <a:xfrm>
            <a:off x="4117663" y="445025"/>
            <a:ext cx="4581525" cy="2343150"/>
          </a:xfrm>
          <a:prstGeom prst="rect">
            <a:avLst/>
          </a:prstGeom>
          <a:noFill/>
          <a:ln>
            <a:noFill/>
          </a:ln>
        </p:spPr>
      </p:pic>
      <p:sp>
        <p:nvSpPr>
          <p:cNvPr id="1550" name="Google Shape;1550;p56"/>
          <p:cNvSpPr txBox="1"/>
          <p:nvPr>
            <p:ph idx="2" type="subTitle"/>
          </p:nvPr>
        </p:nvSpPr>
        <p:spPr>
          <a:xfrm>
            <a:off x="4000388" y="3073938"/>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f(n) = g(n) + h(n)</a:t>
            </a:r>
            <a:endParaRPr/>
          </a:p>
        </p:txBody>
      </p:sp>
      <p:pic>
        <p:nvPicPr>
          <p:cNvPr id="1551" name="Google Shape;1551;p56"/>
          <p:cNvPicPr preferRelativeResize="0"/>
          <p:nvPr/>
        </p:nvPicPr>
        <p:blipFill rotWithShape="1">
          <a:blip r:embed="rId7">
            <a:alphaModFix/>
          </a:blip>
          <a:srcRect b="-1750" l="65405" r="0" t="66465"/>
          <a:stretch/>
        </p:blipFill>
        <p:spPr>
          <a:xfrm>
            <a:off x="6908000" y="2105899"/>
            <a:ext cx="1648775" cy="24793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7"/>
                                        </p:tgtEl>
                                        <p:attrNameLst>
                                          <p:attrName>style.visibility</p:attrName>
                                        </p:attrNameLst>
                                      </p:cBhvr>
                                      <p:to>
                                        <p:strVal val="visible"/>
                                      </p:to>
                                    </p:set>
                                    <p:anim calcmode="lin" valueType="num">
                                      <p:cBhvr additive="base">
                                        <p:cTn dur="1000"/>
                                        <p:tgtEl>
                                          <p:spTgt spid="15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8"/>
                                        </p:tgtEl>
                                        <p:attrNameLst>
                                          <p:attrName>style.visibility</p:attrName>
                                        </p:attrNameLst>
                                      </p:cBhvr>
                                      <p:to>
                                        <p:strVal val="visible"/>
                                      </p:to>
                                    </p:set>
                                    <p:anim calcmode="lin" valueType="num">
                                      <p:cBhvr additive="base">
                                        <p:cTn dur="1000"/>
                                        <p:tgtEl>
                                          <p:spTgt spid="15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9"/>
                                        </p:tgtEl>
                                        <p:attrNameLst>
                                          <p:attrName>style.visibility</p:attrName>
                                        </p:attrNameLst>
                                      </p:cBhvr>
                                      <p:to>
                                        <p:strVal val="visible"/>
                                      </p:to>
                                    </p:set>
                                    <p:anim calcmode="lin" valueType="num">
                                      <p:cBhvr additive="base">
                                        <p:cTn dur="1000"/>
                                        <p:tgtEl>
                                          <p:spTgt spid="15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0"/>
                                        </p:tgtEl>
                                        <p:attrNameLst>
                                          <p:attrName>style.visibility</p:attrName>
                                        </p:attrNameLst>
                                      </p:cBhvr>
                                      <p:to>
                                        <p:strVal val="visible"/>
                                      </p:to>
                                    </p:set>
                                    <p:animEffect filter="fade" transition="in">
                                      <p:cBhvr>
                                        <p:cTn dur="1000"/>
                                        <p:tgtEl>
                                          <p:spTgt spid="1550"/>
                                        </p:tgtEl>
                                      </p:cBhvr>
                                    </p:animEffect>
                                  </p:childTnLst>
                                </p:cTn>
                              </p:par>
                              <p:par>
                                <p:cTn fill="hold" nodeType="withEffect" presetClass="entr" presetID="10" presetSubtype="0">
                                  <p:stCondLst>
                                    <p:cond delay="0"/>
                                  </p:stCondLst>
                                  <p:childTnLst>
                                    <p:set>
                                      <p:cBhvr>
                                        <p:cTn dur="1" fill="hold">
                                          <p:stCondLst>
                                            <p:cond delay="0"/>
                                          </p:stCondLst>
                                        </p:cTn>
                                        <p:tgtEl>
                                          <p:spTgt spid="1551"/>
                                        </p:tgtEl>
                                        <p:attrNameLst>
                                          <p:attrName>style.visibility</p:attrName>
                                        </p:attrNameLst>
                                      </p:cBhvr>
                                      <p:to>
                                        <p:strVal val="visible"/>
                                      </p:to>
                                    </p:set>
                                    <p:animEffect filter="fade" transition="in">
                                      <p:cBhvr>
                                        <p:cTn dur="1000"/>
                                        <p:tgtEl>
                                          <p:spTgt spid="1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57"/>
          <p:cNvSpPr txBox="1"/>
          <p:nvPr>
            <p:ph type="title"/>
          </p:nvPr>
        </p:nvSpPr>
        <p:spPr>
          <a:xfrm>
            <a:off x="2580650" y="1632600"/>
            <a:ext cx="3320400" cy="87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latin typeface="Montserrat"/>
                <a:ea typeface="Montserrat"/>
                <a:cs typeface="Montserrat"/>
                <a:sym typeface="Montserrat"/>
              </a:rPr>
              <a:t>Hiện thực</a:t>
            </a:r>
            <a:endParaRPr sz="4400">
              <a:latin typeface="Montserrat"/>
              <a:ea typeface="Montserrat"/>
              <a:cs typeface="Montserrat"/>
              <a:sym typeface="Montserrat"/>
            </a:endParaRPr>
          </a:p>
        </p:txBody>
      </p:sp>
      <p:sp>
        <p:nvSpPr>
          <p:cNvPr id="1557" name="Google Shape;155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58" name="Google Shape;1558;p57"/>
          <p:cNvGrpSpPr/>
          <p:nvPr/>
        </p:nvGrpSpPr>
        <p:grpSpPr>
          <a:xfrm>
            <a:off x="5900930" y="1723379"/>
            <a:ext cx="662427" cy="698345"/>
            <a:chOff x="898875" y="4399275"/>
            <a:chExt cx="483700" cy="481850"/>
          </a:xfrm>
        </p:grpSpPr>
        <p:sp>
          <p:nvSpPr>
            <p:cNvPr id="1559" name="Google Shape;1559;p57"/>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0" name="Google Shape;1560;p57"/>
            <p:cNvSpPr/>
            <p:nvPr/>
          </p:nvSpPr>
          <p:spPr>
            <a:xfrm>
              <a:off x="1138025" y="4763350"/>
              <a:ext cx="25" cy="25"/>
            </a:xfrm>
            <a:custGeom>
              <a:rect b="b" l="l" r="r" t="t"/>
              <a:pathLst>
                <a:path extrusionOk="0" h="1" w="1">
                  <a:moveTo>
                    <a:pt x="1"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1" name="Google Shape;1561;p57"/>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2" name="Google Shape;1562;p57"/>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3" name="Google Shape;1563;p57"/>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4" name="Google Shape;1564;p57"/>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5" name="Google Shape;1565;p57"/>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6" name="Google Shape;1566;p57"/>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567" name="Google Shape;1567;p57"/>
          <p:cNvSpPr txBox="1"/>
          <p:nvPr>
            <p:ph idx="1" type="subTitle"/>
          </p:nvPr>
        </p:nvSpPr>
        <p:spPr>
          <a:xfrm>
            <a:off x="1649450" y="2967600"/>
            <a:ext cx="22077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latin typeface="Montserrat"/>
                <a:ea typeface="Montserrat"/>
                <a:cs typeface="Montserrat"/>
                <a:sym typeface="Montserrat"/>
              </a:rPr>
              <a:t>T</a:t>
            </a:r>
            <a:r>
              <a:rPr lang="en" sz="2700">
                <a:latin typeface="Montserrat"/>
                <a:ea typeface="Montserrat"/>
                <a:cs typeface="Montserrat"/>
                <a:sym typeface="Montserrat"/>
              </a:rPr>
              <a:t>ìm kiếm</a:t>
            </a:r>
            <a:endParaRPr sz="2700">
              <a:latin typeface="Montserrat"/>
              <a:ea typeface="Montserrat"/>
              <a:cs typeface="Montserrat"/>
              <a:sym typeface="Montserrat"/>
            </a:endParaRPr>
          </a:p>
        </p:txBody>
      </p:sp>
      <p:sp>
        <p:nvSpPr>
          <p:cNvPr id="1568" name="Google Shape;1568;p57"/>
          <p:cNvSpPr txBox="1"/>
          <p:nvPr>
            <p:ph idx="2" type="subTitle"/>
          </p:nvPr>
        </p:nvSpPr>
        <p:spPr>
          <a:xfrm>
            <a:off x="3919150" y="2967600"/>
            <a:ext cx="35754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latin typeface="Montserrat"/>
                <a:ea typeface="Montserrat"/>
                <a:cs typeface="Montserrat"/>
                <a:sym typeface="Montserrat"/>
              </a:rPr>
              <a:t>H</a:t>
            </a:r>
            <a:r>
              <a:rPr lang="en" sz="2700">
                <a:latin typeface="Montserrat"/>
                <a:ea typeface="Montserrat"/>
                <a:cs typeface="Montserrat"/>
                <a:sym typeface="Montserrat"/>
              </a:rPr>
              <a:t>euristic function</a:t>
            </a:r>
            <a:endParaRPr sz="27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2" name="Shape 1572"/>
        <p:cNvGrpSpPr/>
        <p:nvPr/>
      </p:nvGrpSpPr>
      <p:grpSpPr>
        <a:xfrm>
          <a:off x="0" y="0"/>
          <a:ext cx="0" cy="0"/>
          <a:chOff x="0" y="0"/>
          <a:chExt cx="0" cy="0"/>
        </a:xfrm>
      </p:grpSpPr>
      <p:sp>
        <p:nvSpPr>
          <p:cNvPr id="1573" name="Google Shape;157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4" name="Google Shape;1574;p58"/>
          <p:cNvPicPr preferRelativeResize="0"/>
          <p:nvPr/>
        </p:nvPicPr>
        <p:blipFill>
          <a:blip r:embed="rId3">
            <a:alphaModFix/>
          </a:blip>
          <a:stretch>
            <a:fillRect/>
          </a:stretch>
        </p:blipFill>
        <p:spPr>
          <a:xfrm>
            <a:off x="298525" y="64800"/>
            <a:ext cx="3821794" cy="5013900"/>
          </a:xfrm>
          <a:prstGeom prst="rect">
            <a:avLst/>
          </a:prstGeom>
          <a:noFill/>
          <a:ln>
            <a:noFill/>
          </a:ln>
        </p:spPr>
      </p:pic>
      <p:pic>
        <p:nvPicPr>
          <p:cNvPr id="1575" name="Google Shape;1575;p58"/>
          <p:cNvPicPr preferRelativeResize="0"/>
          <p:nvPr/>
        </p:nvPicPr>
        <p:blipFill>
          <a:blip r:embed="rId4">
            <a:alphaModFix/>
          </a:blip>
          <a:stretch>
            <a:fillRect/>
          </a:stretch>
        </p:blipFill>
        <p:spPr>
          <a:xfrm>
            <a:off x="4120325" y="64800"/>
            <a:ext cx="4985150" cy="501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4"/>
                                        </p:tgtEl>
                                        <p:attrNameLst>
                                          <p:attrName>style.visibility</p:attrName>
                                        </p:attrNameLst>
                                      </p:cBhvr>
                                      <p:to>
                                        <p:strVal val="visible"/>
                                      </p:to>
                                    </p:set>
                                    <p:anim calcmode="lin" valueType="num">
                                      <p:cBhvr additive="base">
                                        <p:cTn dur="1000"/>
                                        <p:tgtEl>
                                          <p:spTgt spid="15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5"/>
                                        </p:tgtEl>
                                        <p:attrNameLst>
                                          <p:attrName>style.visibility</p:attrName>
                                        </p:attrNameLst>
                                      </p:cBhvr>
                                      <p:to>
                                        <p:strVal val="visible"/>
                                      </p:to>
                                    </p:set>
                                    <p:anim calcmode="lin" valueType="num">
                                      <p:cBhvr additive="base">
                                        <p:cTn dur="1000"/>
                                        <p:tgtEl>
                                          <p:spTgt spid="15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59"/>
          <p:cNvSpPr txBox="1"/>
          <p:nvPr>
            <p:ph idx="1" type="subTitle"/>
          </p:nvPr>
        </p:nvSpPr>
        <p:spPr>
          <a:xfrm>
            <a:off x="477775" y="2083088"/>
            <a:ext cx="20763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Kho</a:t>
            </a:r>
            <a:r>
              <a:rPr lang="en" sz="2000">
                <a:latin typeface="Montserrat"/>
                <a:ea typeface="Montserrat"/>
                <a:cs typeface="Montserrat"/>
                <a:sym typeface="Montserrat"/>
              </a:rPr>
              <a:t>ảng cách</a:t>
            </a:r>
            <a:endParaRPr sz="2000">
              <a:latin typeface="Montserrat"/>
              <a:ea typeface="Montserrat"/>
              <a:cs typeface="Montserrat"/>
              <a:sym typeface="Montserrat"/>
            </a:endParaRPr>
          </a:p>
        </p:txBody>
      </p:sp>
      <p:sp>
        <p:nvSpPr>
          <p:cNvPr id="1581" name="Google Shape;1581;p59"/>
          <p:cNvSpPr txBox="1"/>
          <p:nvPr>
            <p:ph idx="2" type="subTitle"/>
          </p:nvPr>
        </p:nvSpPr>
        <p:spPr>
          <a:xfrm>
            <a:off x="2750150" y="1843313"/>
            <a:ext cx="1663200" cy="8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Thay đ</a:t>
            </a:r>
            <a:r>
              <a:rPr lang="en" sz="2000">
                <a:latin typeface="Montserrat"/>
                <a:ea typeface="Montserrat"/>
                <a:cs typeface="Montserrat"/>
                <a:sym typeface="Montserrat"/>
              </a:rPr>
              <a:t>ổi trạng thái</a:t>
            </a:r>
            <a:endParaRPr sz="2000">
              <a:latin typeface="Montserrat"/>
              <a:ea typeface="Montserrat"/>
              <a:cs typeface="Montserrat"/>
              <a:sym typeface="Montserrat"/>
            </a:endParaRPr>
          </a:p>
        </p:txBody>
      </p:sp>
      <p:sp>
        <p:nvSpPr>
          <p:cNvPr id="1582" name="Google Shape;1582;p59"/>
          <p:cNvSpPr txBox="1"/>
          <p:nvPr>
            <p:ph type="title"/>
          </p:nvPr>
        </p:nvSpPr>
        <p:spPr>
          <a:xfrm>
            <a:off x="720000" y="86208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a:t>
            </a:r>
            <a:r>
              <a:rPr lang="en">
                <a:latin typeface="Montserrat"/>
                <a:ea typeface="Montserrat"/>
                <a:cs typeface="Montserrat"/>
                <a:sym typeface="Montserrat"/>
              </a:rPr>
              <a:t>euristic function</a:t>
            </a:r>
            <a:endParaRPr>
              <a:latin typeface="Montserrat"/>
              <a:ea typeface="Montserrat"/>
              <a:cs typeface="Montserrat"/>
              <a:sym typeface="Montserrat"/>
            </a:endParaRPr>
          </a:p>
        </p:txBody>
      </p:sp>
      <p:sp>
        <p:nvSpPr>
          <p:cNvPr id="1583" name="Google Shape;158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4" name="Google Shape;1584;p59"/>
          <p:cNvSpPr txBox="1"/>
          <p:nvPr>
            <p:ph idx="2" type="subTitle"/>
          </p:nvPr>
        </p:nvSpPr>
        <p:spPr>
          <a:xfrm>
            <a:off x="4824525" y="1823513"/>
            <a:ext cx="1415700" cy="8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Thay đ</a:t>
            </a:r>
            <a:r>
              <a:rPr lang="en" sz="2000">
                <a:latin typeface="Montserrat"/>
                <a:ea typeface="Montserrat"/>
                <a:cs typeface="Montserrat"/>
                <a:sym typeface="Montserrat"/>
              </a:rPr>
              <a:t>ổi bản đồ</a:t>
            </a:r>
            <a:endParaRPr sz="2000">
              <a:latin typeface="Montserrat"/>
              <a:ea typeface="Montserrat"/>
              <a:cs typeface="Montserrat"/>
              <a:sym typeface="Montserrat"/>
            </a:endParaRPr>
          </a:p>
        </p:txBody>
      </p:sp>
      <p:pic>
        <p:nvPicPr>
          <p:cNvPr id="1585" name="Google Shape;1585;p59"/>
          <p:cNvPicPr preferRelativeResize="0"/>
          <p:nvPr/>
        </p:nvPicPr>
        <p:blipFill>
          <a:blip r:embed="rId3">
            <a:alphaModFix/>
          </a:blip>
          <a:stretch>
            <a:fillRect/>
          </a:stretch>
        </p:blipFill>
        <p:spPr>
          <a:xfrm>
            <a:off x="647875" y="2707313"/>
            <a:ext cx="1736100" cy="993600"/>
          </a:xfrm>
          <a:prstGeom prst="roundRect">
            <a:avLst>
              <a:gd fmla="val 16667" name="adj"/>
            </a:avLst>
          </a:prstGeom>
          <a:noFill/>
          <a:ln>
            <a:noFill/>
          </a:ln>
        </p:spPr>
      </p:pic>
      <p:pic>
        <p:nvPicPr>
          <p:cNvPr id="1586" name="Google Shape;1586;p59"/>
          <p:cNvPicPr preferRelativeResize="0"/>
          <p:nvPr/>
        </p:nvPicPr>
        <p:blipFill>
          <a:blip r:embed="rId4">
            <a:alphaModFix/>
          </a:blip>
          <a:stretch>
            <a:fillRect/>
          </a:stretch>
        </p:blipFill>
        <p:spPr>
          <a:xfrm>
            <a:off x="2794688" y="2707313"/>
            <a:ext cx="1574100" cy="1574100"/>
          </a:xfrm>
          <a:prstGeom prst="roundRect">
            <a:avLst>
              <a:gd fmla="val 16667" name="adj"/>
            </a:avLst>
          </a:prstGeom>
          <a:noFill/>
          <a:ln>
            <a:noFill/>
          </a:ln>
        </p:spPr>
      </p:pic>
      <p:pic>
        <p:nvPicPr>
          <p:cNvPr id="1587" name="Google Shape;1587;p59"/>
          <p:cNvPicPr preferRelativeResize="0"/>
          <p:nvPr>
            <p:ph idx="2" type="pic"/>
          </p:nvPr>
        </p:nvPicPr>
        <p:blipFill rotWithShape="1">
          <a:blip r:embed="rId5">
            <a:alphaModFix/>
          </a:blip>
          <a:srcRect b="21973" l="34267" r="28754" t="20233"/>
          <a:stretch/>
        </p:blipFill>
        <p:spPr>
          <a:xfrm>
            <a:off x="4779513" y="2707313"/>
            <a:ext cx="1505700" cy="1395600"/>
          </a:xfrm>
          <a:prstGeom prst="ellipse">
            <a:avLst/>
          </a:prstGeom>
          <a:noFill/>
          <a:ln>
            <a:noFill/>
          </a:ln>
        </p:spPr>
      </p:pic>
      <p:sp>
        <p:nvSpPr>
          <p:cNvPr id="1588" name="Google Shape;1588;p59"/>
          <p:cNvSpPr txBox="1"/>
          <p:nvPr>
            <p:ph idx="2" type="subTitle"/>
          </p:nvPr>
        </p:nvSpPr>
        <p:spPr>
          <a:xfrm>
            <a:off x="6859325" y="2083088"/>
            <a:ext cx="18069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a:t>
            </a:r>
            <a:r>
              <a:rPr lang="en">
                <a:latin typeface="Montserrat"/>
                <a:ea typeface="Montserrat"/>
                <a:cs typeface="Montserrat"/>
                <a:sym typeface="Montserrat"/>
              </a:rPr>
              <a:t>ổng hợp</a:t>
            </a:r>
            <a:endParaRPr>
              <a:latin typeface="Montserrat"/>
              <a:ea typeface="Montserrat"/>
              <a:cs typeface="Montserrat"/>
              <a:sym typeface="Montserrat"/>
            </a:endParaRPr>
          </a:p>
        </p:txBody>
      </p:sp>
      <p:grpSp>
        <p:nvGrpSpPr>
          <p:cNvPr id="1589" name="Google Shape;1589;p59"/>
          <p:cNvGrpSpPr/>
          <p:nvPr/>
        </p:nvGrpSpPr>
        <p:grpSpPr>
          <a:xfrm>
            <a:off x="7127531" y="2707314"/>
            <a:ext cx="1270485" cy="1185297"/>
            <a:chOff x="-49027775" y="3183175"/>
            <a:chExt cx="299325" cy="299325"/>
          </a:xfrm>
        </p:grpSpPr>
        <p:sp>
          <p:nvSpPr>
            <p:cNvPr id="1590" name="Google Shape;1590;p59"/>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9"/>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9"/>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9"/>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0"/>
                                        </p:tgtEl>
                                        <p:attrNameLst>
                                          <p:attrName>style.visibility</p:attrName>
                                        </p:attrNameLst>
                                      </p:cBhvr>
                                      <p:to>
                                        <p:strVal val="visible"/>
                                      </p:to>
                                    </p:set>
                                    <p:anim calcmode="lin" valueType="num">
                                      <p:cBhvr additive="base">
                                        <p:cTn dur="1000"/>
                                        <p:tgtEl>
                                          <p:spTgt spid="15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5"/>
                                        </p:tgtEl>
                                        <p:attrNameLst>
                                          <p:attrName>style.visibility</p:attrName>
                                        </p:attrNameLst>
                                      </p:cBhvr>
                                      <p:to>
                                        <p:strVal val="visible"/>
                                      </p:to>
                                    </p:set>
                                    <p:anim calcmode="lin" valueType="num">
                                      <p:cBhvr additive="base">
                                        <p:cTn dur="1000"/>
                                        <p:tgtEl>
                                          <p:spTgt spid="15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1"/>
                                        </p:tgtEl>
                                        <p:attrNameLst>
                                          <p:attrName>style.visibility</p:attrName>
                                        </p:attrNameLst>
                                      </p:cBhvr>
                                      <p:to>
                                        <p:strVal val="visible"/>
                                      </p:to>
                                    </p:set>
                                    <p:anim calcmode="lin" valueType="num">
                                      <p:cBhvr additive="base">
                                        <p:cTn dur="1000"/>
                                        <p:tgtEl>
                                          <p:spTgt spid="1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6"/>
                                        </p:tgtEl>
                                        <p:attrNameLst>
                                          <p:attrName>style.visibility</p:attrName>
                                        </p:attrNameLst>
                                      </p:cBhvr>
                                      <p:to>
                                        <p:strVal val="visible"/>
                                      </p:to>
                                    </p:set>
                                    <p:anim calcmode="lin" valueType="num">
                                      <p:cBhvr additive="base">
                                        <p:cTn dur="1000"/>
                                        <p:tgtEl>
                                          <p:spTgt spid="15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4"/>
                                        </p:tgtEl>
                                        <p:attrNameLst>
                                          <p:attrName>style.visibility</p:attrName>
                                        </p:attrNameLst>
                                      </p:cBhvr>
                                      <p:to>
                                        <p:strVal val="visible"/>
                                      </p:to>
                                    </p:set>
                                    <p:anim calcmode="lin" valueType="num">
                                      <p:cBhvr additive="base">
                                        <p:cTn dur="1000"/>
                                        <p:tgtEl>
                                          <p:spTgt spid="15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7"/>
                                        </p:tgtEl>
                                        <p:attrNameLst>
                                          <p:attrName>style.visibility</p:attrName>
                                        </p:attrNameLst>
                                      </p:cBhvr>
                                      <p:to>
                                        <p:strVal val="visible"/>
                                      </p:to>
                                    </p:set>
                                    <p:anim calcmode="lin" valueType="num">
                                      <p:cBhvr additive="base">
                                        <p:cTn dur="1000"/>
                                        <p:tgtEl>
                                          <p:spTgt spid="15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8"/>
                                        </p:tgtEl>
                                        <p:attrNameLst>
                                          <p:attrName>style.visibility</p:attrName>
                                        </p:attrNameLst>
                                      </p:cBhvr>
                                      <p:to>
                                        <p:strVal val="visible"/>
                                      </p:to>
                                    </p:set>
                                    <p:anim calcmode="lin" valueType="num">
                                      <p:cBhvr additive="base">
                                        <p:cTn dur="1000"/>
                                        <p:tgtEl>
                                          <p:spTgt spid="15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9"/>
                                        </p:tgtEl>
                                        <p:attrNameLst>
                                          <p:attrName>style.visibility</p:attrName>
                                        </p:attrNameLst>
                                      </p:cBhvr>
                                      <p:to>
                                        <p:strVal val="visible"/>
                                      </p:to>
                                    </p:set>
                                    <p:anim calcmode="lin" valueType="num">
                                      <p:cBhvr additive="base">
                                        <p:cTn dur="1000"/>
                                        <p:tgtEl>
                                          <p:spTgt spid="15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9" name="Google Shape;1599;p60"/>
          <p:cNvSpPr txBox="1"/>
          <p:nvPr>
            <p:ph type="title"/>
          </p:nvPr>
        </p:nvSpPr>
        <p:spPr>
          <a:xfrm>
            <a:off x="1086300" y="172275"/>
            <a:ext cx="697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Montserrat"/>
                <a:ea typeface="Montserrat"/>
                <a:cs typeface="Montserrat"/>
                <a:sym typeface="Montserrat"/>
              </a:rPr>
              <a:t>H</a:t>
            </a:r>
            <a:r>
              <a:rPr lang="en">
                <a:solidFill>
                  <a:schemeClr val="accent5"/>
                </a:solidFill>
                <a:latin typeface="Montserrat"/>
                <a:ea typeface="Montserrat"/>
                <a:cs typeface="Montserrat"/>
                <a:sym typeface="Montserrat"/>
              </a:rPr>
              <a:t>euristic Function - khoảng cách</a:t>
            </a:r>
            <a:endParaRPr>
              <a:solidFill>
                <a:schemeClr val="accent5"/>
              </a:solidFill>
              <a:latin typeface="Montserrat"/>
              <a:ea typeface="Montserrat"/>
              <a:cs typeface="Montserrat"/>
              <a:sym typeface="Montserrat"/>
            </a:endParaRPr>
          </a:p>
        </p:txBody>
      </p:sp>
      <p:sp>
        <p:nvSpPr>
          <p:cNvPr id="1600" name="Google Shape;1600;p60"/>
          <p:cNvSpPr txBox="1"/>
          <p:nvPr>
            <p:ph idx="1" type="subTitle"/>
          </p:nvPr>
        </p:nvSpPr>
        <p:spPr>
          <a:xfrm>
            <a:off x="634200" y="743775"/>
            <a:ext cx="7875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Montserrat"/>
                <a:ea typeface="Montserrat"/>
                <a:cs typeface="Montserrat"/>
                <a:sym typeface="Montserrat"/>
              </a:rPr>
              <a:t>C</a:t>
            </a:r>
            <a:r>
              <a:rPr lang="en" sz="2000">
                <a:solidFill>
                  <a:schemeClr val="lt1"/>
                </a:solidFill>
                <a:latin typeface="Montserrat"/>
                <a:ea typeface="Montserrat"/>
                <a:cs typeface="Montserrat"/>
                <a:sym typeface="Montserrat"/>
              </a:rPr>
              <a:t>ác loại khoảng cách thường dùng trong hàm heuristic</a:t>
            </a:r>
            <a:endParaRPr sz="2000">
              <a:solidFill>
                <a:schemeClr val="lt1"/>
              </a:solidFill>
              <a:latin typeface="Montserrat"/>
              <a:ea typeface="Montserrat"/>
              <a:cs typeface="Montserrat"/>
              <a:sym typeface="Montserrat"/>
            </a:endParaRPr>
          </a:p>
        </p:txBody>
      </p:sp>
      <p:pic>
        <p:nvPicPr>
          <p:cNvPr id="1601" name="Google Shape;1601;p60"/>
          <p:cNvPicPr preferRelativeResize="0"/>
          <p:nvPr/>
        </p:nvPicPr>
        <p:blipFill>
          <a:blip r:embed="rId3">
            <a:alphaModFix/>
          </a:blip>
          <a:stretch>
            <a:fillRect/>
          </a:stretch>
        </p:blipFill>
        <p:spPr>
          <a:xfrm>
            <a:off x="461688" y="1287075"/>
            <a:ext cx="4493725" cy="2569350"/>
          </a:xfrm>
          <a:prstGeom prst="rect">
            <a:avLst/>
          </a:prstGeom>
          <a:noFill/>
          <a:ln>
            <a:noFill/>
          </a:ln>
        </p:spPr>
      </p:pic>
      <p:sp>
        <p:nvSpPr>
          <p:cNvPr id="1602" name="Google Shape;1602;p60"/>
          <p:cNvSpPr txBox="1"/>
          <p:nvPr>
            <p:ph idx="1" type="subTitle"/>
          </p:nvPr>
        </p:nvSpPr>
        <p:spPr>
          <a:xfrm>
            <a:off x="4955413" y="1288275"/>
            <a:ext cx="3726900" cy="1257600"/>
          </a:xfrm>
          <a:prstGeom prst="rect">
            <a:avLst/>
          </a:prstGeom>
          <a:solidFill>
            <a:schemeClr val="lt1"/>
          </a:solidFill>
        </p:spPr>
        <p:txBody>
          <a:bodyPr anchorCtr="0" anchor="t" bIns="91425" lIns="91425" spcFirstLastPara="1" rIns="91425" wrap="square" tIns="91425">
            <a:noAutofit/>
          </a:bodyPr>
          <a:lstStyle/>
          <a:p>
            <a:pPr indent="-381000" lvl="0" marL="457200" rtl="0" algn="l">
              <a:spcBef>
                <a:spcPts val="0"/>
              </a:spcBef>
              <a:spcAft>
                <a:spcPts val="0"/>
              </a:spcAft>
              <a:buClr>
                <a:srgbClr val="F0282C"/>
              </a:buClr>
              <a:buSzPts val="2400"/>
              <a:buFont typeface="Montserrat"/>
              <a:buChar char="●"/>
            </a:pPr>
            <a:r>
              <a:rPr lang="en">
                <a:solidFill>
                  <a:schemeClr val="dk1"/>
                </a:solidFill>
                <a:latin typeface="Montserrat"/>
                <a:ea typeface="Montserrat"/>
                <a:cs typeface="Montserrat"/>
                <a:sym typeface="Montserrat"/>
              </a:rPr>
              <a:t>Euclidean distance</a:t>
            </a:r>
            <a:endParaRPr>
              <a:solidFill>
                <a:schemeClr val="dk1"/>
              </a:solidFill>
              <a:latin typeface="Montserrat"/>
              <a:ea typeface="Montserrat"/>
              <a:cs typeface="Montserrat"/>
              <a:sym typeface="Montserrat"/>
            </a:endParaRPr>
          </a:p>
          <a:p>
            <a:pPr indent="-381000" lvl="0" marL="457200" rtl="0" algn="l">
              <a:spcBef>
                <a:spcPts val="0"/>
              </a:spcBef>
              <a:spcAft>
                <a:spcPts val="0"/>
              </a:spcAft>
              <a:buClr>
                <a:srgbClr val="5FFF00"/>
              </a:buClr>
              <a:buSzPts val="2400"/>
              <a:buFont typeface="Montserrat"/>
              <a:buChar char="●"/>
            </a:pPr>
            <a:r>
              <a:rPr lang="en">
                <a:solidFill>
                  <a:schemeClr val="dk1"/>
                </a:solidFill>
                <a:latin typeface="Montserrat"/>
                <a:ea typeface="Montserrat"/>
                <a:cs typeface="Montserrat"/>
                <a:sym typeface="Montserrat"/>
              </a:rPr>
              <a:t>Manhattan distance</a:t>
            </a:r>
            <a:endParaRPr>
              <a:solidFill>
                <a:schemeClr val="dk1"/>
              </a:solidFill>
              <a:latin typeface="Montserrat"/>
              <a:ea typeface="Montserrat"/>
              <a:cs typeface="Montserrat"/>
              <a:sym typeface="Montserrat"/>
            </a:endParaRPr>
          </a:p>
          <a:p>
            <a:pPr indent="-381000" lvl="0" marL="457200" rtl="0" algn="l">
              <a:spcBef>
                <a:spcPts val="0"/>
              </a:spcBef>
              <a:spcAft>
                <a:spcPts val="0"/>
              </a:spcAft>
              <a:buClr>
                <a:srgbClr val="2C43FF"/>
              </a:buClr>
              <a:buSzPts val="2400"/>
              <a:buFont typeface="Montserrat"/>
              <a:buChar char="●"/>
            </a:pPr>
            <a:r>
              <a:rPr lang="en">
                <a:solidFill>
                  <a:schemeClr val="dk1"/>
                </a:solidFill>
                <a:latin typeface="Montserrat"/>
                <a:ea typeface="Montserrat"/>
                <a:cs typeface="Montserrat"/>
                <a:sym typeface="Montserrat"/>
              </a:rPr>
              <a:t>Chebyshev distance</a:t>
            </a:r>
            <a:endParaRPr>
              <a:solidFill>
                <a:schemeClr val="dk1"/>
              </a:solidFill>
              <a:latin typeface="Montserrat"/>
              <a:ea typeface="Montserrat"/>
              <a:cs typeface="Montserrat"/>
              <a:sym typeface="Montserrat"/>
            </a:endParaRPr>
          </a:p>
        </p:txBody>
      </p:sp>
      <p:pic>
        <p:nvPicPr>
          <p:cNvPr id="1603" name="Google Shape;1603;p60"/>
          <p:cNvPicPr preferRelativeResize="0"/>
          <p:nvPr/>
        </p:nvPicPr>
        <p:blipFill rotWithShape="1">
          <a:blip r:embed="rId4">
            <a:alphaModFix/>
          </a:blip>
          <a:srcRect b="16945" l="16618" r="16612" t="-627"/>
          <a:stretch/>
        </p:blipFill>
        <p:spPr>
          <a:xfrm>
            <a:off x="1984600" y="3114224"/>
            <a:ext cx="1252200" cy="742200"/>
          </a:xfrm>
          <a:prstGeom prst="ellipse">
            <a:avLst/>
          </a:prstGeom>
          <a:noFill/>
          <a:ln>
            <a:noFill/>
          </a:ln>
        </p:spPr>
      </p:pic>
      <p:sp>
        <p:nvSpPr>
          <p:cNvPr id="1604" name="Google Shape;1604;p60"/>
          <p:cNvSpPr txBox="1"/>
          <p:nvPr>
            <p:ph idx="1" type="subTitle"/>
          </p:nvPr>
        </p:nvSpPr>
        <p:spPr>
          <a:xfrm>
            <a:off x="5148613" y="3923575"/>
            <a:ext cx="3340500" cy="5433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Manhattan distance</a:t>
            </a:r>
            <a:endParaRPr>
              <a:solidFill>
                <a:schemeClr val="dk1"/>
              </a:solidFill>
              <a:latin typeface="Montserrat"/>
              <a:ea typeface="Montserrat"/>
              <a:cs typeface="Montserrat"/>
              <a:sym typeface="Montserrat"/>
            </a:endParaRPr>
          </a:p>
        </p:txBody>
      </p:sp>
      <p:cxnSp>
        <p:nvCxnSpPr>
          <p:cNvPr id="1605" name="Google Shape;1605;p60"/>
          <p:cNvCxnSpPr/>
          <p:nvPr/>
        </p:nvCxnSpPr>
        <p:spPr>
          <a:xfrm>
            <a:off x="5961613" y="2545875"/>
            <a:ext cx="19200" cy="1415700"/>
          </a:xfrm>
          <a:prstGeom prst="straightConnector1">
            <a:avLst/>
          </a:prstGeom>
          <a:noFill/>
          <a:ln cap="flat" cmpd="sng" w="38100">
            <a:solidFill>
              <a:schemeClr val="lt1"/>
            </a:solidFill>
            <a:prstDash val="solid"/>
            <a:round/>
            <a:headEnd len="med" w="med" type="none"/>
            <a:tailEnd len="med" w="med" type="triangle"/>
          </a:ln>
        </p:spPr>
      </p:cxnSp>
      <p:pic>
        <p:nvPicPr>
          <p:cNvPr id="1606" name="Google Shape;1606;p60"/>
          <p:cNvPicPr preferRelativeResize="0"/>
          <p:nvPr/>
        </p:nvPicPr>
        <p:blipFill>
          <a:blip r:embed="rId5">
            <a:alphaModFix/>
          </a:blip>
          <a:stretch>
            <a:fillRect/>
          </a:stretch>
        </p:blipFill>
        <p:spPr>
          <a:xfrm>
            <a:off x="6238887" y="2783463"/>
            <a:ext cx="2040950" cy="94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00"/>
                                        </p:tgtEl>
                                        <p:attrNameLst>
                                          <p:attrName>style.visibility</p:attrName>
                                        </p:attrNameLst>
                                      </p:cBhvr>
                                      <p:to>
                                        <p:strVal val="visible"/>
                                      </p:to>
                                    </p:set>
                                    <p:anim calcmode="lin" valueType="num">
                                      <p:cBhvr additive="base">
                                        <p:cTn dur="1000"/>
                                        <p:tgtEl>
                                          <p:spTgt spid="16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1"/>
                                        </p:tgtEl>
                                        <p:attrNameLst>
                                          <p:attrName>style.visibility</p:attrName>
                                        </p:attrNameLst>
                                      </p:cBhvr>
                                      <p:to>
                                        <p:strVal val="visible"/>
                                      </p:to>
                                    </p:set>
                                    <p:animEffect filter="fade" transition="in">
                                      <p:cBhvr>
                                        <p:cTn dur="1000"/>
                                        <p:tgtEl>
                                          <p:spTgt spid="1601"/>
                                        </p:tgtEl>
                                      </p:cBhvr>
                                    </p:animEffect>
                                  </p:childTnLst>
                                </p:cTn>
                              </p:par>
                              <p:par>
                                <p:cTn fill="hold" nodeType="withEffect" presetClass="entr" presetID="2" presetSubtype="2">
                                  <p:stCondLst>
                                    <p:cond delay="0"/>
                                  </p:stCondLst>
                                  <p:childTnLst>
                                    <p:set>
                                      <p:cBhvr>
                                        <p:cTn dur="1" fill="hold">
                                          <p:stCondLst>
                                            <p:cond delay="0"/>
                                          </p:stCondLst>
                                        </p:cTn>
                                        <p:tgtEl>
                                          <p:spTgt spid="1602"/>
                                        </p:tgtEl>
                                        <p:attrNameLst>
                                          <p:attrName>style.visibility</p:attrName>
                                        </p:attrNameLst>
                                      </p:cBhvr>
                                      <p:to>
                                        <p:strVal val="visible"/>
                                      </p:to>
                                    </p:set>
                                    <p:anim calcmode="lin" valueType="num">
                                      <p:cBhvr additive="base">
                                        <p:cTn dur="1000"/>
                                        <p:tgtEl>
                                          <p:spTgt spid="16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1000"/>
                                        <p:tgtEl>
                                          <p:spTgt spid="1604"/>
                                        </p:tgtEl>
                                      </p:cBhvr>
                                    </p:animEffect>
                                  </p:childTnLst>
                                </p:cTn>
                              </p:par>
                              <p:par>
                                <p:cTn fill="hold" nodeType="withEffect" presetClass="entr" presetID="10" presetSubtype="0">
                                  <p:stCondLst>
                                    <p:cond delay="0"/>
                                  </p:stCondLst>
                                  <p:childTnLst>
                                    <p:set>
                                      <p:cBhvr>
                                        <p:cTn dur="1" fill="hold">
                                          <p:stCondLst>
                                            <p:cond delay="0"/>
                                          </p:stCondLst>
                                        </p:cTn>
                                        <p:tgtEl>
                                          <p:spTgt spid="1605"/>
                                        </p:tgtEl>
                                        <p:attrNameLst>
                                          <p:attrName>style.visibility</p:attrName>
                                        </p:attrNameLst>
                                      </p:cBhvr>
                                      <p:to>
                                        <p:strVal val="visible"/>
                                      </p:to>
                                    </p:set>
                                    <p:animEffect filter="fade" transition="in">
                                      <p:cBhvr>
                                        <p:cTn dur="1000"/>
                                        <p:tgtEl>
                                          <p:spTgt spid="1605"/>
                                        </p:tgtEl>
                                      </p:cBhvr>
                                    </p:animEffect>
                                  </p:childTnLst>
                                </p:cTn>
                              </p:par>
                              <p:par>
                                <p:cTn fill="hold" nodeType="withEffect" presetClass="entr" presetID="10" presetSubtype="0">
                                  <p:stCondLst>
                                    <p:cond delay="0"/>
                                  </p:stCondLst>
                                  <p:childTnLst>
                                    <p:set>
                                      <p:cBhvr>
                                        <p:cTn dur="1" fill="hold">
                                          <p:stCondLst>
                                            <p:cond delay="0"/>
                                          </p:stCondLst>
                                        </p:cTn>
                                        <p:tgtEl>
                                          <p:spTgt spid="1606"/>
                                        </p:tgtEl>
                                        <p:attrNameLst>
                                          <p:attrName>style.visibility</p:attrName>
                                        </p:attrNameLst>
                                      </p:cBhvr>
                                      <p:to>
                                        <p:strVal val="visible"/>
                                      </p:to>
                                    </p:set>
                                    <p:animEffect filter="fade" transition="in">
                                      <p:cBhvr>
                                        <p:cTn dur="1000"/>
                                        <p:tgtEl>
                                          <p:spTgt spid="1606"/>
                                        </p:tgtEl>
                                      </p:cBhvr>
                                    </p:animEffect>
                                  </p:childTnLst>
                                </p:cTn>
                              </p:par>
                              <p:par>
                                <p:cTn fill="hold" nodeType="withEffect" presetClass="entr" presetID="10" presetSubtype="0">
                                  <p:stCondLst>
                                    <p:cond delay="0"/>
                                  </p:stCondLst>
                                  <p:childTnLst>
                                    <p:set>
                                      <p:cBhvr>
                                        <p:cTn dur="1" fill="hold">
                                          <p:stCondLst>
                                            <p:cond delay="0"/>
                                          </p:stCondLst>
                                        </p:cTn>
                                        <p:tgtEl>
                                          <p:spTgt spid="1603"/>
                                        </p:tgtEl>
                                        <p:attrNameLst>
                                          <p:attrName>style.visibility</p:attrName>
                                        </p:attrNameLst>
                                      </p:cBhvr>
                                      <p:to>
                                        <p:strVal val="visible"/>
                                      </p:to>
                                    </p:set>
                                    <p:animEffect filter="fade" transition="in">
                                      <p:cBhvr>
                                        <p:cTn dur="1000"/>
                                        <p:tgtEl>
                                          <p:spTgt spid="16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61"/>
          <p:cNvSpPr txBox="1"/>
          <p:nvPr>
            <p:ph idx="1" type="subTitle"/>
          </p:nvPr>
        </p:nvSpPr>
        <p:spPr>
          <a:xfrm>
            <a:off x="5536300" y="1636675"/>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Problem</a:t>
            </a:r>
            <a:endParaRPr sz="2700"/>
          </a:p>
        </p:txBody>
      </p:sp>
      <p:sp>
        <p:nvSpPr>
          <p:cNvPr id="1612" name="Google Shape;1612;p61"/>
          <p:cNvSpPr txBox="1"/>
          <p:nvPr>
            <p:ph idx="3" type="subTitle"/>
          </p:nvPr>
        </p:nvSpPr>
        <p:spPr>
          <a:xfrm>
            <a:off x="5536300" y="2115375"/>
            <a:ext cx="2907600" cy="14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a:t>
            </a:r>
            <a:r>
              <a:rPr lang="en" sz="1800"/>
              <a:t>istance: 0</a:t>
            </a:r>
            <a:endParaRPr sz="1800"/>
          </a:p>
          <a:p>
            <a:pPr indent="0" lvl="0" marL="0" rtl="0" algn="ctr">
              <a:spcBef>
                <a:spcPts val="0"/>
              </a:spcBef>
              <a:spcAft>
                <a:spcPts val="0"/>
              </a:spcAft>
              <a:buNone/>
            </a:pPr>
            <a:r>
              <a:rPr lang="en" sz="1800"/>
              <a:t>Success : 0</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b="1" lang="en" sz="1800"/>
              <a:t>Nearest doesn’t mean closest</a:t>
            </a:r>
            <a:endParaRPr b="1" sz="1800"/>
          </a:p>
        </p:txBody>
      </p:sp>
      <p:sp>
        <p:nvSpPr>
          <p:cNvPr id="1613" name="Google Shape;1613;p61"/>
          <p:cNvSpPr txBox="1"/>
          <p:nvPr>
            <p:ph type="title"/>
          </p:nvPr>
        </p:nvSpPr>
        <p:spPr>
          <a:xfrm>
            <a:off x="1474350" y="455375"/>
            <a:ext cx="619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 Function - khoảng cách</a:t>
            </a:r>
            <a:endParaRPr/>
          </a:p>
        </p:txBody>
      </p:sp>
      <p:sp>
        <p:nvSpPr>
          <p:cNvPr id="1614" name="Google Shape;1614;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5" name="Google Shape;1615;p61"/>
          <p:cNvPicPr preferRelativeResize="0"/>
          <p:nvPr/>
        </p:nvPicPr>
        <p:blipFill rotWithShape="1">
          <a:blip r:embed="rId3">
            <a:alphaModFix/>
          </a:blip>
          <a:srcRect b="0" l="0" r="16485" t="0"/>
          <a:stretch/>
        </p:blipFill>
        <p:spPr>
          <a:xfrm>
            <a:off x="700100" y="1297800"/>
            <a:ext cx="4562400" cy="2547900"/>
          </a:xfrm>
          <a:prstGeom prst="roundRect">
            <a:avLst>
              <a:gd fmla="val 16667" name="adj"/>
            </a:avLst>
          </a:prstGeom>
          <a:noFill/>
          <a:ln>
            <a:noFill/>
          </a:ln>
        </p:spPr>
      </p:pic>
      <p:grpSp>
        <p:nvGrpSpPr>
          <p:cNvPr id="1616" name="Google Shape;1616;p61"/>
          <p:cNvGrpSpPr/>
          <p:nvPr/>
        </p:nvGrpSpPr>
        <p:grpSpPr>
          <a:xfrm>
            <a:off x="7955100" y="1589894"/>
            <a:ext cx="685444" cy="636876"/>
            <a:chOff x="2085525" y="4992125"/>
            <a:chExt cx="481825" cy="481825"/>
          </a:xfrm>
        </p:grpSpPr>
        <p:sp>
          <p:nvSpPr>
            <p:cNvPr id="1617" name="Google Shape;1617;p61"/>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8" name="Google Shape;1618;p61"/>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5"/>
                                        </p:tgtEl>
                                        <p:attrNameLst>
                                          <p:attrName>style.visibility</p:attrName>
                                        </p:attrNameLst>
                                      </p:cBhvr>
                                      <p:to>
                                        <p:strVal val="visible"/>
                                      </p:to>
                                    </p:set>
                                    <p:animEffect filter="fade" transition="in">
                                      <p:cBhvr>
                                        <p:cTn dur="1000"/>
                                        <p:tgtEl>
                                          <p:spTgt spid="16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12">
                                            <p:txEl>
                                              <p:pRg end="0" st="0"/>
                                            </p:txEl>
                                          </p:spTgt>
                                        </p:tgtEl>
                                        <p:attrNameLst>
                                          <p:attrName>style.visibility</p:attrName>
                                        </p:attrNameLst>
                                      </p:cBhvr>
                                      <p:to>
                                        <p:strVal val="visible"/>
                                      </p:to>
                                    </p:set>
                                    <p:animEffect filter="fade" transition="in">
                                      <p:cBhvr>
                                        <p:cTn dur="1000"/>
                                        <p:tgtEl>
                                          <p:spTgt spid="1612">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12">
                                            <p:txEl>
                                              <p:pRg end="1" st="1"/>
                                            </p:txEl>
                                          </p:spTgt>
                                        </p:tgtEl>
                                        <p:attrNameLst>
                                          <p:attrName>style.visibility</p:attrName>
                                        </p:attrNameLst>
                                      </p:cBhvr>
                                      <p:to>
                                        <p:strVal val="visible"/>
                                      </p:to>
                                    </p:set>
                                    <p:animEffect filter="fade" transition="in">
                                      <p:cBhvr>
                                        <p:cTn dur="1000"/>
                                        <p:tgtEl>
                                          <p:spTgt spid="161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12">
                                            <p:txEl>
                                              <p:pRg end="2" st="2"/>
                                            </p:txEl>
                                          </p:spTgt>
                                        </p:tgtEl>
                                        <p:attrNameLst>
                                          <p:attrName>style.visibility</p:attrName>
                                        </p:attrNameLst>
                                      </p:cBhvr>
                                      <p:to>
                                        <p:strVal val="visible"/>
                                      </p:to>
                                    </p:set>
                                    <p:animEffect filter="fade" transition="in">
                                      <p:cBhvr>
                                        <p:cTn dur="1000"/>
                                        <p:tgtEl>
                                          <p:spTgt spid="1612">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12">
                                            <p:txEl>
                                              <p:pRg end="3" st="3"/>
                                            </p:txEl>
                                          </p:spTgt>
                                        </p:tgtEl>
                                        <p:attrNameLst>
                                          <p:attrName>style.visibility</p:attrName>
                                        </p:attrNameLst>
                                      </p:cBhvr>
                                      <p:to>
                                        <p:strVal val="visible"/>
                                      </p:to>
                                    </p:set>
                                    <p:animEffect filter="fade" transition="in">
                                      <p:cBhvr>
                                        <p:cTn dur="1000"/>
                                        <p:tgtEl>
                                          <p:spTgt spid="16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4" name="Google Shape;1624;p62"/>
          <p:cNvSpPr txBox="1"/>
          <p:nvPr>
            <p:ph type="title"/>
          </p:nvPr>
        </p:nvSpPr>
        <p:spPr>
          <a:xfrm>
            <a:off x="629075" y="172275"/>
            <a:ext cx="80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Heuristic Function - thay đổi trạng thái </a:t>
            </a:r>
            <a:endParaRPr>
              <a:latin typeface="Montserrat"/>
              <a:ea typeface="Montserrat"/>
              <a:cs typeface="Montserrat"/>
              <a:sym typeface="Montserrat"/>
            </a:endParaRPr>
          </a:p>
        </p:txBody>
      </p:sp>
      <p:sp>
        <p:nvSpPr>
          <p:cNvPr id="1625" name="Google Shape;1625;p62"/>
          <p:cNvSpPr txBox="1"/>
          <p:nvPr>
            <p:ph idx="1" type="subTitle"/>
          </p:nvPr>
        </p:nvSpPr>
        <p:spPr>
          <a:xfrm>
            <a:off x="766800" y="744975"/>
            <a:ext cx="76104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Phân loại các trạng thái của khối block:</a:t>
            </a:r>
            <a:endParaRPr>
              <a:latin typeface="Montserrat"/>
              <a:ea typeface="Montserrat"/>
              <a:cs typeface="Montserrat"/>
              <a:sym typeface="Montserrat"/>
            </a:endParaRPr>
          </a:p>
        </p:txBody>
      </p:sp>
      <p:sp>
        <p:nvSpPr>
          <p:cNvPr id="1626" name="Google Shape;1626;p62"/>
          <p:cNvSpPr/>
          <p:nvPr/>
        </p:nvSpPr>
        <p:spPr>
          <a:xfrm>
            <a:off x="824825" y="1288275"/>
            <a:ext cx="7312500" cy="3701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7" name="Google Shape;1627;p62"/>
          <p:cNvPicPr preferRelativeResize="0"/>
          <p:nvPr/>
        </p:nvPicPr>
        <p:blipFill rotWithShape="1">
          <a:blip r:embed="rId3">
            <a:alphaModFix/>
          </a:blip>
          <a:srcRect b="13554" l="0" r="6942" t="0"/>
          <a:stretch/>
        </p:blipFill>
        <p:spPr>
          <a:xfrm>
            <a:off x="2350825" y="1483113"/>
            <a:ext cx="1916249" cy="997475"/>
          </a:xfrm>
          <a:prstGeom prst="rect">
            <a:avLst/>
          </a:prstGeom>
          <a:noFill/>
          <a:ln>
            <a:noFill/>
          </a:ln>
        </p:spPr>
      </p:pic>
      <p:pic>
        <p:nvPicPr>
          <p:cNvPr id="1628" name="Google Shape;1628;p62"/>
          <p:cNvPicPr preferRelativeResize="0"/>
          <p:nvPr/>
        </p:nvPicPr>
        <p:blipFill rotWithShape="1">
          <a:blip r:embed="rId4">
            <a:alphaModFix/>
          </a:blip>
          <a:srcRect b="12929" l="0" r="5419" t="0"/>
          <a:stretch/>
        </p:blipFill>
        <p:spPr>
          <a:xfrm>
            <a:off x="2350813" y="2697388"/>
            <a:ext cx="1812324" cy="934925"/>
          </a:xfrm>
          <a:prstGeom prst="rect">
            <a:avLst/>
          </a:prstGeom>
          <a:noFill/>
          <a:ln>
            <a:noFill/>
          </a:ln>
        </p:spPr>
      </p:pic>
      <p:pic>
        <p:nvPicPr>
          <p:cNvPr id="1629" name="Google Shape;1629;p62"/>
          <p:cNvPicPr preferRelativeResize="0"/>
          <p:nvPr/>
        </p:nvPicPr>
        <p:blipFill rotWithShape="1">
          <a:blip r:embed="rId5">
            <a:alphaModFix/>
          </a:blip>
          <a:srcRect b="15196" l="0" r="6445" t="0"/>
          <a:stretch/>
        </p:blipFill>
        <p:spPr>
          <a:xfrm>
            <a:off x="2350825" y="3987125"/>
            <a:ext cx="1695426" cy="866624"/>
          </a:xfrm>
          <a:prstGeom prst="rect">
            <a:avLst/>
          </a:prstGeom>
          <a:noFill/>
          <a:ln>
            <a:noFill/>
          </a:ln>
        </p:spPr>
      </p:pic>
      <p:sp>
        <p:nvSpPr>
          <p:cNvPr id="1630" name="Google Shape;1630;p62"/>
          <p:cNvSpPr txBox="1"/>
          <p:nvPr>
            <p:ph idx="1" type="subTitle"/>
          </p:nvPr>
        </p:nvSpPr>
        <p:spPr>
          <a:xfrm>
            <a:off x="1019875" y="1501725"/>
            <a:ext cx="1363500" cy="54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Horizon 1</a:t>
            </a:r>
            <a:endParaRPr sz="1800">
              <a:solidFill>
                <a:schemeClr val="dk1"/>
              </a:solidFill>
              <a:latin typeface="Montserrat"/>
              <a:ea typeface="Montserrat"/>
              <a:cs typeface="Montserrat"/>
              <a:sym typeface="Montserrat"/>
            </a:endParaRPr>
          </a:p>
        </p:txBody>
      </p:sp>
      <p:sp>
        <p:nvSpPr>
          <p:cNvPr id="1631" name="Google Shape;1631;p62"/>
          <p:cNvSpPr txBox="1"/>
          <p:nvPr>
            <p:ph idx="1" type="subTitle"/>
          </p:nvPr>
        </p:nvSpPr>
        <p:spPr>
          <a:xfrm>
            <a:off x="987325" y="2675425"/>
            <a:ext cx="1428600" cy="54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Horizon 2</a:t>
            </a:r>
            <a:endParaRPr sz="1800">
              <a:solidFill>
                <a:schemeClr val="dk1"/>
              </a:solidFill>
              <a:latin typeface="Montserrat"/>
              <a:ea typeface="Montserrat"/>
              <a:cs typeface="Montserrat"/>
              <a:sym typeface="Montserrat"/>
            </a:endParaRPr>
          </a:p>
        </p:txBody>
      </p:sp>
      <p:sp>
        <p:nvSpPr>
          <p:cNvPr id="1632" name="Google Shape;1632;p62"/>
          <p:cNvSpPr txBox="1"/>
          <p:nvPr>
            <p:ph idx="1" type="subTitle"/>
          </p:nvPr>
        </p:nvSpPr>
        <p:spPr>
          <a:xfrm>
            <a:off x="1019875" y="3849125"/>
            <a:ext cx="1363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Horizon 3</a:t>
            </a:r>
            <a:endParaRPr sz="1800">
              <a:solidFill>
                <a:schemeClr val="dk1"/>
              </a:solidFill>
              <a:latin typeface="Montserrat"/>
              <a:ea typeface="Montserrat"/>
              <a:cs typeface="Montserrat"/>
              <a:sym typeface="Montserrat"/>
            </a:endParaRPr>
          </a:p>
        </p:txBody>
      </p:sp>
      <p:sp>
        <p:nvSpPr>
          <p:cNvPr id="1633" name="Google Shape;1633;p62"/>
          <p:cNvSpPr txBox="1"/>
          <p:nvPr>
            <p:ph idx="1" type="subTitle"/>
          </p:nvPr>
        </p:nvSpPr>
        <p:spPr>
          <a:xfrm>
            <a:off x="4494000" y="1545775"/>
            <a:ext cx="3533100" cy="9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khối block nằm ngang ở tọa độ (x1, x2) là: (1, 2), (4,5), … và tọa độ y tùy ý</a:t>
            </a:r>
            <a:endParaRPr sz="1800">
              <a:solidFill>
                <a:schemeClr val="dk1"/>
              </a:solidFill>
              <a:latin typeface="Montserrat"/>
              <a:ea typeface="Montserrat"/>
              <a:cs typeface="Montserrat"/>
              <a:sym typeface="Montserrat"/>
            </a:endParaRPr>
          </a:p>
        </p:txBody>
      </p:sp>
      <p:sp>
        <p:nvSpPr>
          <p:cNvPr id="1634" name="Google Shape;1634;p62"/>
          <p:cNvSpPr txBox="1"/>
          <p:nvPr>
            <p:ph idx="1" type="subTitle"/>
          </p:nvPr>
        </p:nvSpPr>
        <p:spPr>
          <a:xfrm>
            <a:off x="4494000" y="2697463"/>
            <a:ext cx="3708300" cy="9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khối block nằm ngang ở tọa độ (x1, x2) là: (2, 3), (5, 6), … và tọa độ y tùy ý</a:t>
            </a:r>
            <a:endParaRPr sz="1800">
              <a:solidFill>
                <a:schemeClr val="dk1"/>
              </a:solidFill>
              <a:latin typeface="Montserrat"/>
              <a:ea typeface="Montserrat"/>
              <a:cs typeface="Montserrat"/>
              <a:sym typeface="Montserrat"/>
            </a:endParaRPr>
          </a:p>
        </p:txBody>
      </p:sp>
      <p:sp>
        <p:nvSpPr>
          <p:cNvPr id="1635" name="Google Shape;1635;p62"/>
          <p:cNvSpPr txBox="1"/>
          <p:nvPr>
            <p:ph idx="1" type="subTitle"/>
          </p:nvPr>
        </p:nvSpPr>
        <p:spPr>
          <a:xfrm>
            <a:off x="4493988" y="3953025"/>
            <a:ext cx="3533100" cy="9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khối block nằm ngang ở tọa độ (x1, x2) là: (0, 1), (3, 4), … và tọa độ y tùy ý</a:t>
            </a:r>
            <a:endParaRPr sz="18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7"/>
                                        </p:tgtEl>
                                        <p:attrNameLst>
                                          <p:attrName>style.visibility</p:attrName>
                                        </p:attrNameLst>
                                      </p:cBhvr>
                                      <p:to>
                                        <p:strVal val="visible"/>
                                      </p:to>
                                    </p:set>
                                    <p:anim calcmode="lin" valueType="num">
                                      <p:cBhvr additive="base">
                                        <p:cTn dur="1000"/>
                                        <p:tgtEl>
                                          <p:spTgt spid="16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0"/>
                                        </p:tgtEl>
                                        <p:attrNameLst>
                                          <p:attrName>style.visibility</p:attrName>
                                        </p:attrNameLst>
                                      </p:cBhvr>
                                      <p:to>
                                        <p:strVal val="visible"/>
                                      </p:to>
                                    </p:set>
                                    <p:anim calcmode="lin" valueType="num">
                                      <p:cBhvr additive="base">
                                        <p:cTn dur="1000"/>
                                        <p:tgtEl>
                                          <p:spTgt spid="16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3"/>
                                        </p:tgtEl>
                                        <p:attrNameLst>
                                          <p:attrName>style.visibility</p:attrName>
                                        </p:attrNameLst>
                                      </p:cBhvr>
                                      <p:to>
                                        <p:strVal val="visible"/>
                                      </p:to>
                                    </p:set>
                                    <p:anim calcmode="lin" valueType="num">
                                      <p:cBhvr additive="base">
                                        <p:cTn dur="1000"/>
                                        <p:tgtEl>
                                          <p:spTgt spid="16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8"/>
                                        </p:tgtEl>
                                        <p:attrNameLst>
                                          <p:attrName>style.visibility</p:attrName>
                                        </p:attrNameLst>
                                      </p:cBhvr>
                                      <p:to>
                                        <p:strVal val="visible"/>
                                      </p:to>
                                    </p:set>
                                    <p:anim calcmode="lin" valueType="num">
                                      <p:cBhvr additive="base">
                                        <p:cTn dur="1000"/>
                                        <p:tgtEl>
                                          <p:spTgt spid="16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1"/>
                                        </p:tgtEl>
                                        <p:attrNameLst>
                                          <p:attrName>style.visibility</p:attrName>
                                        </p:attrNameLst>
                                      </p:cBhvr>
                                      <p:to>
                                        <p:strVal val="visible"/>
                                      </p:to>
                                    </p:set>
                                    <p:anim calcmode="lin" valueType="num">
                                      <p:cBhvr additive="base">
                                        <p:cTn dur="1000"/>
                                        <p:tgtEl>
                                          <p:spTgt spid="16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4"/>
                                        </p:tgtEl>
                                        <p:attrNameLst>
                                          <p:attrName>style.visibility</p:attrName>
                                        </p:attrNameLst>
                                      </p:cBhvr>
                                      <p:to>
                                        <p:strVal val="visible"/>
                                      </p:to>
                                    </p:set>
                                    <p:anim calcmode="lin" valueType="num">
                                      <p:cBhvr additive="base">
                                        <p:cTn dur="1000"/>
                                        <p:tgtEl>
                                          <p:spTgt spid="16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9"/>
                                        </p:tgtEl>
                                        <p:attrNameLst>
                                          <p:attrName>style.visibility</p:attrName>
                                        </p:attrNameLst>
                                      </p:cBhvr>
                                      <p:to>
                                        <p:strVal val="visible"/>
                                      </p:to>
                                    </p:set>
                                    <p:anim calcmode="lin" valueType="num">
                                      <p:cBhvr additive="base">
                                        <p:cTn dur="1000"/>
                                        <p:tgtEl>
                                          <p:spTgt spid="16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2"/>
                                        </p:tgtEl>
                                        <p:attrNameLst>
                                          <p:attrName>style.visibility</p:attrName>
                                        </p:attrNameLst>
                                      </p:cBhvr>
                                      <p:to>
                                        <p:strVal val="visible"/>
                                      </p:to>
                                    </p:set>
                                    <p:anim calcmode="lin" valueType="num">
                                      <p:cBhvr additive="base">
                                        <p:cTn dur="1000"/>
                                        <p:tgtEl>
                                          <p:spTgt spid="16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5"/>
                                        </p:tgtEl>
                                        <p:attrNameLst>
                                          <p:attrName>style.visibility</p:attrName>
                                        </p:attrNameLst>
                                      </p:cBhvr>
                                      <p:to>
                                        <p:strVal val="visible"/>
                                      </p:to>
                                    </p:set>
                                    <p:anim calcmode="lin" valueType="num">
                                      <p:cBhvr additive="base">
                                        <p:cTn dur="1000"/>
                                        <p:tgtEl>
                                          <p:spTgt spid="16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52" name="Shape 1152"/>
        <p:cNvGrpSpPr/>
        <p:nvPr/>
      </p:nvGrpSpPr>
      <p:grpSpPr>
        <a:xfrm>
          <a:off x="0" y="0"/>
          <a:ext cx="0" cy="0"/>
          <a:chOff x="0" y="0"/>
          <a:chExt cx="0" cy="0"/>
        </a:xfrm>
      </p:grpSpPr>
      <p:sp>
        <p:nvSpPr>
          <p:cNvPr id="1153" name="Google Shape;1153;p36"/>
          <p:cNvSpPr/>
          <p:nvPr/>
        </p:nvSpPr>
        <p:spPr>
          <a:xfrm flipH="1">
            <a:off x="1313325" y="1407913"/>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latin typeface="Montserrat"/>
              <a:ea typeface="Montserrat"/>
              <a:cs typeface="Montserrat"/>
              <a:sym typeface="Montserrat"/>
            </a:endParaRPr>
          </a:p>
        </p:txBody>
      </p:sp>
      <p:sp>
        <p:nvSpPr>
          <p:cNvPr id="1154" name="Google Shape;1154;p36"/>
          <p:cNvSpPr/>
          <p:nvPr/>
        </p:nvSpPr>
        <p:spPr>
          <a:xfrm flipH="1">
            <a:off x="4679262" y="1407913"/>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36"/>
          <p:cNvSpPr/>
          <p:nvPr/>
        </p:nvSpPr>
        <p:spPr>
          <a:xfrm flipH="1">
            <a:off x="1313325" y="2587488"/>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56" name="Google Shape;1156;p36"/>
          <p:cNvSpPr/>
          <p:nvPr/>
        </p:nvSpPr>
        <p:spPr>
          <a:xfrm flipH="1">
            <a:off x="4679262" y="2587488"/>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36"/>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Mục lục</a:t>
            </a:r>
            <a:endParaRPr>
              <a:solidFill>
                <a:schemeClr val="lt1"/>
              </a:solidFill>
              <a:latin typeface="Montserrat"/>
              <a:ea typeface="Montserrat"/>
              <a:cs typeface="Montserrat"/>
              <a:sym typeface="Montserrat"/>
            </a:endParaRPr>
          </a:p>
        </p:txBody>
      </p:sp>
      <p:sp>
        <p:nvSpPr>
          <p:cNvPr id="1158" name="Google Shape;1158;p36"/>
          <p:cNvSpPr txBox="1"/>
          <p:nvPr>
            <p:ph type="title"/>
          </p:nvPr>
        </p:nvSpPr>
        <p:spPr>
          <a:xfrm>
            <a:off x="1324877" y="1529263"/>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01</a:t>
            </a:r>
            <a:endParaRPr>
              <a:latin typeface="Montserrat"/>
              <a:ea typeface="Montserrat"/>
              <a:cs typeface="Montserrat"/>
              <a:sym typeface="Montserrat"/>
            </a:endParaRPr>
          </a:p>
        </p:txBody>
      </p:sp>
      <p:sp>
        <p:nvSpPr>
          <p:cNvPr id="1159" name="Google Shape;1159;p36"/>
          <p:cNvSpPr txBox="1"/>
          <p:nvPr>
            <p:ph idx="1" type="subTitle"/>
          </p:nvPr>
        </p:nvSpPr>
        <p:spPr>
          <a:xfrm>
            <a:off x="2001377" y="1617462"/>
            <a:ext cx="2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tổng quát về bài toán</a:t>
            </a:r>
            <a:endParaRPr/>
          </a:p>
        </p:txBody>
      </p:sp>
      <p:sp>
        <p:nvSpPr>
          <p:cNvPr id="1160" name="Google Shape;1160;p36"/>
          <p:cNvSpPr txBox="1"/>
          <p:nvPr>
            <p:ph idx="2" type="title"/>
          </p:nvPr>
        </p:nvSpPr>
        <p:spPr>
          <a:xfrm>
            <a:off x="4690827" y="1529263"/>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02</a:t>
            </a:r>
            <a:endParaRPr>
              <a:latin typeface="Montserrat"/>
              <a:ea typeface="Montserrat"/>
              <a:cs typeface="Montserrat"/>
              <a:sym typeface="Montserrat"/>
            </a:endParaRPr>
          </a:p>
        </p:txBody>
      </p:sp>
      <p:sp>
        <p:nvSpPr>
          <p:cNvPr id="1161" name="Google Shape;1161;p36"/>
          <p:cNvSpPr txBox="1"/>
          <p:nvPr>
            <p:ph idx="3" type="subTitle"/>
          </p:nvPr>
        </p:nvSpPr>
        <p:spPr>
          <a:xfrm>
            <a:off x="5367065" y="1617475"/>
            <a:ext cx="2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Trình bày phần hiện thực của nhóm</a:t>
            </a:r>
            <a:endParaRPr/>
          </a:p>
        </p:txBody>
      </p:sp>
      <p:sp>
        <p:nvSpPr>
          <p:cNvPr id="1162" name="Google Shape;1162;p36"/>
          <p:cNvSpPr txBox="1"/>
          <p:nvPr>
            <p:ph idx="4" type="title"/>
          </p:nvPr>
        </p:nvSpPr>
        <p:spPr>
          <a:xfrm>
            <a:off x="1324877" y="2708825"/>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03</a:t>
            </a:r>
            <a:endParaRPr>
              <a:latin typeface="Montserrat"/>
              <a:ea typeface="Montserrat"/>
              <a:cs typeface="Montserrat"/>
              <a:sym typeface="Montserrat"/>
            </a:endParaRPr>
          </a:p>
        </p:txBody>
      </p:sp>
      <p:sp>
        <p:nvSpPr>
          <p:cNvPr id="1163" name="Google Shape;1163;p36"/>
          <p:cNvSpPr txBox="1"/>
          <p:nvPr>
            <p:ph idx="5" type="subTitle"/>
          </p:nvPr>
        </p:nvSpPr>
        <p:spPr>
          <a:xfrm>
            <a:off x="2001377" y="2784363"/>
            <a:ext cx="2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Trình bày 5 giải thuật nhóm đã thực hiện</a:t>
            </a:r>
            <a:endParaRPr/>
          </a:p>
        </p:txBody>
      </p:sp>
      <p:sp>
        <p:nvSpPr>
          <p:cNvPr id="1164" name="Google Shape;1164;p36"/>
          <p:cNvSpPr txBox="1"/>
          <p:nvPr>
            <p:ph idx="6" type="title"/>
          </p:nvPr>
        </p:nvSpPr>
        <p:spPr>
          <a:xfrm>
            <a:off x="4690827" y="2708825"/>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04</a:t>
            </a:r>
            <a:endParaRPr>
              <a:latin typeface="Montserrat"/>
              <a:ea typeface="Montserrat"/>
              <a:cs typeface="Montserrat"/>
              <a:sym typeface="Montserrat"/>
            </a:endParaRPr>
          </a:p>
        </p:txBody>
      </p:sp>
      <p:sp>
        <p:nvSpPr>
          <p:cNvPr id="1165" name="Google Shape;1165;p36"/>
          <p:cNvSpPr txBox="1"/>
          <p:nvPr>
            <p:ph idx="7" type="subTitle"/>
          </p:nvPr>
        </p:nvSpPr>
        <p:spPr>
          <a:xfrm>
            <a:off x="5367065" y="2784375"/>
            <a:ext cx="2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phần trực quan</a:t>
            </a:r>
            <a:endParaRPr/>
          </a:p>
        </p:txBody>
      </p:sp>
      <p:sp>
        <p:nvSpPr>
          <p:cNvPr id="1166" name="Google Shape;1166;p36"/>
          <p:cNvSpPr txBox="1"/>
          <p:nvPr>
            <p:ph idx="9" type="subTitle"/>
          </p:nvPr>
        </p:nvSpPr>
        <p:spPr>
          <a:xfrm>
            <a:off x="1996215" y="1232238"/>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Bloxorz</a:t>
            </a:r>
            <a:endParaRPr>
              <a:latin typeface="Montserrat"/>
              <a:ea typeface="Montserrat"/>
              <a:cs typeface="Montserrat"/>
              <a:sym typeface="Montserrat"/>
            </a:endParaRPr>
          </a:p>
        </p:txBody>
      </p:sp>
      <p:sp>
        <p:nvSpPr>
          <p:cNvPr id="1167" name="Google Shape;1167;p36"/>
          <p:cNvSpPr txBox="1"/>
          <p:nvPr>
            <p:ph idx="13" type="subTitle"/>
          </p:nvPr>
        </p:nvSpPr>
        <p:spPr>
          <a:xfrm>
            <a:off x="5367075" y="1232250"/>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Hiện thực</a:t>
            </a:r>
            <a:endParaRPr>
              <a:latin typeface="Montserrat"/>
              <a:ea typeface="Montserrat"/>
              <a:cs typeface="Montserrat"/>
              <a:sym typeface="Montserrat"/>
            </a:endParaRPr>
          </a:p>
        </p:txBody>
      </p:sp>
      <p:sp>
        <p:nvSpPr>
          <p:cNvPr id="1168" name="Google Shape;1168;p36"/>
          <p:cNvSpPr txBox="1"/>
          <p:nvPr>
            <p:ph idx="14" type="subTitle"/>
          </p:nvPr>
        </p:nvSpPr>
        <p:spPr>
          <a:xfrm>
            <a:off x="1996215" y="2394662"/>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Giải thuật</a:t>
            </a:r>
            <a:endParaRPr>
              <a:latin typeface="Montserrat"/>
              <a:ea typeface="Montserrat"/>
              <a:cs typeface="Montserrat"/>
              <a:sym typeface="Montserrat"/>
            </a:endParaRPr>
          </a:p>
        </p:txBody>
      </p:sp>
      <p:sp>
        <p:nvSpPr>
          <p:cNvPr id="1169" name="Google Shape;1169;p36"/>
          <p:cNvSpPr txBox="1"/>
          <p:nvPr>
            <p:ph idx="15" type="subTitle"/>
          </p:nvPr>
        </p:nvSpPr>
        <p:spPr>
          <a:xfrm>
            <a:off x="5367075" y="2394675"/>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Demo</a:t>
            </a:r>
            <a:endParaRPr>
              <a:latin typeface="Montserrat"/>
              <a:ea typeface="Montserrat"/>
              <a:cs typeface="Montserrat"/>
              <a:sym typeface="Montserrat"/>
            </a:endParaRPr>
          </a:p>
        </p:txBody>
      </p:sp>
      <p:grpSp>
        <p:nvGrpSpPr>
          <p:cNvPr id="1170" name="Google Shape;1170;p36"/>
          <p:cNvGrpSpPr/>
          <p:nvPr/>
        </p:nvGrpSpPr>
        <p:grpSpPr>
          <a:xfrm>
            <a:off x="-128925" y="-9525"/>
            <a:ext cx="1697395" cy="1553646"/>
            <a:chOff x="-128925" y="-9525"/>
            <a:chExt cx="1697395" cy="1553646"/>
          </a:xfrm>
        </p:grpSpPr>
        <p:sp>
          <p:nvSpPr>
            <p:cNvPr id="1171" name="Google Shape;1171;p36"/>
            <p:cNvSpPr/>
            <p:nvPr/>
          </p:nvSpPr>
          <p:spPr>
            <a:xfrm>
              <a:off x="-128925"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72" name="Google Shape;1172;p36"/>
            <p:cNvSpPr/>
            <p:nvPr/>
          </p:nvSpPr>
          <p:spPr>
            <a:xfrm>
              <a:off x="273568"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36"/>
            <p:cNvSpPr/>
            <p:nvPr/>
          </p:nvSpPr>
          <p:spPr>
            <a:xfrm>
              <a:off x="263312"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sp>
        <p:nvSpPr>
          <p:cNvPr id="1174" name="Google Shape;1174;p36"/>
          <p:cNvSpPr/>
          <p:nvPr/>
        </p:nvSpPr>
        <p:spPr>
          <a:xfrm flipH="1">
            <a:off x="7546210" y="994025"/>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75" name="Google Shape;1175;p36"/>
          <p:cNvSpPr/>
          <p:nvPr/>
        </p:nvSpPr>
        <p:spPr>
          <a:xfrm flipH="1">
            <a:off x="7860060" y="1308450"/>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latin typeface="Montserrat"/>
              <a:ea typeface="Montserrat"/>
              <a:cs typeface="Montserrat"/>
              <a:sym typeface="Montserrat"/>
            </a:endParaRPr>
          </a:p>
        </p:txBody>
      </p:sp>
      <p:sp>
        <p:nvSpPr>
          <p:cNvPr id="1176" name="Google Shape;1176;p36"/>
          <p:cNvSpPr/>
          <p:nvPr/>
        </p:nvSpPr>
        <p:spPr>
          <a:xfrm flipH="1">
            <a:off x="1313325" y="3749938"/>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77" name="Google Shape;1177;p36"/>
          <p:cNvSpPr txBox="1"/>
          <p:nvPr>
            <p:ph idx="4" type="title"/>
          </p:nvPr>
        </p:nvSpPr>
        <p:spPr>
          <a:xfrm>
            <a:off x="1324877" y="3871275"/>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05</a:t>
            </a:r>
            <a:endParaRPr>
              <a:latin typeface="Montserrat"/>
              <a:ea typeface="Montserrat"/>
              <a:cs typeface="Montserrat"/>
              <a:sym typeface="Montserrat"/>
            </a:endParaRPr>
          </a:p>
        </p:txBody>
      </p:sp>
      <p:sp>
        <p:nvSpPr>
          <p:cNvPr id="1178" name="Google Shape;1178;p36"/>
          <p:cNvSpPr txBox="1"/>
          <p:nvPr>
            <p:ph idx="5" type="subTitle"/>
          </p:nvPr>
        </p:nvSpPr>
        <p:spPr>
          <a:xfrm>
            <a:off x="2001377" y="3946813"/>
            <a:ext cx="2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Đánh giá các giải thuật</a:t>
            </a:r>
            <a:endParaRPr/>
          </a:p>
        </p:txBody>
      </p:sp>
      <p:sp>
        <p:nvSpPr>
          <p:cNvPr id="1179" name="Google Shape;1179;p36"/>
          <p:cNvSpPr txBox="1"/>
          <p:nvPr>
            <p:ph idx="14" type="subTitle"/>
          </p:nvPr>
        </p:nvSpPr>
        <p:spPr>
          <a:xfrm>
            <a:off x="1996215" y="3557112"/>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Đánh giá</a:t>
            </a:r>
            <a:endParaRPr>
              <a:latin typeface="Montserrat"/>
              <a:ea typeface="Montserrat"/>
              <a:cs typeface="Montserrat"/>
              <a:sym typeface="Montserrat"/>
            </a:endParaRPr>
          </a:p>
        </p:txBody>
      </p:sp>
      <p:sp>
        <p:nvSpPr>
          <p:cNvPr id="1180" name="Google Shape;118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1" name="Google Shape;1641;p63"/>
          <p:cNvSpPr txBox="1"/>
          <p:nvPr>
            <p:ph type="title"/>
          </p:nvPr>
        </p:nvSpPr>
        <p:spPr>
          <a:xfrm>
            <a:off x="0" y="172275"/>
            <a:ext cx="941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Heuristic Function - thay đổi trạng thái (cont)</a:t>
            </a:r>
            <a:endParaRPr>
              <a:latin typeface="Montserrat"/>
              <a:ea typeface="Montserrat"/>
              <a:cs typeface="Montserrat"/>
              <a:sym typeface="Montserrat"/>
            </a:endParaRPr>
          </a:p>
        </p:txBody>
      </p:sp>
      <p:sp>
        <p:nvSpPr>
          <p:cNvPr id="1642" name="Google Shape;1642;p63"/>
          <p:cNvSpPr txBox="1"/>
          <p:nvPr>
            <p:ph idx="1" type="subTitle"/>
          </p:nvPr>
        </p:nvSpPr>
        <p:spPr>
          <a:xfrm>
            <a:off x="766800" y="744975"/>
            <a:ext cx="76104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Phân loại các trạng thái của khối block:</a:t>
            </a:r>
            <a:endParaRPr>
              <a:latin typeface="Montserrat"/>
              <a:ea typeface="Montserrat"/>
              <a:cs typeface="Montserrat"/>
              <a:sym typeface="Montserrat"/>
            </a:endParaRPr>
          </a:p>
        </p:txBody>
      </p:sp>
      <p:sp>
        <p:nvSpPr>
          <p:cNvPr id="1643" name="Google Shape;1643;p63"/>
          <p:cNvSpPr/>
          <p:nvPr/>
        </p:nvSpPr>
        <p:spPr>
          <a:xfrm>
            <a:off x="824825" y="1288275"/>
            <a:ext cx="7312500" cy="3701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3"/>
          <p:cNvSpPr txBox="1"/>
          <p:nvPr>
            <p:ph idx="1" type="subTitle"/>
          </p:nvPr>
        </p:nvSpPr>
        <p:spPr>
          <a:xfrm>
            <a:off x="1564338" y="1395000"/>
            <a:ext cx="1363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Vertical </a:t>
            </a:r>
            <a:r>
              <a:rPr lang="en" sz="1800">
                <a:solidFill>
                  <a:schemeClr val="dk1"/>
                </a:solidFill>
                <a:latin typeface="Montserrat"/>
                <a:ea typeface="Montserrat"/>
                <a:cs typeface="Montserrat"/>
                <a:sym typeface="Montserrat"/>
              </a:rPr>
              <a:t>1</a:t>
            </a:r>
            <a:endParaRPr sz="1800">
              <a:solidFill>
                <a:schemeClr val="dk1"/>
              </a:solidFill>
              <a:latin typeface="Montserrat"/>
              <a:ea typeface="Montserrat"/>
              <a:cs typeface="Montserrat"/>
              <a:sym typeface="Montserrat"/>
            </a:endParaRPr>
          </a:p>
        </p:txBody>
      </p:sp>
      <p:sp>
        <p:nvSpPr>
          <p:cNvPr id="1645" name="Google Shape;1645;p63"/>
          <p:cNvSpPr txBox="1"/>
          <p:nvPr>
            <p:ph idx="1" type="subTitle"/>
          </p:nvPr>
        </p:nvSpPr>
        <p:spPr>
          <a:xfrm>
            <a:off x="3881477" y="1394988"/>
            <a:ext cx="1431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Vertical </a:t>
            </a:r>
            <a:r>
              <a:rPr lang="en" sz="1800">
                <a:solidFill>
                  <a:schemeClr val="dk1"/>
                </a:solidFill>
                <a:latin typeface="Montserrat"/>
                <a:ea typeface="Montserrat"/>
                <a:cs typeface="Montserrat"/>
                <a:sym typeface="Montserrat"/>
              </a:rPr>
              <a:t>2</a:t>
            </a:r>
            <a:endParaRPr sz="1800">
              <a:solidFill>
                <a:schemeClr val="dk1"/>
              </a:solidFill>
              <a:latin typeface="Montserrat"/>
              <a:ea typeface="Montserrat"/>
              <a:cs typeface="Montserrat"/>
              <a:sym typeface="Montserrat"/>
            </a:endParaRPr>
          </a:p>
        </p:txBody>
      </p:sp>
      <p:sp>
        <p:nvSpPr>
          <p:cNvPr id="1646" name="Google Shape;1646;p63"/>
          <p:cNvSpPr txBox="1"/>
          <p:nvPr>
            <p:ph idx="1" type="subTitle"/>
          </p:nvPr>
        </p:nvSpPr>
        <p:spPr>
          <a:xfrm>
            <a:off x="6266700" y="1394988"/>
            <a:ext cx="1363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Vertical </a:t>
            </a:r>
            <a:r>
              <a:rPr lang="en" sz="1800">
                <a:solidFill>
                  <a:schemeClr val="dk1"/>
                </a:solidFill>
                <a:latin typeface="Montserrat"/>
                <a:ea typeface="Montserrat"/>
                <a:cs typeface="Montserrat"/>
                <a:sym typeface="Montserrat"/>
              </a:rPr>
              <a:t>3</a:t>
            </a:r>
            <a:endParaRPr sz="1800">
              <a:solidFill>
                <a:schemeClr val="dk1"/>
              </a:solidFill>
              <a:latin typeface="Montserrat"/>
              <a:ea typeface="Montserrat"/>
              <a:cs typeface="Montserrat"/>
              <a:sym typeface="Montserrat"/>
            </a:endParaRPr>
          </a:p>
        </p:txBody>
      </p:sp>
      <p:sp>
        <p:nvSpPr>
          <p:cNvPr id="1647" name="Google Shape;1647;p63"/>
          <p:cNvSpPr txBox="1"/>
          <p:nvPr>
            <p:ph idx="1" type="subTitle"/>
          </p:nvPr>
        </p:nvSpPr>
        <p:spPr>
          <a:xfrm>
            <a:off x="1235700" y="3537525"/>
            <a:ext cx="2073900" cy="13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khối block nằm dọc ở tọa độ (y1, y2) là: (1, 2), (4,5), … và tọa độ x tùy ý</a:t>
            </a:r>
            <a:endParaRPr sz="1800">
              <a:solidFill>
                <a:schemeClr val="dk1"/>
              </a:solidFill>
              <a:latin typeface="Montserrat"/>
              <a:ea typeface="Montserrat"/>
              <a:cs typeface="Montserrat"/>
              <a:sym typeface="Montserrat"/>
            </a:endParaRPr>
          </a:p>
        </p:txBody>
      </p:sp>
      <p:sp>
        <p:nvSpPr>
          <p:cNvPr id="1648" name="Google Shape;1648;p63"/>
          <p:cNvSpPr txBox="1"/>
          <p:nvPr>
            <p:ph idx="1" type="subTitle"/>
          </p:nvPr>
        </p:nvSpPr>
        <p:spPr>
          <a:xfrm>
            <a:off x="3533775" y="3453825"/>
            <a:ext cx="2127000" cy="15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khối block nằm dọc ở tọa độ (y1, y2) là: (2, 3), (5, 6), … và tọa độ x tùy ý</a:t>
            </a:r>
            <a:endParaRPr sz="1800">
              <a:solidFill>
                <a:schemeClr val="dk1"/>
              </a:solidFill>
              <a:latin typeface="Montserrat"/>
              <a:ea typeface="Montserrat"/>
              <a:cs typeface="Montserrat"/>
              <a:sym typeface="Montserrat"/>
            </a:endParaRPr>
          </a:p>
        </p:txBody>
      </p:sp>
      <p:sp>
        <p:nvSpPr>
          <p:cNvPr id="1649" name="Google Shape;1649;p63"/>
          <p:cNvSpPr txBox="1"/>
          <p:nvPr>
            <p:ph idx="1" type="subTitle"/>
          </p:nvPr>
        </p:nvSpPr>
        <p:spPr>
          <a:xfrm>
            <a:off x="5884949" y="3475875"/>
            <a:ext cx="2127000" cy="15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khối block nằm dọc ở tọa độ (y1, y2) là: (0, 1), (3, 4), … và tọa độ x tùy ý</a:t>
            </a:r>
            <a:endParaRPr sz="1800">
              <a:solidFill>
                <a:schemeClr val="dk1"/>
              </a:solidFill>
              <a:latin typeface="Montserrat"/>
              <a:ea typeface="Montserrat"/>
              <a:cs typeface="Montserrat"/>
              <a:sym typeface="Montserrat"/>
            </a:endParaRPr>
          </a:p>
        </p:txBody>
      </p:sp>
      <p:pic>
        <p:nvPicPr>
          <p:cNvPr id="1650" name="Google Shape;1650;p63"/>
          <p:cNvPicPr preferRelativeResize="0"/>
          <p:nvPr/>
        </p:nvPicPr>
        <p:blipFill rotWithShape="1">
          <a:blip r:embed="rId3">
            <a:alphaModFix/>
          </a:blip>
          <a:srcRect b="9362" l="0" r="15124" t="0"/>
          <a:stretch/>
        </p:blipFill>
        <p:spPr>
          <a:xfrm>
            <a:off x="1744725" y="1727463"/>
            <a:ext cx="1002725" cy="1631474"/>
          </a:xfrm>
          <a:prstGeom prst="rect">
            <a:avLst/>
          </a:prstGeom>
          <a:noFill/>
          <a:ln>
            <a:noFill/>
          </a:ln>
        </p:spPr>
      </p:pic>
      <p:pic>
        <p:nvPicPr>
          <p:cNvPr id="1651" name="Google Shape;1651;p63"/>
          <p:cNvPicPr preferRelativeResize="0"/>
          <p:nvPr/>
        </p:nvPicPr>
        <p:blipFill rotWithShape="1">
          <a:blip r:embed="rId4">
            <a:alphaModFix/>
          </a:blip>
          <a:srcRect b="7192" l="0" r="13606" t="0"/>
          <a:stretch/>
        </p:blipFill>
        <p:spPr>
          <a:xfrm>
            <a:off x="4134738" y="1786175"/>
            <a:ext cx="925074" cy="1514099"/>
          </a:xfrm>
          <a:prstGeom prst="rect">
            <a:avLst/>
          </a:prstGeom>
          <a:noFill/>
          <a:ln>
            <a:noFill/>
          </a:ln>
        </p:spPr>
      </p:pic>
      <p:pic>
        <p:nvPicPr>
          <p:cNvPr id="1652" name="Google Shape;1652;p63"/>
          <p:cNvPicPr preferRelativeResize="0"/>
          <p:nvPr/>
        </p:nvPicPr>
        <p:blipFill rotWithShape="1">
          <a:blip r:embed="rId5">
            <a:alphaModFix/>
          </a:blip>
          <a:srcRect b="8650" l="0" r="14965" t="0"/>
          <a:stretch/>
        </p:blipFill>
        <p:spPr>
          <a:xfrm>
            <a:off x="6485925" y="1788600"/>
            <a:ext cx="925049" cy="15088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4"/>
                                        </p:tgtEl>
                                        <p:attrNameLst>
                                          <p:attrName>style.visibility</p:attrName>
                                        </p:attrNameLst>
                                      </p:cBhvr>
                                      <p:to>
                                        <p:strVal val="visible"/>
                                      </p:to>
                                    </p:set>
                                    <p:anim calcmode="lin" valueType="num">
                                      <p:cBhvr additive="base">
                                        <p:cTn dur="1000"/>
                                        <p:tgtEl>
                                          <p:spTgt spid="16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50"/>
                                        </p:tgtEl>
                                        <p:attrNameLst>
                                          <p:attrName>style.visibility</p:attrName>
                                        </p:attrNameLst>
                                      </p:cBhvr>
                                      <p:to>
                                        <p:strVal val="visible"/>
                                      </p:to>
                                    </p:set>
                                    <p:anim calcmode="lin" valueType="num">
                                      <p:cBhvr additive="base">
                                        <p:cTn dur="1000"/>
                                        <p:tgtEl>
                                          <p:spTgt spid="16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47"/>
                                        </p:tgtEl>
                                        <p:attrNameLst>
                                          <p:attrName>style.visibility</p:attrName>
                                        </p:attrNameLst>
                                      </p:cBhvr>
                                      <p:to>
                                        <p:strVal val="visible"/>
                                      </p:to>
                                    </p:set>
                                    <p:anim calcmode="lin" valueType="num">
                                      <p:cBhvr additive="base">
                                        <p:cTn dur="1000"/>
                                        <p:tgtEl>
                                          <p:spTgt spid="16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5"/>
                                        </p:tgtEl>
                                        <p:attrNameLst>
                                          <p:attrName>style.visibility</p:attrName>
                                        </p:attrNameLst>
                                      </p:cBhvr>
                                      <p:to>
                                        <p:strVal val="visible"/>
                                      </p:to>
                                    </p:set>
                                    <p:anim calcmode="lin" valueType="num">
                                      <p:cBhvr additive="base">
                                        <p:cTn dur="1000"/>
                                        <p:tgtEl>
                                          <p:spTgt spid="16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51"/>
                                        </p:tgtEl>
                                        <p:attrNameLst>
                                          <p:attrName>style.visibility</p:attrName>
                                        </p:attrNameLst>
                                      </p:cBhvr>
                                      <p:to>
                                        <p:strVal val="visible"/>
                                      </p:to>
                                    </p:set>
                                    <p:anim calcmode="lin" valueType="num">
                                      <p:cBhvr additive="base">
                                        <p:cTn dur="1000"/>
                                        <p:tgtEl>
                                          <p:spTgt spid="16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48"/>
                                        </p:tgtEl>
                                        <p:attrNameLst>
                                          <p:attrName>style.visibility</p:attrName>
                                        </p:attrNameLst>
                                      </p:cBhvr>
                                      <p:to>
                                        <p:strVal val="visible"/>
                                      </p:to>
                                    </p:set>
                                    <p:anim calcmode="lin" valueType="num">
                                      <p:cBhvr additive="base">
                                        <p:cTn dur="1000"/>
                                        <p:tgtEl>
                                          <p:spTgt spid="16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6"/>
                                        </p:tgtEl>
                                        <p:attrNameLst>
                                          <p:attrName>style.visibility</p:attrName>
                                        </p:attrNameLst>
                                      </p:cBhvr>
                                      <p:to>
                                        <p:strVal val="visible"/>
                                      </p:to>
                                    </p:set>
                                    <p:anim calcmode="lin" valueType="num">
                                      <p:cBhvr additive="base">
                                        <p:cTn dur="1000"/>
                                        <p:tgtEl>
                                          <p:spTgt spid="16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52"/>
                                        </p:tgtEl>
                                        <p:attrNameLst>
                                          <p:attrName>style.visibility</p:attrName>
                                        </p:attrNameLst>
                                      </p:cBhvr>
                                      <p:to>
                                        <p:strVal val="visible"/>
                                      </p:to>
                                    </p:set>
                                    <p:anim calcmode="lin" valueType="num">
                                      <p:cBhvr additive="base">
                                        <p:cTn dur="1000"/>
                                        <p:tgtEl>
                                          <p:spTgt spid="16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49"/>
                                        </p:tgtEl>
                                        <p:attrNameLst>
                                          <p:attrName>style.visibility</p:attrName>
                                        </p:attrNameLst>
                                      </p:cBhvr>
                                      <p:to>
                                        <p:strVal val="visible"/>
                                      </p:to>
                                    </p:set>
                                    <p:anim calcmode="lin" valueType="num">
                                      <p:cBhvr additive="base">
                                        <p:cTn dur="1000"/>
                                        <p:tgtEl>
                                          <p:spTgt spid="16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8" name="Google Shape;1658;p64"/>
          <p:cNvSpPr txBox="1"/>
          <p:nvPr>
            <p:ph type="title"/>
          </p:nvPr>
        </p:nvSpPr>
        <p:spPr>
          <a:xfrm>
            <a:off x="275550" y="172275"/>
            <a:ext cx="859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Heuristic Function - thay đổi trạng thái (cont)</a:t>
            </a:r>
            <a:endParaRPr>
              <a:latin typeface="Montserrat"/>
              <a:ea typeface="Montserrat"/>
              <a:cs typeface="Montserrat"/>
              <a:sym typeface="Montserrat"/>
            </a:endParaRPr>
          </a:p>
        </p:txBody>
      </p:sp>
      <p:sp>
        <p:nvSpPr>
          <p:cNvPr id="1659" name="Google Shape;1659;p64"/>
          <p:cNvSpPr txBox="1"/>
          <p:nvPr>
            <p:ph idx="1" type="subTitle"/>
          </p:nvPr>
        </p:nvSpPr>
        <p:spPr>
          <a:xfrm>
            <a:off x="766800" y="1156850"/>
            <a:ext cx="7610400" cy="5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Phân loại các trạng thái của khối block:</a:t>
            </a:r>
            <a:endParaRPr>
              <a:latin typeface="Montserrat"/>
              <a:ea typeface="Montserrat"/>
              <a:cs typeface="Montserrat"/>
              <a:sym typeface="Montserrat"/>
            </a:endParaRPr>
          </a:p>
        </p:txBody>
      </p:sp>
      <p:pic>
        <p:nvPicPr>
          <p:cNvPr id="1660" name="Google Shape;1660;p64"/>
          <p:cNvPicPr preferRelativeResize="0"/>
          <p:nvPr/>
        </p:nvPicPr>
        <p:blipFill>
          <a:blip r:embed="rId3">
            <a:alphaModFix/>
          </a:blip>
          <a:stretch>
            <a:fillRect/>
          </a:stretch>
        </p:blipFill>
        <p:spPr>
          <a:xfrm>
            <a:off x="4867050" y="1627710"/>
            <a:ext cx="3234201" cy="2877924"/>
          </a:xfrm>
          <a:prstGeom prst="rect">
            <a:avLst/>
          </a:prstGeom>
          <a:noFill/>
          <a:ln>
            <a:noFill/>
          </a:ln>
        </p:spPr>
      </p:pic>
      <p:sp>
        <p:nvSpPr>
          <p:cNvPr id="1661" name="Google Shape;1661;p64"/>
          <p:cNvSpPr txBox="1"/>
          <p:nvPr>
            <p:ph idx="1" type="subTitle"/>
          </p:nvPr>
        </p:nvSpPr>
        <p:spPr>
          <a:xfrm>
            <a:off x="1215250" y="2858825"/>
            <a:ext cx="3286200" cy="146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Khối block đứng ở các vị trí có thể chuyển sang horizon i hoặc vertical j trong 1 bước di chuyển (giao điểm của hi, vj)</a:t>
            </a:r>
            <a:endParaRPr sz="1600">
              <a:solidFill>
                <a:schemeClr val="lt1"/>
              </a:solidFill>
              <a:latin typeface="Montserrat"/>
              <a:ea typeface="Montserrat"/>
              <a:cs typeface="Montserrat"/>
              <a:sym typeface="Montserrat"/>
            </a:endParaRPr>
          </a:p>
        </p:txBody>
      </p:sp>
      <p:sp>
        <p:nvSpPr>
          <p:cNvPr id="1662" name="Google Shape;1662;p64"/>
          <p:cNvSpPr/>
          <p:nvPr/>
        </p:nvSpPr>
        <p:spPr>
          <a:xfrm>
            <a:off x="1319200" y="1831400"/>
            <a:ext cx="3078300" cy="572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4"/>
          <p:cNvSpPr txBox="1"/>
          <p:nvPr/>
        </p:nvSpPr>
        <p:spPr>
          <a:xfrm>
            <a:off x="1215250" y="1886900"/>
            <a:ext cx="3286200" cy="461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(hi, vj): với i, j từ 1 đến 3</a:t>
            </a:r>
            <a:endParaRPr>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3"/>
                                        </p:tgtEl>
                                        <p:attrNameLst>
                                          <p:attrName>style.visibility</p:attrName>
                                        </p:attrNameLst>
                                      </p:cBhvr>
                                      <p:to>
                                        <p:strVal val="visible"/>
                                      </p:to>
                                    </p:set>
                                    <p:animEffect filter="fade" transition="in">
                                      <p:cBhvr>
                                        <p:cTn dur="1000"/>
                                        <p:tgtEl>
                                          <p:spTgt spid="1663"/>
                                        </p:tgtEl>
                                      </p:cBhvr>
                                    </p:animEffect>
                                  </p:childTnLst>
                                </p:cTn>
                              </p:par>
                              <p:par>
                                <p:cTn fill="hold" nodeType="withEffect" presetClass="entr" presetID="10" presetSubtype="0">
                                  <p:stCondLst>
                                    <p:cond delay="0"/>
                                  </p:stCondLst>
                                  <p:childTnLst>
                                    <p:set>
                                      <p:cBhvr>
                                        <p:cTn dur="1" fill="hold">
                                          <p:stCondLst>
                                            <p:cond delay="0"/>
                                          </p:stCondLst>
                                        </p:cTn>
                                        <p:tgtEl>
                                          <p:spTgt spid="1660"/>
                                        </p:tgtEl>
                                        <p:attrNameLst>
                                          <p:attrName>style.visibility</p:attrName>
                                        </p:attrNameLst>
                                      </p:cBhvr>
                                      <p:to>
                                        <p:strVal val="visible"/>
                                      </p:to>
                                    </p:set>
                                    <p:animEffect filter="fade" transition="in">
                                      <p:cBhvr>
                                        <p:cTn dur="1000"/>
                                        <p:tgtEl>
                                          <p:spTgt spid="1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1"/>
                                        </p:tgtEl>
                                        <p:attrNameLst>
                                          <p:attrName>style.visibility</p:attrName>
                                        </p:attrNameLst>
                                      </p:cBhvr>
                                      <p:to>
                                        <p:strVal val="visible"/>
                                      </p:to>
                                    </p:set>
                                    <p:anim calcmode="lin" valueType="num">
                                      <p:cBhvr additive="base">
                                        <p:cTn dur="1000"/>
                                        <p:tgtEl>
                                          <p:spTgt spid="16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9" name="Google Shape;1669;p65"/>
          <p:cNvSpPr txBox="1"/>
          <p:nvPr>
            <p:ph type="title"/>
          </p:nvPr>
        </p:nvSpPr>
        <p:spPr>
          <a:xfrm>
            <a:off x="275550" y="172275"/>
            <a:ext cx="859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Heuristic Function - thay đổi tr</a:t>
            </a:r>
            <a:r>
              <a:rPr lang="en">
                <a:latin typeface="Montserrat"/>
                <a:ea typeface="Montserrat"/>
                <a:cs typeface="Montserrat"/>
                <a:sym typeface="Montserrat"/>
              </a:rPr>
              <a:t>ạng thái </a:t>
            </a:r>
            <a:r>
              <a:rPr lang="en">
                <a:latin typeface="Montserrat"/>
                <a:ea typeface="Montserrat"/>
                <a:cs typeface="Montserrat"/>
                <a:sym typeface="Montserrat"/>
              </a:rPr>
              <a:t>(cont)</a:t>
            </a:r>
            <a:endParaRPr>
              <a:latin typeface="Montserrat"/>
              <a:ea typeface="Montserrat"/>
              <a:cs typeface="Montserrat"/>
              <a:sym typeface="Montserrat"/>
            </a:endParaRPr>
          </a:p>
        </p:txBody>
      </p:sp>
      <p:sp>
        <p:nvSpPr>
          <p:cNvPr id="1670" name="Google Shape;1670;p65"/>
          <p:cNvSpPr txBox="1"/>
          <p:nvPr>
            <p:ph idx="1" type="subTitle"/>
          </p:nvPr>
        </p:nvSpPr>
        <p:spPr>
          <a:xfrm>
            <a:off x="766800" y="968225"/>
            <a:ext cx="76104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Kho</a:t>
            </a:r>
            <a:r>
              <a:rPr lang="en">
                <a:latin typeface="Montserrat"/>
                <a:ea typeface="Montserrat"/>
                <a:cs typeface="Montserrat"/>
                <a:sym typeface="Montserrat"/>
              </a:rPr>
              <a:t>ảng cách giữa các trạng thái</a:t>
            </a:r>
            <a:endParaRPr>
              <a:latin typeface="Montserrat"/>
              <a:ea typeface="Montserrat"/>
              <a:cs typeface="Montserrat"/>
              <a:sym typeface="Montserrat"/>
            </a:endParaRPr>
          </a:p>
        </p:txBody>
      </p:sp>
      <p:graphicFrame>
        <p:nvGraphicFramePr>
          <p:cNvPr id="1671" name="Google Shape;1671;p65"/>
          <p:cNvGraphicFramePr/>
          <p:nvPr/>
        </p:nvGraphicFramePr>
        <p:xfrm>
          <a:off x="714475" y="1511525"/>
          <a:ext cx="3000000" cy="3000000"/>
        </p:xfrm>
        <a:graphic>
          <a:graphicData uri="http://schemas.openxmlformats.org/drawingml/2006/table">
            <a:tbl>
              <a:tblPr>
                <a:noFill/>
                <a:tableStyleId>{E02171ED-E011-4443-ACEB-2280B5CF506E}</a:tableStyleId>
              </a:tblPr>
              <a:tblGrid>
                <a:gridCol w="1231025"/>
                <a:gridCol w="3010500"/>
                <a:gridCol w="3674425"/>
              </a:tblGrid>
              <a:tr h="381000">
                <a:tc>
                  <a:txBody>
                    <a:bodyPr/>
                    <a:lstStyle/>
                    <a:p>
                      <a:pPr indent="0" lvl="0" marL="0" rtl="0" algn="ctr">
                        <a:spcBef>
                          <a:spcPts val="0"/>
                        </a:spcBef>
                        <a:spcAft>
                          <a:spcPts val="0"/>
                        </a:spcAft>
                        <a:buNone/>
                      </a:pPr>
                      <a:r>
                        <a:rPr b="1" lang="en" sz="1700">
                          <a:solidFill>
                            <a:schemeClr val="accent5"/>
                          </a:solidFill>
                          <a:latin typeface="Montserrat"/>
                          <a:ea typeface="Montserrat"/>
                          <a:cs typeface="Montserrat"/>
                          <a:sym typeface="Montserrat"/>
                        </a:rPr>
                        <a:t>Distance</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accent5"/>
                          </a:solidFill>
                          <a:latin typeface="Montserrat"/>
                          <a:ea typeface="Montserrat"/>
                          <a:cs typeface="Montserrat"/>
                          <a:sym typeface="Montserrat"/>
                        </a:rPr>
                        <a:t>Từ h1 đến</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accent5"/>
                          </a:solidFill>
                          <a:latin typeface="Montserrat"/>
                          <a:ea typeface="Montserrat"/>
                          <a:cs typeface="Montserrat"/>
                          <a:sym typeface="Montserrat"/>
                        </a:rPr>
                        <a:t>Từ (h1, v1) đến</a:t>
                      </a:r>
                      <a:endParaRPr b="1" sz="1700">
                        <a:solidFill>
                          <a:schemeClr val="lt1"/>
                        </a:solidFill>
                        <a:latin typeface="Montserrat"/>
                        <a:ea typeface="Montserrat"/>
                        <a:cs typeface="Montserrat"/>
                        <a:sym typeface="Montserrat"/>
                      </a:endParaRPr>
                    </a:p>
                  </a:txBody>
                  <a:tcPr marT="91425" marB="91425" marR="91425" marL="91425" anchor="ctr"/>
                </a:tc>
              </a:tr>
              <a:tr h="381000">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0</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h1</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(h1, v1)</a:t>
                      </a:r>
                      <a:endParaRPr b="1" sz="1700">
                        <a:solidFill>
                          <a:schemeClr val="lt1"/>
                        </a:solidFill>
                        <a:latin typeface="Montserrat"/>
                        <a:ea typeface="Montserrat"/>
                        <a:cs typeface="Montserrat"/>
                        <a:sym typeface="Montserrat"/>
                      </a:endParaRPr>
                    </a:p>
                  </a:txBody>
                  <a:tcPr marT="91425" marB="91425" marR="91425" marL="91425" anchor="ctr"/>
                </a:tc>
              </a:tr>
              <a:tr h="381000">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1</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(h1, v1) (h1, v2) (h1, v3)</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a:t>
                      </a:r>
                      <a:r>
                        <a:rPr b="1" lang="en" sz="1700">
                          <a:solidFill>
                            <a:schemeClr val="lt1"/>
                          </a:solidFill>
                          <a:latin typeface="Montserrat"/>
                          <a:ea typeface="Montserrat"/>
                          <a:cs typeface="Montserrat"/>
                          <a:sym typeface="Montserrat"/>
                        </a:rPr>
                        <a:t>1, v1</a:t>
                      </a:r>
                      <a:endParaRPr b="1" sz="1700">
                        <a:solidFill>
                          <a:schemeClr val="lt1"/>
                        </a:solidFill>
                        <a:latin typeface="Montserrat"/>
                        <a:ea typeface="Montserrat"/>
                        <a:cs typeface="Montserrat"/>
                        <a:sym typeface="Montserrat"/>
                      </a:endParaRPr>
                    </a:p>
                  </a:txBody>
                  <a:tcPr marT="91425" marB="91425" marR="91425" marL="91425" anchor="ctr"/>
                </a:tc>
              </a:tr>
              <a:tr h="381000">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2</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v</a:t>
                      </a:r>
                      <a:r>
                        <a:rPr b="1" lang="en" sz="1700">
                          <a:solidFill>
                            <a:schemeClr val="lt1"/>
                          </a:solidFill>
                          <a:latin typeface="Montserrat"/>
                          <a:ea typeface="Montserrat"/>
                          <a:cs typeface="Montserrat"/>
                          <a:sym typeface="Montserrat"/>
                        </a:rPr>
                        <a:t>1, v2, v3</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(h1, v2) (h1, v3) (v1, h2) (v1, h3)</a:t>
                      </a:r>
                      <a:endParaRPr b="1" sz="1700">
                        <a:solidFill>
                          <a:schemeClr val="lt1"/>
                        </a:solidFill>
                        <a:latin typeface="Montserrat"/>
                        <a:ea typeface="Montserrat"/>
                        <a:cs typeface="Montserrat"/>
                        <a:sym typeface="Montserrat"/>
                      </a:endParaRPr>
                    </a:p>
                  </a:txBody>
                  <a:tcPr marT="91425" marB="91425" marR="91425" marL="91425" anchor="ctr"/>
                </a:tc>
              </a:tr>
              <a:tr h="381000">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3</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(v1, h2) (v1, h3) (v2, h2) (v2, h3) (v3, h2) (v3, h3)</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a:t>
                      </a:r>
                      <a:r>
                        <a:rPr b="1" lang="en" sz="1700">
                          <a:solidFill>
                            <a:schemeClr val="lt1"/>
                          </a:solidFill>
                          <a:latin typeface="Montserrat"/>
                          <a:ea typeface="Montserrat"/>
                          <a:cs typeface="Montserrat"/>
                          <a:sym typeface="Montserrat"/>
                        </a:rPr>
                        <a:t>2, h3, v2, v3</a:t>
                      </a:r>
                      <a:endParaRPr b="1" sz="1700">
                        <a:solidFill>
                          <a:schemeClr val="lt1"/>
                        </a:solidFill>
                        <a:latin typeface="Montserrat"/>
                        <a:ea typeface="Montserrat"/>
                        <a:cs typeface="Montserrat"/>
                        <a:sym typeface="Montserrat"/>
                      </a:endParaRPr>
                    </a:p>
                  </a:txBody>
                  <a:tcPr marT="91425" marB="91425" marR="91425" marL="91425" anchor="ctr"/>
                </a:tc>
              </a:tr>
              <a:tr h="381000">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4</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a:t>
                      </a:r>
                      <a:r>
                        <a:rPr b="1" lang="en" sz="1700">
                          <a:solidFill>
                            <a:schemeClr val="lt1"/>
                          </a:solidFill>
                          <a:latin typeface="Montserrat"/>
                          <a:ea typeface="Montserrat"/>
                          <a:cs typeface="Montserrat"/>
                          <a:sym typeface="Montserrat"/>
                        </a:rPr>
                        <a:t>2, h3</a:t>
                      </a:r>
                      <a:endParaRPr b="1" sz="1700">
                        <a:solidFill>
                          <a:schemeClr val="lt1"/>
                        </a:solidFill>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n" sz="1700">
                          <a:solidFill>
                            <a:schemeClr val="lt1"/>
                          </a:solidFill>
                          <a:latin typeface="Montserrat"/>
                          <a:ea typeface="Montserrat"/>
                          <a:cs typeface="Montserrat"/>
                          <a:sym typeface="Montserrat"/>
                        </a:rPr>
                        <a:t>(h2, v2) (h2, v3) (h3, v2) (h3, v3)</a:t>
                      </a:r>
                      <a:endParaRPr b="1" sz="1700">
                        <a:solidFill>
                          <a:schemeClr val="lt1"/>
                        </a:solidFill>
                        <a:latin typeface="Montserrat"/>
                        <a:ea typeface="Montserrat"/>
                        <a:cs typeface="Montserrat"/>
                        <a:sym typeface="Montserrat"/>
                      </a:endParaRPr>
                    </a:p>
                  </a:txBody>
                  <a:tcPr marT="91425" marB="91425"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1"/>
                                        </p:tgtEl>
                                        <p:attrNameLst>
                                          <p:attrName>style.visibility</p:attrName>
                                        </p:attrNameLst>
                                      </p:cBhvr>
                                      <p:to>
                                        <p:strVal val="visible"/>
                                      </p:to>
                                    </p:set>
                                    <p:animEffect filter="fade" transition="in">
                                      <p:cBhvr>
                                        <p:cTn dur="1000"/>
                                        <p:tgtEl>
                                          <p:spTgt spid="1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7" name="Google Shape;1677;p66"/>
          <p:cNvSpPr txBox="1"/>
          <p:nvPr>
            <p:ph type="title"/>
          </p:nvPr>
        </p:nvSpPr>
        <p:spPr>
          <a:xfrm>
            <a:off x="275550" y="172275"/>
            <a:ext cx="8592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Heuristic Function - thay đổi trạng thái (cont)</a:t>
            </a:r>
            <a:endParaRPr>
              <a:latin typeface="Montserrat"/>
              <a:ea typeface="Montserrat"/>
              <a:cs typeface="Montserrat"/>
              <a:sym typeface="Montserrat"/>
            </a:endParaRPr>
          </a:p>
        </p:txBody>
      </p:sp>
      <p:sp>
        <p:nvSpPr>
          <p:cNvPr id="1678" name="Google Shape;1678;p66"/>
          <p:cNvSpPr txBox="1"/>
          <p:nvPr>
            <p:ph idx="1" type="subTitle"/>
          </p:nvPr>
        </p:nvSpPr>
        <p:spPr>
          <a:xfrm>
            <a:off x="6180150" y="1342450"/>
            <a:ext cx="2688300" cy="5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Chia đôi khối</a:t>
            </a:r>
            <a:endParaRPr>
              <a:latin typeface="Montserrat"/>
              <a:ea typeface="Montserrat"/>
              <a:cs typeface="Montserrat"/>
              <a:sym typeface="Montserrat"/>
            </a:endParaRPr>
          </a:p>
        </p:txBody>
      </p:sp>
      <p:pic>
        <p:nvPicPr>
          <p:cNvPr id="1679" name="Google Shape;1679;p66"/>
          <p:cNvPicPr preferRelativeResize="0"/>
          <p:nvPr/>
        </p:nvPicPr>
        <p:blipFill rotWithShape="1">
          <a:blip r:embed="rId3">
            <a:alphaModFix/>
          </a:blip>
          <a:srcRect b="24048" l="12045" r="26184" t="20694"/>
          <a:stretch/>
        </p:blipFill>
        <p:spPr>
          <a:xfrm>
            <a:off x="935175" y="1389750"/>
            <a:ext cx="4662000" cy="2364000"/>
          </a:xfrm>
          <a:prstGeom prst="roundRect">
            <a:avLst>
              <a:gd fmla="val 16667" name="adj"/>
            </a:avLst>
          </a:prstGeom>
          <a:noFill/>
          <a:ln>
            <a:noFill/>
          </a:ln>
        </p:spPr>
      </p:pic>
      <p:sp>
        <p:nvSpPr>
          <p:cNvPr id="1680" name="Google Shape;1680;p66"/>
          <p:cNvSpPr txBox="1"/>
          <p:nvPr>
            <p:ph idx="1" type="subTitle"/>
          </p:nvPr>
        </p:nvSpPr>
        <p:spPr>
          <a:xfrm>
            <a:off x="5597175" y="1885750"/>
            <a:ext cx="3404400" cy="10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Montserrat"/>
                <a:ea typeface="Montserrat"/>
                <a:cs typeface="Montserrat"/>
                <a:sym typeface="Montserrat"/>
              </a:rPr>
              <a:t>Chỉ tồn tại 1 trạng thái:</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lt1"/>
                </a:solidFill>
                <a:latin typeface="Montserrat"/>
                <a:ea typeface="Montserrat"/>
                <a:cs typeface="Montserrat"/>
                <a:sym typeface="Montserrat"/>
              </a:rPr>
              <a:t>=&gt; khoảng cách trạng thái = 0</a:t>
            </a:r>
            <a:endParaRPr sz="1600">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0"/>
                                        </p:tgtEl>
                                        <p:attrNameLst>
                                          <p:attrName>style.visibility</p:attrName>
                                        </p:attrNameLst>
                                      </p:cBhvr>
                                      <p:to>
                                        <p:strVal val="visible"/>
                                      </p:to>
                                    </p:set>
                                    <p:anim calcmode="lin" valueType="num">
                                      <p:cBhvr additive="base">
                                        <p:cTn dur="1000"/>
                                        <p:tgtEl>
                                          <p:spTgt spid="16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67"/>
          <p:cNvSpPr txBox="1"/>
          <p:nvPr>
            <p:ph idx="2" type="subTitle"/>
          </p:nvPr>
        </p:nvSpPr>
        <p:spPr>
          <a:xfrm>
            <a:off x="5649175" y="1543925"/>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Mở rộng bản đồ</a:t>
            </a:r>
            <a:endParaRPr>
              <a:latin typeface="Montserrat"/>
              <a:ea typeface="Montserrat"/>
              <a:cs typeface="Montserrat"/>
              <a:sym typeface="Montserrat"/>
            </a:endParaRPr>
          </a:p>
        </p:txBody>
      </p:sp>
      <p:sp>
        <p:nvSpPr>
          <p:cNvPr id="1686" name="Google Shape;1686;p67"/>
          <p:cNvSpPr txBox="1"/>
          <p:nvPr>
            <p:ph type="title"/>
          </p:nvPr>
        </p:nvSpPr>
        <p:spPr>
          <a:xfrm>
            <a:off x="720000" y="2795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a:t>
            </a:r>
            <a:r>
              <a:rPr lang="en">
                <a:latin typeface="Montserrat"/>
                <a:ea typeface="Montserrat"/>
                <a:cs typeface="Montserrat"/>
                <a:sym typeface="Montserrat"/>
              </a:rPr>
              <a:t>euristic function - thay đổi bản đồ</a:t>
            </a:r>
            <a:endParaRPr>
              <a:latin typeface="Montserrat"/>
              <a:ea typeface="Montserrat"/>
              <a:cs typeface="Montserrat"/>
              <a:sym typeface="Montserrat"/>
            </a:endParaRPr>
          </a:p>
        </p:txBody>
      </p:sp>
      <p:sp>
        <p:nvSpPr>
          <p:cNvPr id="1687" name="Google Shape;1687;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88" name="Google Shape;1688;p67"/>
          <p:cNvPicPr preferRelativeResize="0"/>
          <p:nvPr/>
        </p:nvPicPr>
        <p:blipFill>
          <a:blip r:embed="rId3">
            <a:alphaModFix/>
          </a:blip>
          <a:stretch>
            <a:fillRect/>
          </a:stretch>
        </p:blipFill>
        <p:spPr>
          <a:xfrm>
            <a:off x="1009650" y="1017725"/>
            <a:ext cx="4398000" cy="1595700"/>
          </a:xfrm>
          <a:prstGeom prst="roundRect">
            <a:avLst>
              <a:gd fmla="val 16667" name="adj"/>
            </a:avLst>
          </a:prstGeom>
          <a:noFill/>
          <a:ln>
            <a:noFill/>
          </a:ln>
        </p:spPr>
      </p:pic>
      <p:pic>
        <p:nvPicPr>
          <p:cNvPr id="1689" name="Google Shape;1689;p67"/>
          <p:cNvPicPr preferRelativeResize="0"/>
          <p:nvPr/>
        </p:nvPicPr>
        <p:blipFill>
          <a:blip r:embed="rId4">
            <a:alphaModFix/>
          </a:blip>
          <a:stretch>
            <a:fillRect/>
          </a:stretch>
        </p:blipFill>
        <p:spPr>
          <a:xfrm>
            <a:off x="1009638" y="2778901"/>
            <a:ext cx="4371900" cy="1657500"/>
          </a:xfrm>
          <a:prstGeom prst="roundRect">
            <a:avLst>
              <a:gd fmla="val 16667" name="adj"/>
            </a:avLst>
          </a:prstGeom>
          <a:noFill/>
          <a:ln>
            <a:noFill/>
          </a:ln>
        </p:spPr>
      </p:pic>
      <p:cxnSp>
        <p:nvCxnSpPr>
          <p:cNvPr id="1690" name="Google Shape;1690;p67"/>
          <p:cNvCxnSpPr/>
          <p:nvPr/>
        </p:nvCxnSpPr>
        <p:spPr>
          <a:xfrm flipH="1" rot="10800000">
            <a:off x="8504000" y="1549325"/>
            <a:ext cx="363600" cy="532500"/>
          </a:xfrm>
          <a:prstGeom prst="straightConnector1">
            <a:avLst/>
          </a:prstGeom>
          <a:noFill/>
          <a:ln cap="flat" cmpd="sng" w="38100">
            <a:solidFill>
              <a:schemeClr val="lt1"/>
            </a:solidFill>
            <a:prstDash val="solid"/>
            <a:round/>
            <a:headEnd len="med" w="med" type="none"/>
            <a:tailEnd len="med" w="med" type="triangle"/>
          </a:ln>
        </p:spPr>
      </p:cxnSp>
      <p:sp>
        <p:nvSpPr>
          <p:cNvPr id="1691" name="Google Shape;1691;p67"/>
          <p:cNvSpPr txBox="1"/>
          <p:nvPr>
            <p:ph idx="2" type="subTitle"/>
          </p:nvPr>
        </p:nvSpPr>
        <p:spPr>
          <a:xfrm>
            <a:off x="5649175" y="3336000"/>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success</a:t>
            </a:r>
            <a:endParaRPr>
              <a:latin typeface="Montserrat"/>
              <a:ea typeface="Montserrat"/>
              <a:cs typeface="Montserrat"/>
              <a:sym typeface="Montserrat"/>
            </a:endParaRPr>
          </a:p>
        </p:txBody>
      </p:sp>
      <p:cxnSp>
        <p:nvCxnSpPr>
          <p:cNvPr id="1692" name="Google Shape;1692;p67"/>
          <p:cNvCxnSpPr/>
          <p:nvPr/>
        </p:nvCxnSpPr>
        <p:spPr>
          <a:xfrm flipH="1" rot="10800000">
            <a:off x="7850625" y="3341400"/>
            <a:ext cx="363600" cy="5325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5"/>
                                        </p:tgtEl>
                                        <p:attrNameLst>
                                          <p:attrName>style.visibility</p:attrName>
                                        </p:attrNameLst>
                                      </p:cBhvr>
                                      <p:to>
                                        <p:strVal val="visible"/>
                                      </p:to>
                                    </p:set>
                                    <p:anim calcmode="lin" valueType="num">
                                      <p:cBhvr additive="base">
                                        <p:cTn dur="1000"/>
                                        <p:tgtEl>
                                          <p:spTgt spid="16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90"/>
                                        </p:tgtEl>
                                        <p:attrNameLst>
                                          <p:attrName>style.visibility</p:attrName>
                                        </p:attrNameLst>
                                      </p:cBhvr>
                                      <p:to>
                                        <p:strVal val="visible"/>
                                      </p:to>
                                    </p:set>
                                    <p:anim calcmode="lin" valueType="num">
                                      <p:cBhvr additive="base">
                                        <p:cTn dur="1000"/>
                                        <p:tgtEl>
                                          <p:spTgt spid="16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1"/>
                                        </p:tgtEl>
                                        <p:attrNameLst>
                                          <p:attrName>style.visibility</p:attrName>
                                        </p:attrNameLst>
                                      </p:cBhvr>
                                      <p:to>
                                        <p:strVal val="visible"/>
                                      </p:to>
                                    </p:set>
                                    <p:anim calcmode="lin" valueType="num">
                                      <p:cBhvr additive="base">
                                        <p:cTn dur="1000"/>
                                        <p:tgtEl>
                                          <p:spTgt spid="16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92"/>
                                        </p:tgtEl>
                                        <p:attrNameLst>
                                          <p:attrName>style.visibility</p:attrName>
                                        </p:attrNameLst>
                                      </p:cBhvr>
                                      <p:to>
                                        <p:strVal val="visible"/>
                                      </p:to>
                                    </p:set>
                                    <p:anim calcmode="lin" valueType="num">
                                      <p:cBhvr additive="base">
                                        <p:cTn dur="1000"/>
                                        <p:tgtEl>
                                          <p:spTgt spid="16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a:t>
            </a:r>
            <a:r>
              <a:rPr lang="en">
                <a:latin typeface="Montserrat"/>
                <a:ea typeface="Montserrat"/>
                <a:cs typeface="Montserrat"/>
                <a:sym typeface="Montserrat"/>
              </a:rPr>
              <a:t>euristic function - tổng hợp</a:t>
            </a:r>
            <a:endParaRPr>
              <a:latin typeface="Montserrat"/>
              <a:ea typeface="Montserrat"/>
              <a:cs typeface="Montserrat"/>
              <a:sym typeface="Montserrat"/>
            </a:endParaRPr>
          </a:p>
        </p:txBody>
      </p:sp>
      <p:sp>
        <p:nvSpPr>
          <p:cNvPr id="1698" name="Google Shape;169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9" name="Google Shape;1699;p68"/>
          <p:cNvPicPr preferRelativeResize="0"/>
          <p:nvPr/>
        </p:nvPicPr>
        <p:blipFill>
          <a:blip r:embed="rId3">
            <a:alphaModFix/>
          </a:blip>
          <a:stretch>
            <a:fillRect/>
          </a:stretch>
        </p:blipFill>
        <p:spPr>
          <a:xfrm>
            <a:off x="991800" y="1763225"/>
            <a:ext cx="1736100" cy="993600"/>
          </a:xfrm>
          <a:prstGeom prst="roundRect">
            <a:avLst>
              <a:gd fmla="val 16667" name="adj"/>
            </a:avLst>
          </a:prstGeom>
          <a:noFill/>
          <a:ln>
            <a:noFill/>
          </a:ln>
        </p:spPr>
      </p:pic>
      <p:pic>
        <p:nvPicPr>
          <p:cNvPr id="1700" name="Google Shape;1700;p68"/>
          <p:cNvPicPr preferRelativeResize="0"/>
          <p:nvPr/>
        </p:nvPicPr>
        <p:blipFill>
          <a:blip r:embed="rId4">
            <a:alphaModFix/>
          </a:blip>
          <a:stretch>
            <a:fillRect/>
          </a:stretch>
        </p:blipFill>
        <p:spPr>
          <a:xfrm>
            <a:off x="3852988" y="1472975"/>
            <a:ext cx="1574100" cy="1574100"/>
          </a:xfrm>
          <a:prstGeom prst="roundRect">
            <a:avLst>
              <a:gd fmla="val 16667" name="adj"/>
            </a:avLst>
          </a:prstGeom>
          <a:noFill/>
          <a:ln>
            <a:noFill/>
          </a:ln>
        </p:spPr>
      </p:pic>
      <p:pic>
        <p:nvPicPr>
          <p:cNvPr id="1701" name="Google Shape;1701;p68"/>
          <p:cNvPicPr preferRelativeResize="0"/>
          <p:nvPr>
            <p:ph idx="2" type="pic"/>
          </p:nvPr>
        </p:nvPicPr>
        <p:blipFill rotWithShape="1">
          <a:blip r:embed="rId5">
            <a:alphaModFix/>
          </a:blip>
          <a:srcRect b="21973" l="34267" r="28754" t="20233"/>
          <a:stretch/>
        </p:blipFill>
        <p:spPr>
          <a:xfrm>
            <a:off x="6643113" y="1562225"/>
            <a:ext cx="1505700" cy="1395600"/>
          </a:xfrm>
          <a:prstGeom prst="ellipse">
            <a:avLst/>
          </a:prstGeom>
          <a:noFill/>
          <a:ln>
            <a:noFill/>
          </a:ln>
        </p:spPr>
      </p:pic>
      <p:sp>
        <p:nvSpPr>
          <p:cNvPr id="1702" name="Google Shape;1702;p68"/>
          <p:cNvSpPr/>
          <p:nvPr/>
        </p:nvSpPr>
        <p:spPr>
          <a:xfrm>
            <a:off x="3056600" y="2026175"/>
            <a:ext cx="467700" cy="467700"/>
          </a:xfrm>
          <a:prstGeom prst="mathPlus">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8"/>
          <p:cNvSpPr/>
          <p:nvPr/>
        </p:nvSpPr>
        <p:spPr>
          <a:xfrm>
            <a:off x="5801263" y="2026175"/>
            <a:ext cx="467700" cy="467700"/>
          </a:xfrm>
          <a:prstGeom prst="mathPlus">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8"/>
          <p:cNvSpPr txBox="1"/>
          <p:nvPr>
            <p:ph idx="2" type="subTitle"/>
          </p:nvPr>
        </p:nvSpPr>
        <p:spPr>
          <a:xfrm>
            <a:off x="0" y="3229550"/>
            <a:ext cx="91440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a*Kho</a:t>
            </a:r>
            <a:r>
              <a:rPr lang="en" sz="2000">
                <a:latin typeface="Montserrat"/>
                <a:ea typeface="Montserrat"/>
                <a:cs typeface="Montserrat"/>
                <a:sym typeface="Montserrat"/>
              </a:rPr>
              <a:t>ảng cách + b*Khoảng cách trạng thái + c*số block mở rộng</a:t>
            </a:r>
            <a:endParaRPr sz="2000">
              <a:latin typeface="Montserrat"/>
              <a:ea typeface="Montserrat"/>
              <a:cs typeface="Montserrat"/>
              <a:sym typeface="Montserrat"/>
            </a:endParaRPr>
          </a:p>
        </p:txBody>
      </p:sp>
      <p:sp>
        <p:nvSpPr>
          <p:cNvPr id="1705" name="Google Shape;1705;p68"/>
          <p:cNvSpPr txBox="1"/>
          <p:nvPr>
            <p:ph idx="3" type="subTitle"/>
          </p:nvPr>
        </p:nvSpPr>
        <p:spPr>
          <a:xfrm>
            <a:off x="1688200" y="3772850"/>
            <a:ext cx="5903700" cy="8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Trong đó: a, b, c là các tham số được thử nghiệm để đạt kết quả tốt nhất</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9"/>
                                        </p:tgtEl>
                                        <p:attrNameLst>
                                          <p:attrName>style.visibility</p:attrName>
                                        </p:attrNameLst>
                                      </p:cBhvr>
                                      <p:to>
                                        <p:strVal val="visible"/>
                                      </p:to>
                                    </p:set>
                                    <p:anim calcmode="lin" valueType="num">
                                      <p:cBhvr additive="base">
                                        <p:cTn dur="1000"/>
                                        <p:tgtEl>
                                          <p:spTgt spid="169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00"/>
                                        </p:tgtEl>
                                        <p:attrNameLst>
                                          <p:attrName>style.visibility</p:attrName>
                                        </p:attrNameLst>
                                      </p:cBhvr>
                                      <p:to>
                                        <p:strVal val="visible"/>
                                      </p:to>
                                    </p:set>
                                    <p:anim calcmode="lin" valueType="num">
                                      <p:cBhvr additive="base">
                                        <p:cTn dur="1000"/>
                                        <p:tgtEl>
                                          <p:spTgt spid="1700"/>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701"/>
                                        </p:tgtEl>
                                        <p:attrNameLst>
                                          <p:attrName>style.visibility</p:attrName>
                                        </p:attrNameLst>
                                      </p:cBhvr>
                                      <p:to>
                                        <p:strVal val="visible"/>
                                      </p:to>
                                    </p:set>
                                    <p:anim calcmode="lin" valueType="num">
                                      <p:cBhvr additive="base">
                                        <p:cTn dur="1000"/>
                                        <p:tgtEl>
                                          <p:spTgt spid="17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4"/>
                                        </p:tgtEl>
                                        <p:attrNameLst>
                                          <p:attrName>style.visibility</p:attrName>
                                        </p:attrNameLst>
                                      </p:cBhvr>
                                      <p:to>
                                        <p:strVal val="visible"/>
                                      </p:to>
                                    </p:set>
                                    <p:anim calcmode="lin" valueType="num">
                                      <p:cBhvr additive="base">
                                        <p:cTn dur="1000"/>
                                        <p:tgtEl>
                                          <p:spTgt spid="170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05"/>
                                        </p:tgtEl>
                                        <p:attrNameLst>
                                          <p:attrName>style.visibility</p:attrName>
                                        </p:attrNameLst>
                                      </p:cBhvr>
                                      <p:to>
                                        <p:strVal val="visible"/>
                                      </p:to>
                                    </p:set>
                                    <p:anim calcmode="lin" valueType="num">
                                      <p:cBhvr additive="base">
                                        <p:cTn dur="1000"/>
                                        <p:tgtEl>
                                          <p:spTgt spid="17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69"/>
          <p:cNvSpPr txBox="1"/>
          <p:nvPr>
            <p:ph type="ctrTitle"/>
          </p:nvPr>
        </p:nvSpPr>
        <p:spPr>
          <a:xfrm>
            <a:off x="1669800" y="1059069"/>
            <a:ext cx="5804400" cy="25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MCTS</a:t>
            </a:r>
            <a:endParaRPr/>
          </a:p>
        </p:txBody>
      </p:sp>
      <p:sp>
        <p:nvSpPr>
          <p:cNvPr id="1711" name="Google Shape;1711;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12" name="Google Shape;1712;p69"/>
          <p:cNvGrpSpPr/>
          <p:nvPr/>
        </p:nvGrpSpPr>
        <p:grpSpPr>
          <a:xfrm>
            <a:off x="4959188" y="2761782"/>
            <a:ext cx="1327297" cy="1030037"/>
            <a:chOff x="2085450" y="2057100"/>
            <a:chExt cx="481900" cy="423500"/>
          </a:xfrm>
        </p:grpSpPr>
        <p:sp>
          <p:nvSpPr>
            <p:cNvPr id="1713" name="Google Shape;1713;p69"/>
            <p:cNvSpPr/>
            <p:nvPr/>
          </p:nvSpPr>
          <p:spPr>
            <a:xfrm>
              <a:off x="2085450" y="2061650"/>
              <a:ext cx="141250" cy="418950"/>
            </a:xfrm>
            <a:custGeom>
              <a:rect b="b" l="l" r="r" t="t"/>
              <a:pathLst>
                <a:path extrusionOk="0" h="16758" w="565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4" name="Google Shape;1714;p69"/>
            <p:cNvSpPr/>
            <p:nvPr/>
          </p:nvSpPr>
          <p:spPr>
            <a:xfrm>
              <a:off x="2254900" y="2061050"/>
              <a:ext cx="143050" cy="415650"/>
            </a:xfrm>
            <a:custGeom>
              <a:rect b="b" l="l" r="r" t="t"/>
              <a:pathLst>
                <a:path extrusionOk="0" h="16626" w="5722">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5" name="Google Shape;1715;p69"/>
            <p:cNvSpPr/>
            <p:nvPr/>
          </p:nvSpPr>
          <p:spPr>
            <a:xfrm>
              <a:off x="2426175" y="2057100"/>
              <a:ext cx="141175" cy="418925"/>
            </a:xfrm>
            <a:custGeom>
              <a:rect b="b" l="l" r="r" t="t"/>
              <a:pathLst>
                <a:path extrusionOk="0" h="16757" w="5647">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16" name="Google Shape;1716;p69"/>
          <p:cNvSpPr txBox="1"/>
          <p:nvPr>
            <p:ph idx="1" type="subTitle"/>
          </p:nvPr>
        </p:nvSpPr>
        <p:spPr>
          <a:xfrm>
            <a:off x="617725" y="2895600"/>
            <a:ext cx="58044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Monte C</a:t>
            </a:r>
            <a:r>
              <a:rPr lang="en"/>
              <a:t>arlo Tree Search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70"/>
          <p:cNvSpPr txBox="1"/>
          <p:nvPr>
            <p:ph type="title"/>
          </p:nvPr>
        </p:nvSpPr>
        <p:spPr>
          <a:xfrm>
            <a:off x="1209875" y="445025"/>
            <a:ext cx="214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Giới thiệu</a:t>
            </a:r>
            <a:endParaRPr>
              <a:latin typeface="Montserrat"/>
              <a:ea typeface="Montserrat"/>
              <a:cs typeface="Montserrat"/>
              <a:sym typeface="Montserrat"/>
            </a:endParaRPr>
          </a:p>
        </p:txBody>
      </p:sp>
      <p:sp>
        <p:nvSpPr>
          <p:cNvPr id="1722" name="Google Shape;1722;p70"/>
          <p:cNvSpPr txBox="1"/>
          <p:nvPr>
            <p:ph idx="1" type="subTitle"/>
          </p:nvPr>
        </p:nvSpPr>
        <p:spPr>
          <a:xfrm>
            <a:off x="1092688" y="1017725"/>
            <a:ext cx="2012100" cy="5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Monte C</a:t>
            </a:r>
            <a:r>
              <a:rPr lang="en">
                <a:latin typeface="Montserrat"/>
                <a:ea typeface="Montserrat"/>
                <a:cs typeface="Montserrat"/>
                <a:sym typeface="Montserrat"/>
              </a:rPr>
              <a:t>arlo</a:t>
            </a:r>
            <a:endParaRPr>
              <a:latin typeface="Montserrat"/>
              <a:ea typeface="Montserrat"/>
              <a:cs typeface="Montserrat"/>
              <a:sym typeface="Montserrat"/>
            </a:endParaRPr>
          </a:p>
        </p:txBody>
      </p:sp>
      <p:sp>
        <p:nvSpPr>
          <p:cNvPr id="1723" name="Google Shape;1723;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4" name="Google Shape;1724;p70"/>
          <p:cNvSpPr txBox="1"/>
          <p:nvPr>
            <p:ph idx="2" type="subTitle"/>
          </p:nvPr>
        </p:nvSpPr>
        <p:spPr>
          <a:xfrm>
            <a:off x="960425" y="2321400"/>
            <a:ext cx="2642100" cy="80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a:t>
            </a:r>
            <a:r>
              <a:rPr lang="en">
                <a:latin typeface="Montserrat"/>
                <a:ea typeface="Montserrat"/>
                <a:cs typeface="Montserrat"/>
                <a:sym typeface="Montserrat"/>
              </a:rPr>
              <a:t>ương pháp Monte Carlo</a:t>
            </a:r>
            <a:endParaRPr>
              <a:latin typeface="Montserrat"/>
              <a:ea typeface="Montserrat"/>
              <a:cs typeface="Montserrat"/>
              <a:sym typeface="Montserrat"/>
            </a:endParaRPr>
          </a:p>
        </p:txBody>
      </p:sp>
      <p:sp>
        <p:nvSpPr>
          <p:cNvPr id="1725" name="Google Shape;1725;p70"/>
          <p:cNvSpPr txBox="1"/>
          <p:nvPr>
            <p:ph idx="3" type="subTitle"/>
          </p:nvPr>
        </p:nvSpPr>
        <p:spPr>
          <a:xfrm>
            <a:off x="827675" y="1518900"/>
            <a:ext cx="29076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t>
            </a:r>
            <a:r>
              <a:rPr lang="en"/>
              <a:t>ành phố Monte Carlo, Monaco.</a:t>
            </a:r>
            <a:endParaRPr/>
          </a:p>
          <a:p>
            <a:pPr indent="0" lvl="0" marL="0" rtl="0" algn="ctr">
              <a:spcBef>
                <a:spcPts val="0"/>
              </a:spcBef>
              <a:spcAft>
                <a:spcPts val="0"/>
              </a:spcAft>
              <a:buNone/>
            </a:pPr>
            <a:r>
              <a:rPr lang="en"/>
              <a:t>Nơi có nhiều sòng bạc</a:t>
            </a:r>
            <a:endParaRPr/>
          </a:p>
        </p:txBody>
      </p:sp>
      <p:sp>
        <p:nvSpPr>
          <p:cNvPr id="1726" name="Google Shape;1726;p70"/>
          <p:cNvSpPr txBox="1"/>
          <p:nvPr>
            <p:ph idx="4" type="subTitle"/>
          </p:nvPr>
        </p:nvSpPr>
        <p:spPr>
          <a:xfrm>
            <a:off x="827675" y="3123900"/>
            <a:ext cx="2907600" cy="96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sử dụng các giá trị ngẫu nhiên để tạo ra các kết quả xấp xỉ cho các vấn đề phức tạp</a:t>
            </a:r>
            <a:endParaRPr/>
          </a:p>
        </p:txBody>
      </p:sp>
      <p:grpSp>
        <p:nvGrpSpPr>
          <p:cNvPr id="1727" name="Google Shape;1727;p70"/>
          <p:cNvGrpSpPr/>
          <p:nvPr/>
        </p:nvGrpSpPr>
        <p:grpSpPr>
          <a:xfrm>
            <a:off x="3104800" y="1105183"/>
            <a:ext cx="365467" cy="368389"/>
            <a:chOff x="-62516625" y="3743175"/>
            <a:chExt cx="315875" cy="318400"/>
          </a:xfrm>
        </p:grpSpPr>
        <p:sp>
          <p:nvSpPr>
            <p:cNvPr id="1728" name="Google Shape;1728;p70"/>
            <p:cNvSpPr/>
            <p:nvPr/>
          </p:nvSpPr>
          <p:spPr>
            <a:xfrm>
              <a:off x="-62334675" y="3884950"/>
              <a:ext cx="62250" cy="145725"/>
            </a:xfrm>
            <a:custGeom>
              <a:rect b="b" l="l" r="r" t="t"/>
              <a:pathLst>
                <a:path extrusionOk="0" h="5829" w="249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0"/>
            <p:cNvSpPr/>
            <p:nvPr/>
          </p:nvSpPr>
          <p:spPr>
            <a:xfrm>
              <a:off x="-62516625" y="3743175"/>
              <a:ext cx="315875" cy="318400"/>
            </a:xfrm>
            <a:custGeom>
              <a:rect b="b" l="l" r="r" t="t"/>
              <a:pathLst>
                <a:path extrusionOk="0" h="12736" w="12635">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0" name="Google Shape;1730;p70"/>
          <p:cNvSpPr/>
          <p:nvPr/>
        </p:nvSpPr>
        <p:spPr>
          <a:xfrm>
            <a:off x="4140575" y="577950"/>
            <a:ext cx="4496700" cy="3987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0"/>
          <p:cNvSpPr txBox="1"/>
          <p:nvPr>
            <p:ph idx="2" type="subTitle"/>
          </p:nvPr>
        </p:nvSpPr>
        <p:spPr>
          <a:xfrm>
            <a:off x="1086275" y="3971725"/>
            <a:ext cx="2390400" cy="6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Ứng dụng trong tính số pi</a:t>
            </a:r>
            <a:endParaRPr sz="1800">
              <a:latin typeface="Montserrat"/>
              <a:ea typeface="Montserrat"/>
              <a:cs typeface="Montserrat"/>
              <a:sym typeface="Montserrat"/>
            </a:endParaRPr>
          </a:p>
        </p:txBody>
      </p:sp>
      <p:pic>
        <p:nvPicPr>
          <p:cNvPr id="1732" name="Google Shape;1732;p70"/>
          <p:cNvPicPr preferRelativeResize="0"/>
          <p:nvPr/>
        </p:nvPicPr>
        <p:blipFill>
          <a:blip r:embed="rId3">
            <a:alphaModFix/>
          </a:blip>
          <a:stretch>
            <a:fillRect/>
          </a:stretch>
        </p:blipFill>
        <p:spPr>
          <a:xfrm>
            <a:off x="5317363" y="837763"/>
            <a:ext cx="2143125" cy="2143125"/>
          </a:xfrm>
          <a:prstGeom prst="rect">
            <a:avLst/>
          </a:prstGeom>
          <a:noFill/>
          <a:ln>
            <a:noFill/>
          </a:ln>
        </p:spPr>
      </p:pic>
      <p:sp>
        <p:nvSpPr>
          <p:cNvPr id="1733" name="Google Shape;1733;p70"/>
          <p:cNvSpPr txBox="1"/>
          <p:nvPr>
            <p:ph idx="4" type="subTitle"/>
          </p:nvPr>
        </p:nvSpPr>
        <p:spPr>
          <a:xfrm>
            <a:off x="4935113" y="3379350"/>
            <a:ext cx="2907600" cy="9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Số điểm ngẫu nhiên tạo ra càng lớn, độ chính xác của kết quả càng cao</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5"/>
                                        </p:tgtEl>
                                        <p:attrNameLst>
                                          <p:attrName>style.visibility</p:attrName>
                                        </p:attrNameLst>
                                      </p:cBhvr>
                                      <p:to>
                                        <p:strVal val="visible"/>
                                      </p:to>
                                    </p:set>
                                    <p:anim calcmode="lin" valueType="num">
                                      <p:cBhvr additive="base">
                                        <p:cTn dur="1000"/>
                                        <p:tgtEl>
                                          <p:spTgt spid="17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6"/>
                                        </p:tgtEl>
                                        <p:attrNameLst>
                                          <p:attrName>style.visibility</p:attrName>
                                        </p:attrNameLst>
                                      </p:cBhvr>
                                      <p:to>
                                        <p:strVal val="visible"/>
                                      </p:to>
                                    </p:set>
                                    <p:anim calcmode="lin" valueType="num">
                                      <p:cBhvr additive="base">
                                        <p:cTn dur="1000"/>
                                        <p:tgtEl>
                                          <p:spTgt spid="17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2"/>
                                        </p:tgtEl>
                                        <p:attrNameLst>
                                          <p:attrName>style.visibility</p:attrName>
                                        </p:attrNameLst>
                                      </p:cBhvr>
                                      <p:to>
                                        <p:strVal val="visible"/>
                                      </p:to>
                                    </p:set>
                                    <p:animEffect filter="fade" transition="in">
                                      <p:cBhvr>
                                        <p:cTn dur="1000"/>
                                        <p:tgtEl>
                                          <p:spTgt spid="1732"/>
                                        </p:tgtEl>
                                      </p:cBhvr>
                                    </p:animEffect>
                                  </p:childTnLst>
                                </p:cTn>
                              </p:par>
                              <p:par>
                                <p:cTn fill="hold" nodeType="withEffect" presetClass="entr" presetID="10" presetSubtype="0">
                                  <p:stCondLst>
                                    <p:cond delay="0"/>
                                  </p:stCondLst>
                                  <p:childTnLst>
                                    <p:set>
                                      <p:cBhvr>
                                        <p:cTn dur="1" fill="hold">
                                          <p:stCondLst>
                                            <p:cond delay="0"/>
                                          </p:stCondLst>
                                        </p:cTn>
                                        <p:tgtEl>
                                          <p:spTgt spid="1733"/>
                                        </p:tgtEl>
                                        <p:attrNameLst>
                                          <p:attrName>style.visibility</p:attrName>
                                        </p:attrNameLst>
                                      </p:cBhvr>
                                      <p:to>
                                        <p:strVal val="visible"/>
                                      </p:to>
                                    </p:set>
                                    <p:animEffect filter="fade" transition="in">
                                      <p:cBhvr>
                                        <p:cTn dur="1000"/>
                                        <p:tgtEl>
                                          <p:spTgt spid="1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71"/>
          <p:cNvSpPr/>
          <p:nvPr/>
        </p:nvSpPr>
        <p:spPr>
          <a:xfrm>
            <a:off x="3731550" y="239525"/>
            <a:ext cx="5307300" cy="4311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1"/>
          <p:cNvSpPr txBox="1"/>
          <p:nvPr>
            <p:ph type="title"/>
          </p:nvPr>
        </p:nvSpPr>
        <p:spPr>
          <a:xfrm>
            <a:off x="239525" y="356775"/>
            <a:ext cx="349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Giới thiệu -MCTS</a:t>
            </a:r>
            <a:endParaRPr>
              <a:latin typeface="Montserrat"/>
              <a:ea typeface="Montserrat"/>
              <a:cs typeface="Montserrat"/>
              <a:sym typeface="Montserrat"/>
            </a:endParaRPr>
          </a:p>
        </p:txBody>
      </p:sp>
      <p:sp>
        <p:nvSpPr>
          <p:cNvPr id="1740" name="Google Shape;1740;p71"/>
          <p:cNvSpPr txBox="1"/>
          <p:nvPr>
            <p:ph idx="1" type="subTitle"/>
          </p:nvPr>
        </p:nvSpPr>
        <p:spPr>
          <a:xfrm>
            <a:off x="827675" y="1017725"/>
            <a:ext cx="29076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Monte Carlo simulation</a:t>
            </a:r>
            <a:endParaRPr>
              <a:latin typeface="Montserrat"/>
              <a:ea typeface="Montserrat"/>
              <a:cs typeface="Montserrat"/>
              <a:sym typeface="Montserrat"/>
            </a:endParaRPr>
          </a:p>
        </p:txBody>
      </p:sp>
      <p:sp>
        <p:nvSpPr>
          <p:cNvPr id="1741" name="Google Shape;1741;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2" name="Google Shape;1742;p71"/>
          <p:cNvSpPr txBox="1"/>
          <p:nvPr>
            <p:ph idx="2" type="subTitle"/>
          </p:nvPr>
        </p:nvSpPr>
        <p:spPr>
          <a:xfrm>
            <a:off x="827675" y="2392725"/>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Tree Search</a:t>
            </a:r>
            <a:endParaRPr>
              <a:latin typeface="Montserrat"/>
              <a:ea typeface="Montserrat"/>
              <a:cs typeface="Montserrat"/>
              <a:sym typeface="Montserrat"/>
            </a:endParaRPr>
          </a:p>
        </p:txBody>
      </p:sp>
      <p:sp>
        <p:nvSpPr>
          <p:cNvPr id="1743" name="Google Shape;1743;p71"/>
          <p:cNvSpPr txBox="1"/>
          <p:nvPr>
            <p:ph idx="3" type="subTitle"/>
          </p:nvPr>
        </p:nvSpPr>
        <p:spPr>
          <a:xfrm>
            <a:off x="915900" y="1620175"/>
            <a:ext cx="25695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Ư</a:t>
            </a:r>
            <a:r>
              <a:rPr lang="en"/>
              <a:t>ớc tính giá trị của các node</a:t>
            </a:r>
            <a:endParaRPr/>
          </a:p>
        </p:txBody>
      </p:sp>
      <p:sp>
        <p:nvSpPr>
          <p:cNvPr id="1744" name="Google Shape;1744;p71"/>
          <p:cNvSpPr txBox="1"/>
          <p:nvPr>
            <p:ph idx="4" type="subTitle"/>
          </p:nvPr>
        </p:nvSpPr>
        <p:spPr>
          <a:xfrm>
            <a:off x="827675" y="2767500"/>
            <a:ext cx="2907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Điều ch</a:t>
            </a:r>
            <a:r>
              <a:rPr lang="en"/>
              <a:t>ỉnh chiến lược tìm kiếm trên cây</a:t>
            </a:r>
            <a:endParaRPr/>
          </a:p>
        </p:txBody>
      </p:sp>
      <p:pic>
        <p:nvPicPr>
          <p:cNvPr id="1745" name="Google Shape;1745;p71"/>
          <p:cNvPicPr preferRelativeResize="0"/>
          <p:nvPr/>
        </p:nvPicPr>
        <p:blipFill rotWithShape="1">
          <a:blip r:embed="rId3">
            <a:alphaModFix/>
          </a:blip>
          <a:srcRect b="0" l="50323" r="24584" t="0"/>
          <a:stretch/>
        </p:blipFill>
        <p:spPr>
          <a:xfrm>
            <a:off x="4428015" y="412475"/>
            <a:ext cx="3914376" cy="396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3"/>
                                        </p:tgtEl>
                                        <p:attrNameLst>
                                          <p:attrName>style.visibility</p:attrName>
                                        </p:attrNameLst>
                                      </p:cBhvr>
                                      <p:to>
                                        <p:strVal val="visible"/>
                                      </p:to>
                                    </p:set>
                                    <p:anim calcmode="lin" valueType="num">
                                      <p:cBhvr additive="base">
                                        <p:cTn dur="1000"/>
                                        <p:tgtEl>
                                          <p:spTgt spid="17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4"/>
                                        </p:tgtEl>
                                        <p:attrNameLst>
                                          <p:attrName>style.visibility</p:attrName>
                                        </p:attrNameLst>
                                      </p:cBhvr>
                                      <p:to>
                                        <p:strVal val="visible"/>
                                      </p:to>
                                    </p:set>
                                    <p:anim calcmode="lin" valueType="num">
                                      <p:cBhvr additive="base">
                                        <p:cTn dur="1000"/>
                                        <p:tgtEl>
                                          <p:spTgt spid="17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72"/>
          <p:cNvSpPr txBox="1"/>
          <p:nvPr>
            <p:ph type="title"/>
          </p:nvPr>
        </p:nvSpPr>
        <p:spPr>
          <a:xfrm>
            <a:off x="871027" y="1618638"/>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51" name="Google Shape;1751;p72"/>
          <p:cNvSpPr txBox="1"/>
          <p:nvPr>
            <p:ph idx="1" type="subTitle"/>
          </p:nvPr>
        </p:nvSpPr>
        <p:spPr>
          <a:xfrm>
            <a:off x="1547527" y="1706837"/>
            <a:ext cx="2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Bắt đầu từ n</a:t>
            </a:r>
            <a:r>
              <a:rPr lang="en"/>
              <a:t>út gốc, chọn nút con có UCT cao nhất</a:t>
            </a:r>
            <a:endParaRPr/>
          </a:p>
        </p:txBody>
      </p:sp>
      <p:sp>
        <p:nvSpPr>
          <p:cNvPr id="1752" name="Google Shape;1752;p72"/>
          <p:cNvSpPr txBox="1"/>
          <p:nvPr>
            <p:ph idx="2" type="title"/>
          </p:nvPr>
        </p:nvSpPr>
        <p:spPr>
          <a:xfrm>
            <a:off x="4186552" y="1653750"/>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753" name="Google Shape;1753;p72"/>
          <p:cNvSpPr txBox="1"/>
          <p:nvPr>
            <p:ph idx="3" type="subTitle"/>
          </p:nvPr>
        </p:nvSpPr>
        <p:spPr>
          <a:xfrm>
            <a:off x="4862800" y="1741935"/>
            <a:ext cx="2463600" cy="12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Dừng nếu nút lá là final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Tạo các nút con cho nút lá vừa tìm thấy</a:t>
            </a:r>
            <a:endParaRPr/>
          </a:p>
        </p:txBody>
      </p:sp>
      <p:sp>
        <p:nvSpPr>
          <p:cNvPr id="1754" name="Google Shape;1754;p72"/>
          <p:cNvSpPr txBox="1"/>
          <p:nvPr>
            <p:ph idx="4" type="title"/>
          </p:nvPr>
        </p:nvSpPr>
        <p:spPr>
          <a:xfrm>
            <a:off x="1324877" y="3216100"/>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755" name="Google Shape;1755;p72"/>
          <p:cNvSpPr txBox="1"/>
          <p:nvPr>
            <p:ph idx="5" type="subTitle"/>
          </p:nvPr>
        </p:nvSpPr>
        <p:spPr>
          <a:xfrm>
            <a:off x="2001377" y="3291638"/>
            <a:ext cx="246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Mô ph</a:t>
            </a:r>
            <a:r>
              <a:rPr lang="en"/>
              <a:t>ỏng trên 1 nút con vừa mới tạo</a:t>
            </a:r>
            <a:endParaRPr/>
          </a:p>
        </p:txBody>
      </p:sp>
      <p:sp>
        <p:nvSpPr>
          <p:cNvPr id="1756" name="Google Shape;1756;p72"/>
          <p:cNvSpPr txBox="1"/>
          <p:nvPr>
            <p:ph idx="6" type="title"/>
          </p:nvPr>
        </p:nvSpPr>
        <p:spPr>
          <a:xfrm>
            <a:off x="4862802" y="3266100"/>
            <a:ext cx="653100" cy="43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757" name="Google Shape;1757;p72"/>
          <p:cNvSpPr txBox="1"/>
          <p:nvPr>
            <p:ph idx="7" type="subTitle"/>
          </p:nvPr>
        </p:nvSpPr>
        <p:spPr>
          <a:xfrm>
            <a:off x="5539050" y="3341650"/>
            <a:ext cx="2463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ập nhật lại thông tin của các nút cha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Lặp lại bước 1</a:t>
            </a:r>
            <a:endParaRPr/>
          </a:p>
        </p:txBody>
      </p:sp>
      <p:sp>
        <p:nvSpPr>
          <p:cNvPr id="1758" name="Google Shape;1758;p72"/>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Hi</a:t>
            </a:r>
            <a:r>
              <a:rPr lang="en">
                <a:latin typeface="Montserrat"/>
                <a:ea typeface="Montserrat"/>
                <a:cs typeface="Montserrat"/>
                <a:sym typeface="Montserrat"/>
              </a:rPr>
              <a:t>ện thực - tổng quan</a:t>
            </a:r>
            <a:endParaRPr>
              <a:latin typeface="Montserrat"/>
              <a:ea typeface="Montserrat"/>
              <a:cs typeface="Montserrat"/>
              <a:sym typeface="Montserrat"/>
            </a:endParaRPr>
          </a:p>
        </p:txBody>
      </p:sp>
      <p:sp>
        <p:nvSpPr>
          <p:cNvPr id="1759" name="Google Shape;1759;p72"/>
          <p:cNvSpPr txBox="1"/>
          <p:nvPr>
            <p:ph idx="9" type="subTitle"/>
          </p:nvPr>
        </p:nvSpPr>
        <p:spPr>
          <a:xfrm>
            <a:off x="1542365" y="1321613"/>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Selection</a:t>
            </a:r>
            <a:endParaRPr>
              <a:latin typeface="Montserrat"/>
              <a:ea typeface="Montserrat"/>
              <a:cs typeface="Montserrat"/>
              <a:sym typeface="Montserrat"/>
            </a:endParaRPr>
          </a:p>
        </p:txBody>
      </p:sp>
      <p:sp>
        <p:nvSpPr>
          <p:cNvPr id="1760" name="Google Shape;1760;p72"/>
          <p:cNvSpPr txBox="1"/>
          <p:nvPr>
            <p:ph idx="13" type="subTitle"/>
          </p:nvPr>
        </p:nvSpPr>
        <p:spPr>
          <a:xfrm>
            <a:off x="4862800" y="1356738"/>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Expansion</a:t>
            </a:r>
            <a:endParaRPr>
              <a:latin typeface="Montserrat"/>
              <a:ea typeface="Montserrat"/>
              <a:cs typeface="Montserrat"/>
              <a:sym typeface="Montserrat"/>
            </a:endParaRPr>
          </a:p>
        </p:txBody>
      </p:sp>
      <p:sp>
        <p:nvSpPr>
          <p:cNvPr id="1761" name="Google Shape;1761;p72"/>
          <p:cNvSpPr txBox="1"/>
          <p:nvPr>
            <p:ph idx="14" type="subTitle"/>
          </p:nvPr>
        </p:nvSpPr>
        <p:spPr>
          <a:xfrm>
            <a:off x="1996215" y="2901937"/>
            <a:ext cx="24636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a:t>
            </a:r>
            <a:endParaRPr/>
          </a:p>
        </p:txBody>
      </p:sp>
      <p:sp>
        <p:nvSpPr>
          <p:cNvPr id="1762" name="Google Shape;1762;p72"/>
          <p:cNvSpPr txBox="1"/>
          <p:nvPr>
            <p:ph idx="15" type="subTitle"/>
          </p:nvPr>
        </p:nvSpPr>
        <p:spPr>
          <a:xfrm>
            <a:off x="5539050" y="2951950"/>
            <a:ext cx="27390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Backpropagation</a:t>
            </a:r>
            <a:endParaRPr>
              <a:latin typeface="Montserrat"/>
              <a:ea typeface="Montserrat"/>
              <a:cs typeface="Montserrat"/>
              <a:sym typeface="Montserrat"/>
            </a:endParaRPr>
          </a:p>
        </p:txBody>
      </p:sp>
      <p:sp>
        <p:nvSpPr>
          <p:cNvPr id="1763" name="Google Shape;1763;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0"/>
                                        </p:tgtEl>
                                        <p:attrNameLst>
                                          <p:attrName>style.visibility</p:attrName>
                                        </p:attrNameLst>
                                      </p:cBhvr>
                                      <p:to>
                                        <p:strVal val="visible"/>
                                      </p:to>
                                    </p:set>
                                    <p:anim calcmode="lin" valueType="num">
                                      <p:cBhvr additive="base">
                                        <p:cTn dur="1000"/>
                                        <p:tgtEl>
                                          <p:spTgt spid="17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1"/>
                                        </p:tgtEl>
                                        <p:attrNameLst>
                                          <p:attrName>style.visibility</p:attrName>
                                        </p:attrNameLst>
                                      </p:cBhvr>
                                      <p:to>
                                        <p:strVal val="visible"/>
                                      </p:to>
                                    </p:set>
                                    <p:anim calcmode="lin" valueType="num">
                                      <p:cBhvr additive="base">
                                        <p:cTn dur="1000"/>
                                        <p:tgtEl>
                                          <p:spTgt spid="17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9"/>
                                        </p:tgtEl>
                                        <p:attrNameLst>
                                          <p:attrName>style.visibility</p:attrName>
                                        </p:attrNameLst>
                                      </p:cBhvr>
                                      <p:to>
                                        <p:strVal val="visible"/>
                                      </p:to>
                                    </p:set>
                                    <p:anim calcmode="lin" valueType="num">
                                      <p:cBhvr additive="base">
                                        <p:cTn dur="1000"/>
                                        <p:tgtEl>
                                          <p:spTgt spid="17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2"/>
                                        </p:tgtEl>
                                        <p:attrNameLst>
                                          <p:attrName>style.visibility</p:attrName>
                                        </p:attrNameLst>
                                      </p:cBhvr>
                                      <p:to>
                                        <p:strVal val="visible"/>
                                      </p:to>
                                    </p:set>
                                    <p:anim calcmode="lin" valueType="num">
                                      <p:cBhvr additive="base">
                                        <p:cTn dur="1000"/>
                                        <p:tgtEl>
                                          <p:spTgt spid="17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0"/>
                                        </p:tgtEl>
                                        <p:attrNameLst>
                                          <p:attrName>style.visibility</p:attrName>
                                        </p:attrNameLst>
                                      </p:cBhvr>
                                      <p:to>
                                        <p:strVal val="visible"/>
                                      </p:to>
                                    </p:set>
                                    <p:anim calcmode="lin" valueType="num">
                                      <p:cBhvr additive="base">
                                        <p:cTn dur="1000"/>
                                        <p:tgtEl>
                                          <p:spTgt spid="17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3"/>
                                        </p:tgtEl>
                                        <p:attrNameLst>
                                          <p:attrName>style.visibility</p:attrName>
                                        </p:attrNameLst>
                                      </p:cBhvr>
                                      <p:to>
                                        <p:strVal val="visible"/>
                                      </p:to>
                                    </p:set>
                                    <p:anim calcmode="lin" valueType="num">
                                      <p:cBhvr additive="base">
                                        <p:cTn dur="1000"/>
                                        <p:tgtEl>
                                          <p:spTgt spid="17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4"/>
                                        </p:tgtEl>
                                        <p:attrNameLst>
                                          <p:attrName>style.visibility</p:attrName>
                                        </p:attrNameLst>
                                      </p:cBhvr>
                                      <p:to>
                                        <p:strVal val="visible"/>
                                      </p:to>
                                    </p:set>
                                    <p:anim calcmode="lin" valueType="num">
                                      <p:cBhvr additive="base">
                                        <p:cTn dur="1000"/>
                                        <p:tgtEl>
                                          <p:spTgt spid="17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1"/>
                                        </p:tgtEl>
                                        <p:attrNameLst>
                                          <p:attrName>style.visibility</p:attrName>
                                        </p:attrNameLst>
                                      </p:cBhvr>
                                      <p:to>
                                        <p:strVal val="visible"/>
                                      </p:to>
                                    </p:set>
                                    <p:anim calcmode="lin" valueType="num">
                                      <p:cBhvr additive="base">
                                        <p:cTn dur="1000"/>
                                        <p:tgtEl>
                                          <p:spTgt spid="17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5"/>
                                        </p:tgtEl>
                                        <p:attrNameLst>
                                          <p:attrName>style.visibility</p:attrName>
                                        </p:attrNameLst>
                                      </p:cBhvr>
                                      <p:to>
                                        <p:strVal val="visible"/>
                                      </p:to>
                                    </p:set>
                                    <p:anim calcmode="lin" valueType="num">
                                      <p:cBhvr additive="base">
                                        <p:cTn dur="1000"/>
                                        <p:tgtEl>
                                          <p:spTgt spid="17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6"/>
                                        </p:tgtEl>
                                        <p:attrNameLst>
                                          <p:attrName>style.visibility</p:attrName>
                                        </p:attrNameLst>
                                      </p:cBhvr>
                                      <p:to>
                                        <p:strVal val="visible"/>
                                      </p:to>
                                    </p:set>
                                    <p:anim calcmode="lin" valueType="num">
                                      <p:cBhvr additive="base">
                                        <p:cTn dur="1000"/>
                                        <p:tgtEl>
                                          <p:spTgt spid="17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gtEl>
                                        <p:attrNameLst>
                                          <p:attrName>style.visibility</p:attrName>
                                        </p:attrNameLst>
                                      </p:cBhvr>
                                      <p:to>
                                        <p:strVal val="visible"/>
                                      </p:to>
                                    </p:set>
                                    <p:anim calcmode="lin" valueType="num">
                                      <p:cBhvr additive="base">
                                        <p:cTn dur="1000"/>
                                        <p:tgtEl>
                                          <p:spTgt spid="17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7"/>
                                        </p:tgtEl>
                                        <p:attrNameLst>
                                          <p:attrName>style.visibility</p:attrName>
                                        </p:attrNameLst>
                                      </p:cBhvr>
                                      <p:to>
                                        <p:strVal val="visible"/>
                                      </p:to>
                                    </p:set>
                                    <p:anim calcmode="lin" valueType="num">
                                      <p:cBhvr additive="base">
                                        <p:cTn dur="1000"/>
                                        <p:tgtEl>
                                          <p:spTgt spid="17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37"/>
          <p:cNvSpPr/>
          <p:nvPr/>
        </p:nvSpPr>
        <p:spPr>
          <a:xfrm flipH="1">
            <a:off x="8024775" y="3426700"/>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6" name="Google Shape;1186;p37"/>
          <p:cNvCxnSpPr/>
          <p:nvPr/>
        </p:nvCxnSpPr>
        <p:spPr>
          <a:xfrm>
            <a:off x="7521575" y="4675675"/>
            <a:ext cx="514500" cy="0"/>
          </a:xfrm>
          <a:prstGeom prst="straightConnector1">
            <a:avLst/>
          </a:prstGeom>
          <a:noFill/>
          <a:ln cap="flat" cmpd="sng" w="9525">
            <a:solidFill>
              <a:schemeClr val="lt1"/>
            </a:solidFill>
            <a:prstDash val="solid"/>
            <a:round/>
            <a:headEnd len="med" w="med" type="none"/>
            <a:tailEnd len="med" w="med" type="none"/>
          </a:ln>
        </p:spPr>
      </p:cxnSp>
      <p:sp>
        <p:nvSpPr>
          <p:cNvPr id="1187" name="Google Shape;1187;p37"/>
          <p:cNvSpPr/>
          <p:nvPr/>
        </p:nvSpPr>
        <p:spPr>
          <a:xfrm flipH="1">
            <a:off x="7519950" y="3426700"/>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flipH="1">
            <a:off x="2605110" y="1710541"/>
            <a:ext cx="1168517" cy="116951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latin typeface="Montserrat"/>
              <a:ea typeface="Montserrat"/>
              <a:cs typeface="Montserrat"/>
              <a:sym typeface="Montserrat"/>
            </a:endParaRPr>
          </a:p>
        </p:txBody>
      </p:sp>
      <p:sp>
        <p:nvSpPr>
          <p:cNvPr id="1189" name="Google Shape;1189;p37"/>
          <p:cNvSpPr txBox="1"/>
          <p:nvPr>
            <p:ph idx="1" type="subTitle"/>
          </p:nvPr>
        </p:nvSpPr>
        <p:spPr>
          <a:xfrm>
            <a:off x="3878507" y="2951225"/>
            <a:ext cx="3432000" cy="6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Giới thiệu tổng quát về bài toán</a:t>
            </a:r>
            <a:endParaRPr/>
          </a:p>
        </p:txBody>
      </p:sp>
      <p:sp>
        <p:nvSpPr>
          <p:cNvPr id="1190" name="Google Shape;1190;p37"/>
          <p:cNvSpPr txBox="1"/>
          <p:nvPr>
            <p:ph type="title"/>
          </p:nvPr>
        </p:nvSpPr>
        <p:spPr>
          <a:xfrm>
            <a:off x="3878475" y="1514850"/>
            <a:ext cx="3643200" cy="155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Giới thiệu Bloxorz</a:t>
            </a:r>
            <a:endParaRPr>
              <a:latin typeface="Montserrat"/>
              <a:ea typeface="Montserrat"/>
              <a:cs typeface="Montserrat"/>
              <a:sym typeface="Montserrat"/>
            </a:endParaRPr>
          </a:p>
        </p:txBody>
      </p:sp>
      <p:sp>
        <p:nvSpPr>
          <p:cNvPr id="1191" name="Google Shape;1191;p37"/>
          <p:cNvSpPr txBox="1"/>
          <p:nvPr>
            <p:ph idx="2" type="title"/>
          </p:nvPr>
        </p:nvSpPr>
        <p:spPr>
          <a:xfrm>
            <a:off x="2605163" y="1874400"/>
            <a:ext cx="1168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01</a:t>
            </a:r>
            <a:endParaRPr>
              <a:latin typeface="Montserrat"/>
              <a:ea typeface="Montserrat"/>
              <a:cs typeface="Montserrat"/>
              <a:sym typeface="Montserrat"/>
            </a:endParaRPr>
          </a:p>
        </p:txBody>
      </p:sp>
      <p:sp>
        <p:nvSpPr>
          <p:cNvPr id="1192" name="Google Shape;1192;p37"/>
          <p:cNvSpPr/>
          <p:nvPr/>
        </p:nvSpPr>
        <p:spPr>
          <a:xfrm>
            <a:off x="-176550" y="-9525"/>
            <a:ext cx="1451725" cy="1540725"/>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382675" y="335700"/>
            <a:ext cx="1799225" cy="1813500"/>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368425" y="336275"/>
            <a:ext cx="868525" cy="1068825"/>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7818400" y="-9525"/>
            <a:ext cx="1325600" cy="2199800"/>
          </a:xfrm>
          <a:custGeom>
            <a:rect b="b" l="l" r="r" t="t"/>
            <a:pathLst>
              <a:path extrusionOk="0" h="87992" w="53024">
                <a:moveTo>
                  <a:pt x="0" y="0"/>
                </a:moveTo>
                <a:lnTo>
                  <a:pt x="0" y="61469"/>
                </a:lnTo>
                <a:cubicBezTo>
                  <a:pt x="0" y="76122"/>
                  <a:pt x="11869" y="87992"/>
                  <a:pt x="26523" y="87992"/>
                </a:cubicBezTo>
                <a:cubicBezTo>
                  <a:pt x="41154" y="87992"/>
                  <a:pt x="53023" y="76122"/>
                  <a:pt x="53023" y="61469"/>
                </a:cubicBezTo>
                <a:lnTo>
                  <a:pt x="530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7519950" y="259800"/>
            <a:ext cx="1325600" cy="2199825"/>
          </a:xfrm>
          <a:custGeom>
            <a:rect b="b" l="l" r="r" t="t"/>
            <a:pathLst>
              <a:path extrusionOk="0" fill="none" h="87993" w="53024">
                <a:moveTo>
                  <a:pt x="1" y="1"/>
                </a:moveTo>
                <a:lnTo>
                  <a:pt x="1" y="61492"/>
                </a:lnTo>
                <a:cubicBezTo>
                  <a:pt x="1" y="76123"/>
                  <a:pt x="11870" y="87992"/>
                  <a:pt x="26501" y="87992"/>
                </a:cubicBezTo>
                <a:lnTo>
                  <a:pt x="26501" y="87992"/>
                </a:lnTo>
                <a:cubicBezTo>
                  <a:pt x="41155" y="87992"/>
                  <a:pt x="53024" y="76123"/>
                  <a:pt x="53024" y="61492"/>
                </a:cubicBezTo>
                <a:lnTo>
                  <a:pt x="53024" y="1"/>
                </a:lnTo>
                <a:close/>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8182450" y="259825"/>
            <a:ext cx="25" cy="2199757"/>
          </a:xfrm>
          <a:custGeom>
            <a:rect b="b" l="l" r="r" t="t"/>
            <a:pathLst>
              <a:path extrusionOk="0" fill="none" h="91485" w="1">
                <a:moveTo>
                  <a:pt x="1" y="91484"/>
                </a:moveTo>
                <a:lnTo>
                  <a:pt x="1"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8" name="Google Shape;1198;p37"/>
          <p:cNvCxnSpPr/>
          <p:nvPr/>
        </p:nvCxnSpPr>
        <p:spPr>
          <a:xfrm>
            <a:off x="7521575" y="3708400"/>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199" name="Google Shape;1199;p37"/>
          <p:cNvCxnSpPr/>
          <p:nvPr/>
        </p:nvCxnSpPr>
        <p:spPr>
          <a:xfrm>
            <a:off x="7521575" y="3901855"/>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200" name="Google Shape;1200;p37"/>
          <p:cNvCxnSpPr/>
          <p:nvPr/>
        </p:nvCxnSpPr>
        <p:spPr>
          <a:xfrm>
            <a:off x="7521575" y="4095310"/>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201" name="Google Shape;1201;p37"/>
          <p:cNvCxnSpPr/>
          <p:nvPr/>
        </p:nvCxnSpPr>
        <p:spPr>
          <a:xfrm>
            <a:off x="7521575" y="4288765"/>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202" name="Google Shape;1202;p37"/>
          <p:cNvCxnSpPr/>
          <p:nvPr/>
        </p:nvCxnSpPr>
        <p:spPr>
          <a:xfrm>
            <a:off x="7521575" y="4482220"/>
            <a:ext cx="514500" cy="0"/>
          </a:xfrm>
          <a:prstGeom prst="straightConnector1">
            <a:avLst/>
          </a:prstGeom>
          <a:noFill/>
          <a:ln cap="flat" cmpd="sng" w="9525">
            <a:solidFill>
              <a:schemeClr val="lt1"/>
            </a:solidFill>
            <a:prstDash val="solid"/>
            <a:round/>
            <a:headEnd len="med" w="med" type="none"/>
            <a:tailEnd len="med" w="med" type="none"/>
          </a:ln>
        </p:spPr>
      </p:cxnSp>
      <p:grpSp>
        <p:nvGrpSpPr>
          <p:cNvPr id="1203" name="Google Shape;1203;p37"/>
          <p:cNvGrpSpPr/>
          <p:nvPr/>
        </p:nvGrpSpPr>
        <p:grpSpPr>
          <a:xfrm rot="5400000">
            <a:off x="4099124" y="-1230226"/>
            <a:ext cx="971525" cy="3431977"/>
            <a:chOff x="8399466" y="3067247"/>
            <a:chExt cx="748133" cy="2642828"/>
          </a:xfrm>
        </p:grpSpPr>
        <p:sp>
          <p:nvSpPr>
            <p:cNvPr id="1204" name="Google Shape;1204;p37"/>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8966305"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8777715"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8588590"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8399466"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9147574"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73"/>
          <p:cNvSpPr txBox="1"/>
          <p:nvPr>
            <p:ph idx="3" type="subTitle"/>
          </p:nvPr>
        </p:nvSpPr>
        <p:spPr>
          <a:xfrm>
            <a:off x="928525" y="1579908"/>
            <a:ext cx="2907600" cy="223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V / N + C * sqrt(ln(Np) / N)</a:t>
            </a:r>
            <a:endParaRPr b="1" sz="1600"/>
          </a:p>
          <a:p>
            <a:pPr indent="0" lvl="0" marL="0" rtl="0" algn="ctr">
              <a:spcBef>
                <a:spcPts val="0"/>
              </a:spcBef>
              <a:spcAft>
                <a:spcPts val="0"/>
              </a:spcAft>
              <a:buNone/>
            </a:pPr>
            <a:r>
              <a:t/>
            </a:r>
            <a:endParaRPr/>
          </a:p>
          <a:p>
            <a:pPr indent="0" lvl="0" marL="0" rtl="0" algn="l">
              <a:spcBef>
                <a:spcPts val="0"/>
              </a:spcBef>
              <a:spcAft>
                <a:spcPts val="0"/>
              </a:spcAft>
              <a:buNone/>
            </a:pPr>
            <a:r>
              <a:rPr lang="en"/>
              <a:t>Trong đó: </a:t>
            </a:r>
            <a:endParaRPr/>
          </a:p>
          <a:p>
            <a:pPr indent="-317500" lvl="0" marL="457200" rtl="0" algn="l">
              <a:spcBef>
                <a:spcPts val="0"/>
              </a:spcBef>
              <a:spcAft>
                <a:spcPts val="0"/>
              </a:spcAft>
              <a:buSzPts val="1400"/>
              <a:buChar char="●"/>
            </a:pPr>
            <a:r>
              <a:rPr lang="en"/>
              <a:t>V: giá trị ước tính</a:t>
            </a:r>
            <a:endParaRPr/>
          </a:p>
          <a:p>
            <a:pPr indent="-317500" lvl="0" marL="457200" rtl="0" algn="l">
              <a:spcBef>
                <a:spcPts val="0"/>
              </a:spcBef>
              <a:spcAft>
                <a:spcPts val="0"/>
              </a:spcAft>
              <a:buSzPts val="1400"/>
              <a:buChar char="●"/>
            </a:pPr>
            <a:r>
              <a:rPr lang="en"/>
              <a:t>N: số lần thăm dò nút</a:t>
            </a:r>
            <a:endParaRPr/>
          </a:p>
          <a:p>
            <a:pPr indent="-317500" lvl="0" marL="457200" rtl="0" algn="l">
              <a:spcBef>
                <a:spcPts val="0"/>
              </a:spcBef>
              <a:spcAft>
                <a:spcPts val="0"/>
              </a:spcAft>
              <a:buSzPts val="1400"/>
              <a:buChar char="●"/>
            </a:pPr>
            <a:r>
              <a:rPr lang="en"/>
              <a:t>Np: số lần thăm dò nút cha</a:t>
            </a:r>
            <a:endParaRPr/>
          </a:p>
          <a:p>
            <a:pPr indent="-317500" lvl="0" marL="457200" rtl="0" algn="l">
              <a:spcBef>
                <a:spcPts val="0"/>
              </a:spcBef>
              <a:spcAft>
                <a:spcPts val="0"/>
              </a:spcAft>
              <a:buSzPts val="1400"/>
              <a:buChar char="●"/>
            </a:pPr>
            <a:r>
              <a:rPr lang="en"/>
              <a:t>C: hằng số khám phá (thường là 1, 2,...)</a:t>
            </a:r>
            <a:endParaRPr/>
          </a:p>
        </p:txBody>
      </p:sp>
      <p:sp>
        <p:nvSpPr>
          <p:cNvPr id="1769" name="Google Shape;1769;p73"/>
          <p:cNvSpPr txBox="1"/>
          <p:nvPr>
            <p:ph idx="1" type="subTitle"/>
          </p:nvPr>
        </p:nvSpPr>
        <p:spPr>
          <a:xfrm>
            <a:off x="928525" y="1149800"/>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UTC value</a:t>
            </a:r>
            <a:endParaRPr/>
          </a:p>
        </p:txBody>
      </p:sp>
      <p:sp>
        <p:nvSpPr>
          <p:cNvPr id="1770" name="Google Shape;1770;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1" name="Google Shape;1771;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Hi</a:t>
            </a:r>
            <a:r>
              <a:rPr lang="en">
                <a:latin typeface="Montserrat"/>
                <a:ea typeface="Montserrat"/>
                <a:cs typeface="Montserrat"/>
                <a:sym typeface="Montserrat"/>
              </a:rPr>
              <a:t>ện thực - Selection</a:t>
            </a:r>
            <a:endParaRPr>
              <a:latin typeface="Montserrat"/>
              <a:ea typeface="Montserrat"/>
              <a:cs typeface="Montserrat"/>
              <a:sym typeface="Montserrat"/>
            </a:endParaRPr>
          </a:p>
        </p:txBody>
      </p:sp>
      <p:pic>
        <p:nvPicPr>
          <p:cNvPr id="1772" name="Google Shape;1772;p73"/>
          <p:cNvPicPr preferRelativeResize="0"/>
          <p:nvPr/>
        </p:nvPicPr>
        <p:blipFill rotWithShape="1">
          <a:blip r:embed="rId3">
            <a:alphaModFix/>
          </a:blip>
          <a:srcRect b="0" l="0" r="31740" t="0"/>
          <a:stretch/>
        </p:blipFill>
        <p:spPr>
          <a:xfrm>
            <a:off x="3836125" y="1647288"/>
            <a:ext cx="5247000" cy="21051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8"/>
                                        </p:tgtEl>
                                        <p:attrNameLst>
                                          <p:attrName>style.visibility</p:attrName>
                                        </p:attrNameLst>
                                      </p:cBhvr>
                                      <p:to>
                                        <p:strVal val="visible"/>
                                      </p:to>
                                    </p:set>
                                    <p:anim calcmode="lin" valueType="num">
                                      <p:cBhvr additive="base">
                                        <p:cTn dur="1000"/>
                                        <p:tgtEl>
                                          <p:spTgt spid="17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8" name="Google Shape;1778;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Hiện thực - </a:t>
            </a:r>
            <a:r>
              <a:rPr lang="en"/>
              <a:t>Expansion</a:t>
            </a:r>
            <a:endParaRPr/>
          </a:p>
        </p:txBody>
      </p:sp>
      <p:pic>
        <p:nvPicPr>
          <p:cNvPr id="1779" name="Google Shape;1779;p74"/>
          <p:cNvPicPr preferRelativeResize="0"/>
          <p:nvPr/>
        </p:nvPicPr>
        <p:blipFill>
          <a:blip r:embed="rId3">
            <a:alphaModFix/>
          </a:blip>
          <a:stretch>
            <a:fillRect/>
          </a:stretch>
        </p:blipFill>
        <p:spPr>
          <a:xfrm>
            <a:off x="1040026" y="1017725"/>
            <a:ext cx="7064100" cy="4104000"/>
          </a:xfrm>
          <a:prstGeom prst="roundRect">
            <a:avLst>
              <a:gd fmla="val 16667" name="adj"/>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75"/>
          <p:cNvSpPr txBox="1"/>
          <p:nvPr>
            <p:ph idx="3" type="subTitle"/>
          </p:nvPr>
        </p:nvSpPr>
        <p:spPr>
          <a:xfrm>
            <a:off x="172125" y="1579908"/>
            <a:ext cx="2907600" cy="223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Nếu nút lá đã expand trước đó, di chuyển đến nút con bất kỳ để thực hiện mô phỏng.</a:t>
            </a:r>
            <a:endParaRPr b="1" sz="1600"/>
          </a:p>
          <a:p>
            <a:pPr indent="0" lvl="0" marL="0" rtl="0" algn="ctr">
              <a:spcBef>
                <a:spcPts val="0"/>
              </a:spcBef>
              <a:spcAft>
                <a:spcPts val="0"/>
              </a:spcAft>
              <a:buNone/>
            </a:pPr>
            <a:r>
              <a:t/>
            </a:r>
            <a:endParaRPr b="1" sz="1600"/>
          </a:p>
          <a:p>
            <a:pPr indent="0" lvl="0" marL="0" rtl="0" algn="ctr">
              <a:spcBef>
                <a:spcPts val="0"/>
              </a:spcBef>
              <a:spcAft>
                <a:spcPts val="0"/>
              </a:spcAft>
              <a:buNone/>
            </a:pPr>
            <a:r>
              <a:rPr b="1" lang="en" sz="1600"/>
              <a:t>Sinh ngẫu nhiên các nước đi để mô phỏng.</a:t>
            </a:r>
            <a:endParaRPr b="1" sz="1600"/>
          </a:p>
        </p:txBody>
      </p:sp>
      <p:sp>
        <p:nvSpPr>
          <p:cNvPr id="1785" name="Google Shape;1785;p75"/>
          <p:cNvSpPr txBox="1"/>
          <p:nvPr>
            <p:ph idx="1" type="subTitle"/>
          </p:nvPr>
        </p:nvSpPr>
        <p:spPr>
          <a:xfrm>
            <a:off x="172125" y="1149800"/>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a:t>
            </a:r>
            <a:endParaRPr/>
          </a:p>
        </p:txBody>
      </p:sp>
      <p:sp>
        <p:nvSpPr>
          <p:cNvPr id="1786" name="Google Shape;1786;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7" name="Google Shape;1787;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Hiện thực - Simulation</a:t>
            </a:r>
            <a:endParaRPr>
              <a:latin typeface="Montserrat"/>
              <a:ea typeface="Montserrat"/>
              <a:cs typeface="Montserrat"/>
              <a:sym typeface="Montserrat"/>
            </a:endParaRPr>
          </a:p>
        </p:txBody>
      </p:sp>
      <p:pic>
        <p:nvPicPr>
          <p:cNvPr id="1788" name="Google Shape;1788;p75"/>
          <p:cNvPicPr preferRelativeResize="0"/>
          <p:nvPr/>
        </p:nvPicPr>
        <p:blipFill>
          <a:blip r:embed="rId3">
            <a:alphaModFix/>
          </a:blip>
          <a:stretch>
            <a:fillRect/>
          </a:stretch>
        </p:blipFill>
        <p:spPr>
          <a:xfrm>
            <a:off x="2916950" y="1017725"/>
            <a:ext cx="6188400" cy="3732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4"/>
                                        </p:tgtEl>
                                        <p:attrNameLst>
                                          <p:attrName>style.visibility</p:attrName>
                                        </p:attrNameLst>
                                      </p:cBhvr>
                                      <p:to>
                                        <p:strVal val="visible"/>
                                      </p:to>
                                    </p:set>
                                    <p:anim calcmode="lin" valueType="num">
                                      <p:cBhvr additive="base">
                                        <p:cTn dur="1000"/>
                                        <p:tgtEl>
                                          <p:spTgt spid="17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788"/>
                                        </p:tgtEl>
                                        <p:attrNameLst>
                                          <p:attrName>style.visibility</p:attrName>
                                        </p:attrNameLst>
                                      </p:cBhvr>
                                      <p:to>
                                        <p:strVal val="visible"/>
                                      </p:to>
                                    </p:set>
                                    <p:animEffect filter="fade" transition="in">
                                      <p:cBhvr>
                                        <p:cTn dur="1000"/>
                                        <p:tgtEl>
                                          <p:spTgt spid="17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4" name="Google Shape;1794;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Hiện thực - Backpropagation</a:t>
            </a:r>
            <a:endParaRPr>
              <a:latin typeface="Montserrat"/>
              <a:ea typeface="Montserrat"/>
              <a:cs typeface="Montserrat"/>
              <a:sym typeface="Montserrat"/>
            </a:endParaRPr>
          </a:p>
        </p:txBody>
      </p:sp>
      <p:pic>
        <p:nvPicPr>
          <p:cNvPr id="1795" name="Google Shape;1795;p76"/>
          <p:cNvPicPr preferRelativeResize="0"/>
          <p:nvPr/>
        </p:nvPicPr>
        <p:blipFill>
          <a:blip r:embed="rId3">
            <a:alphaModFix/>
          </a:blip>
          <a:stretch>
            <a:fillRect/>
          </a:stretch>
        </p:blipFill>
        <p:spPr>
          <a:xfrm>
            <a:off x="1231888" y="1017725"/>
            <a:ext cx="6680100" cy="3978000"/>
          </a:xfrm>
          <a:prstGeom prst="roundRect">
            <a:avLst>
              <a:gd fmla="val 16667" name="adj"/>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77"/>
          <p:cNvSpPr txBox="1"/>
          <p:nvPr>
            <p:ph idx="1" type="subTitle"/>
          </p:nvPr>
        </p:nvSpPr>
        <p:spPr>
          <a:xfrm>
            <a:off x="5536300" y="1636675"/>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Problem</a:t>
            </a:r>
            <a:endParaRPr sz="2700"/>
          </a:p>
        </p:txBody>
      </p:sp>
      <p:sp>
        <p:nvSpPr>
          <p:cNvPr id="1801" name="Google Shape;1801;p77"/>
          <p:cNvSpPr txBox="1"/>
          <p:nvPr>
            <p:ph idx="3" type="subTitle"/>
          </p:nvPr>
        </p:nvSpPr>
        <p:spPr>
          <a:xfrm>
            <a:off x="5536300" y="2115375"/>
            <a:ext cx="2907600" cy="14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Don’t consider g(n)</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Too long path</a:t>
            </a:r>
            <a:endParaRPr b="1" sz="1800"/>
          </a:p>
        </p:txBody>
      </p:sp>
      <p:sp>
        <p:nvSpPr>
          <p:cNvPr id="1802" name="Google Shape;1802;p77"/>
          <p:cNvSpPr txBox="1"/>
          <p:nvPr>
            <p:ph type="title"/>
          </p:nvPr>
        </p:nvSpPr>
        <p:spPr>
          <a:xfrm>
            <a:off x="1474350" y="455375"/>
            <a:ext cx="619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Hi</a:t>
            </a:r>
            <a:r>
              <a:rPr lang="en">
                <a:latin typeface="Montserrat"/>
                <a:ea typeface="Montserrat"/>
                <a:cs typeface="Montserrat"/>
                <a:sym typeface="Montserrat"/>
              </a:rPr>
              <a:t>ện thực - MCTS</a:t>
            </a:r>
            <a:endParaRPr>
              <a:latin typeface="Montserrat"/>
              <a:ea typeface="Montserrat"/>
              <a:cs typeface="Montserrat"/>
              <a:sym typeface="Montserrat"/>
            </a:endParaRPr>
          </a:p>
        </p:txBody>
      </p:sp>
      <p:sp>
        <p:nvSpPr>
          <p:cNvPr id="1803" name="Google Shape;1803;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04" name="Google Shape;1804;p77"/>
          <p:cNvGrpSpPr/>
          <p:nvPr/>
        </p:nvGrpSpPr>
        <p:grpSpPr>
          <a:xfrm>
            <a:off x="7955100" y="1589894"/>
            <a:ext cx="685444" cy="636876"/>
            <a:chOff x="2085525" y="4992125"/>
            <a:chExt cx="481825" cy="481825"/>
          </a:xfrm>
        </p:grpSpPr>
        <p:sp>
          <p:nvSpPr>
            <p:cNvPr id="1805" name="Google Shape;1805;p7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6" name="Google Shape;1806;p7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807" name="Google Shape;1807;p77"/>
          <p:cNvSpPr/>
          <p:nvPr/>
        </p:nvSpPr>
        <p:spPr>
          <a:xfrm>
            <a:off x="922350" y="1108125"/>
            <a:ext cx="4233900" cy="3504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8" name="Google Shape;1808;p77"/>
          <p:cNvPicPr preferRelativeResize="0"/>
          <p:nvPr/>
        </p:nvPicPr>
        <p:blipFill rotWithShape="1">
          <a:blip r:embed="rId3">
            <a:alphaModFix/>
          </a:blip>
          <a:srcRect b="-1750" l="65405" r="0" t="66465"/>
          <a:stretch/>
        </p:blipFill>
        <p:spPr>
          <a:xfrm>
            <a:off x="2214913" y="1589899"/>
            <a:ext cx="1648775" cy="2479377"/>
          </a:xfrm>
          <a:prstGeom prst="rect">
            <a:avLst/>
          </a:prstGeom>
          <a:noFill/>
          <a:ln>
            <a:noFill/>
          </a:ln>
        </p:spPr>
      </p:pic>
      <p:sp>
        <p:nvSpPr>
          <p:cNvPr id="1809" name="Google Shape;1809;p77"/>
          <p:cNvSpPr/>
          <p:nvPr/>
        </p:nvSpPr>
        <p:spPr>
          <a:xfrm>
            <a:off x="3113825" y="2179975"/>
            <a:ext cx="3936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9"/>
                                        </p:tgtEl>
                                        <p:attrNameLst>
                                          <p:attrName>style.visibility</p:attrName>
                                        </p:attrNameLst>
                                      </p:cBhvr>
                                      <p:to>
                                        <p:strVal val="visible"/>
                                      </p:to>
                                    </p:set>
                                    <p:animEffect filter="fade" transition="in">
                                      <p:cBhvr>
                                        <p:cTn dur="1000"/>
                                        <p:tgtEl>
                                          <p:spTgt spid="1809"/>
                                        </p:tgtEl>
                                      </p:cBhvr>
                                    </p:animEffect>
                                  </p:childTnLst>
                                </p:cTn>
                              </p:par>
                              <p:par>
                                <p:cTn fill="hold" nodeType="withEffect" presetClass="entr" presetID="10" presetSubtype="0">
                                  <p:stCondLst>
                                    <p:cond delay="0"/>
                                  </p:stCondLst>
                                  <p:childTnLst>
                                    <p:set>
                                      <p:cBhvr>
                                        <p:cTn dur="1" fill="hold">
                                          <p:stCondLst>
                                            <p:cond delay="0"/>
                                          </p:stCondLst>
                                        </p:cTn>
                                        <p:tgtEl>
                                          <p:spTgt spid="1801"/>
                                        </p:tgtEl>
                                        <p:attrNameLst>
                                          <p:attrName>style.visibility</p:attrName>
                                        </p:attrNameLst>
                                      </p:cBhvr>
                                      <p:to>
                                        <p:strVal val="visible"/>
                                      </p:to>
                                    </p:set>
                                    <p:animEffect filter="fade" transition="in">
                                      <p:cBhvr>
                                        <p:cTn dur="1000"/>
                                        <p:tgtEl>
                                          <p:spTgt spid="1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78"/>
          <p:cNvSpPr txBox="1"/>
          <p:nvPr>
            <p:ph type="ctrTitle"/>
          </p:nvPr>
        </p:nvSpPr>
        <p:spPr>
          <a:xfrm>
            <a:off x="1669800" y="1059069"/>
            <a:ext cx="5804400" cy="252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MCBFS</a:t>
            </a:r>
            <a:endParaRPr/>
          </a:p>
        </p:txBody>
      </p:sp>
      <p:sp>
        <p:nvSpPr>
          <p:cNvPr id="1815" name="Google Shape;181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16" name="Google Shape;1816;p78"/>
          <p:cNvGrpSpPr/>
          <p:nvPr/>
        </p:nvGrpSpPr>
        <p:grpSpPr>
          <a:xfrm>
            <a:off x="5236563" y="2711407"/>
            <a:ext cx="1327297" cy="1030037"/>
            <a:chOff x="2085450" y="2057100"/>
            <a:chExt cx="481900" cy="423500"/>
          </a:xfrm>
        </p:grpSpPr>
        <p:sp>
          <p:nvSpPr>
            <p:cNvPr id="1817" name="Google Shape;1817;p78"/>
            <p:cNvSpPr/>
            <p:nvPr/>
          </p:nvSpPr>
          <p:spPr>
            <a:xfrm>
              <a:off x="2085450" y="2061650"/>
              <a:ext cx="141250" cy="418950"/>
            </a:xfrm>
            <a:custGeom>
              <a:rect b="b" l="l" r="r" t="t"/>
              <a:pathLst>
                <a:path extrusionOk="0" h="16758" w="565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8" name="Google Shape;1818;p78"/>
            <p:cNvSpPr/>
            <p:nvPr/>
          </p:nvSpPr>
          <p:spPr>
            <a:xfrm>
              <a:off x="2254900" y="2061050"/>
              <a:ext cx="143050" cy="415650"/>
            </a:xfrm>
            <a:custGeom>
              <a:rect b="b" l="l" r="r" t="t"/>
              <a:pathLst>
                <a:path extrusionOk="0" h="16626" w="5722">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9" name="Google Shape;1819;p78"/>
            <p:cNvSpPr/>
            <p:nvPr/>
          </p:nvSpPr>
          <p:spPr>
            <a:xfrm>
              <a:off x="2426175" y="2057100"/>
              <a:ext cx="141175" cy="418925"/>
            </a:xfrm>
            <a:custGeom>
              <a:rect b="b" l="l" r="r" t="t"/>
              <a:pathLst>
                <a:path extrusionOk="0" h="16757" w="5647">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20" name="Google Shape;1820;p78"/>
          <p:cNvSpPr txBox="1"/>
          <p:nvPr>
            <p:ph idx="1" type="subTitle"/>
          </p:nvPr>
        </p:nvSpPr>
        <p:spPr>
          <a:xfrm>
            <a:off x="759450" y="2971225"/>
            <a:ext cx="58044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Monte Carlo B</a:t>
            </a:r>
            <a:r>
              <a:rPr lang="en"/>
              <a:t>est First </a:t>
            </a:r>
            <a:r>
              <a:rPr lang="en"/>
              <a:t>Search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79"/>
          <p:cNvSpPr/>
          <p:nvPr/>
        </p:nvSpPr>
        <p:spPr>
          <a:xfrm>
            <a:off x="3731550" y="239525"/>
            <a:ext cx="5307300" cy="4311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MCBFS</a:t>
            </a:r>
            <a:endParaRPr/>
          </a:p>
        </p:txBody>
      </p:sp>
      <p:sp>
        <p:nvSpPr>
          <p:cNvPr id="1827" name="Google Shape;1827;p79"/>
          <p:cNvSpPr txBox="1"/>
          <p:nvPr>
            <p:ph idx="1" type="subTitle"/>
          </p:nvPr>
        </p:nvSpPr>
        <p:spPr>
          <a:xfrm>
            <a:off x="827675" y="1017725"/>
            <a:ext cx="2907600" cy="5433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t>Monte C</a:t>
            </a:r>
            <a:r>
              <a:rPr lang="en"/>
              <a:t>arlo</a:t>
            </a:r>
            <a:endParaRPr/>
          </a:p>
        </p:txBody>
      </p:sp>
      <p:sp>
        <p:nvSpPr>
          <p:cNvPr id="1828" name="Google Shape;1828;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9" name="Google Shape;1829;p79"/>
          <p:cNvSpPr txBox="1"/>
          <p:nvPr>
            <p:ph idx="2" type="subTitle"/>
          </p:nvPr>
        </p:nvSpPr>
        <p:spPr>
          <a:xfrm>
            <a:off x="827675" y="2392725"/>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t>
            </a:r>
            <a:r>
              <a:rPr lang="en"/>
              <a:t>est First Search</a:t>
            </a:r>
            <a:endParaRPr/>
          </a:p>
        </p:txBody>
      </p:sp>
      <p:sp>
        <p:nvSpPr>
          <p:cNvPr id="1830" name="Google Shape;1830;p79"/>
          <p:cNvSpPr txBox="1"/>
          <p:nvPr>
            <p:ph idx="3" type="subTitle"/>
          </p:nvPr>
        </p:nvSpPr>
        <p:spPr>
          <a:xfrm>
            <a:off x="827675" y="1392500"/>
            <a:ext cx="2907600" cy="103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Mô ph</a:t>
            </a:r>
            <a:r>
              <a:rPr lang="en"/>
              <a:t>ỏng ngẫu nhiên nhiều lần để </a:t>
            </a:r>
            <a:r>
              <a:rPr lang="en"/>
              <a:t>ước tính </a:t>
            </a:r>
            <a:r>
              <a:rPr lang="en"/>
              <a:t>giá trị 1 nút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Hàm ước tính m(n)</a:t>
            </a:r>
            <a:endParaRPr/>
          </a:p>
        </p:txBody>
      </p:sp>
      <p:sp>
        <p:nvSpPr>
          <p:cNvPr id="1831" name="Google Shape;1831;p79"/>
          <p:cNvSpPr txBox="1"/>
          <p:nvPr>
            <p:ph idx="4" type="subTitle"/>
          </p:nvPr>
        </p:nvSpPr>
        <p:spPr>
          <a:xfrm>
            <a:off x="827675" y="2767500"/>
            <a:ext cx="2907600" cy="14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Sử d</a:t>
            </a:r>
            <a:r>
              <a:rPr lang="en"/>
              <a:t>ụng cơ chế </a:t>
            </a:r>
            <a:r>
              <a:rPr lang="en"/>
              <a:t>Best-First Search gi</a:t>
            </a:r>
            <a:r>
              <a:rPr lang="en"/>
              <a:t>ống với 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Thay h(n) b</a:t>
            </a:r>
            <a:r>
              <a:rPr lang="en"/>
              <a:t>ằng giá trị m(n)</a:t>
            </a:r>
            <a:endParaRPr/>
          </a:p>
        </p:txBody>
      </p:sp>
      <p:pic>
        <p:nvPicPr>
          <p:cNvPr id="1832" name="Google Shape;1832;p79"/>
          <p:cNvPicPr preferRelativeResize="0"/>
          <p:nvPr/>
        </p:nvPicPr>
        <p:blipFill>
          <a:blip r:embed="rId3">
            <a:alphaModFix/>
          </a:blip>
          <a:stretch>
            <a:fillRect/>
          </a:stretch>
        </p:blipFill>
        <p:spPr>
          <a:xfrm>
            <a:off x="4117663" y="445025"/>
            <a:ext cx="4581525" cy="2343150"/>
          </a:xfrm>
          <a:prstGeom prst="rect">
            <a:avLst/>
          </a:prstGeom>
          <a:noFill/>
          <a:ln>
            <a:noFill/>
          </a:ln>
        </p:spPr>
      </p:pic>
      <p:sp>
        <p:nvSpPr>
          <p:cNvPr id="1833" name="Google Shape;1833;p79"/>
          <p:cNvSpPr txBox="1"/>
          <p:nvPr>
            <p:ph idx="2" type="subTitle"/>
          </p:nvPr>
        </p:nvSpPr>
        <p:spPr>
          <a:xfrm>
            <a:off x="4931388" y="3124363"/>
            <a:ext cx="2907600" cy="5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f(n) = g(n) + m(n)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0"/>
                                        </p:tgtEl>
                                        <p:attrNameLst>
                                          <p:attrName>style.visibility</p:attrName>
                                        </p:attrNameLst>
                                      </p:cBhvr>
                                      <p:to>
                                        <p:strVal val="visible"/>
                                      </p:to>
                                    </p:set>
                                    <p:anim calcmode="lin" valueType="num">
                                      <p:cBhvr additive="base">
                                        <p:cTn dur="1000"/>
                                        <p:tgtEl>
                                          <p:spTgt spid="18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1"/>
                                        </p:tgtEl>
                                        <p:attrNameLst>
                                          <p:attrName>style.visibility</p:attrName>
                                        </p:attrNameLst>
                                      </p:cBhvr>
                                      <p:to>
                                        <p:strVal val="visible"/>
                                      </p:to>
                                    </p:set>
                                    <p:anim calcmode="lin" valueType="num">
                                      <p:cBhvr additive="base">
                                        <p:cTn dur="1000"/>
                                        <p:tgtEl>
                                          <p:spTgt spid="183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32"/>
                                        </p:tgtEl>
                                        <p:attrNameLst>
                                          <p:attrName>style.visibility</p:attrName>
                                        </p:attrNameLst>
                                      </p:cBhvr>
                                      <p:to>
                                        <p:strVal val="visible"/>
                                      </p:to>
                                    </p:set>
                                    <p:animEffect filter="fade" transition="in">
                                      <p:cBhvr>
                                        <p:cTn dur="1000"/>
                                        <p:tgtEl>
                                          <p:spTgt spid="1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3"/>
                                        </p:tgtEl>
                                        <p:attrNameLst>
                                          <p:attrName>style.visibility</p:attrName>
                                        </p:attrNameLst>
                                      </p:cBhvr>
                                      <p:to>
                                        <p:strVal val="visible"/>
                                      </p:to>
                                    </p:set>
                                    <p:anim calcmode="lin" valueType="num">
                                      <p:cBhvr additive="base">
                                        <p:cTn dur="1000"/>
                                        <p:tgtEl>
                                          <p:spTgt spid="18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7" name="Shape 1837"/>
        <p:cNvGrpSpPr/>
        <p:nvPr/>
      </p:nvGrpSpPr>
      <p:grpSpPr>
        <a:xfrm>
          <a:off x="0" y="0"/>
          <a:ext cx="0" cy="0"/>
          <a:chOff x="0" y="0"/>
          <a:chExt cx="0" cy="0"/>
        </a:xfrm>
      </p:grpSpPr>
      <p:sp>
        <p:nvSpPr>
          <p:cNvPr id="1838" name="Google Shape;1838;p80"/>
          <p:cNvSpPr txBox="1"/>
          <p:nvPr>
            <p:ph type="title"/>
          </p:nvPr>
        </p:nvSpPr>
        <p:spPr>
          <a:xfrm>
            <a:off x="2378225" y="3426700"/>
            <a:ext cx="4413300" cy="105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4. </a:t>
            </a:r>
            <a:r>
              <a:rPr lang="en">
                <a:latin typeface="Montserrat"/>
                <a:ea typeface="Montserrat"/>
                <a:cs typeface="Montserrat"/>
                <a:sym typeface="Montserrat"/>
              </a:rPr>
              <a:t>Demo trực quan</a:t>
            </a:r>
            <a:endParaRPr>
              <a:latin typeface="Montserrat"/>
              <a:ea typeface="Montserrat"/>
              <a:cs typeface="Montserrat"/>
              <a:sym typeface="Montserrat"/>
            </a:endParaRPr>
          </a:p>
        </p:txBody>
      </p:sp>
      <p:sp>
        <p:nvSpPr>
          <p:cNvPr id="1839" name="Google Shape;1839;p80"/>
          <p:cNvSpPr/>
          <p:nvPr/>
        </p:nvSpPr>
        <p:spPr>
          <a:xfrm flipH="1">
            <a:off x="8024775" y="3426700"/>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0" name="Google Shape;1840;p80"/>
          <p:cNvCxnSpPr/>
          <p:nvPr/>
        </p:nvCxnSpPr>
        <p:spPr>
          <a:xfrm>
            <a:off x="7521575" y="4675675"/>
            <a:ext cx="514500" cy="0"/>
          </a:xfrm>
          <a:prstGeom prst="straightConnector1">
            <a:avLst/>
          </a:prstGeom>
          <a:noFill/>
          <a:ln cap="flat" cmpd="sng" w="9525">
            <a:solidFill>
              <a:schemeClr val="lt1"/>
            </a:solidFill>
            <a:prstDash val="solid"/>
            <a:round/>
            <a:headEnd len="med" w="med" type="none"/>
            <a:tailEnd len="med" w="med" type="none"/>
          </a:ln>
        </p:spPr>
      </p:cxnSp>
      <p:sp>
        <p:nvSpPr>
          <p:cNvPr id="1841" name="Google Shape;1841;p80"/>
          <p:cNvSpPr/>
          <p:nvPr/>
        </p:nvSpPr>
        <p:spPr>
          <a:xfrm flipH="1">
            <a:off x="7519950" y="3426700"/>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0"/>
          <p:cNvSpPr/>
          <p:nvPr/>
        </p:nvSpPr>
        <p:spPr>
          <a:xfrm flipH="1">
            <a:off x="328210" y="3776725"/>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0"/>
          <p:cNvSpPr/>
          <p:nvPr/>
        </p:nvSpPr>
        <p:spPr>
          <a:xfrm flipH="1">
            <a:off x="642060" y="4091150"/>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0"/>
          <p:cNvSpPr/>
          <p:nvPr/>
        </p:nvSpPr>
        <p:spPr>
          <a:xfrm>
            <a:off x="-176550" y="-9525"/>
            <a:ext cx="1451725" cy="1540725"/>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0"/>
          <p:cNvSpPr/>
          <p:nvPr/>
        </p:nvSpPr>
        <p:spPr>
          <a:xfrm>
            <a:off x="382675" y="335700"/>
            <a:ext cx="1799225" cy="1813500"/>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0"/>
          <p:cNvSpPr/>
          <p:nvPr/>
        </p:nvSpPr>
        <p:spPr>
          <a:xfrm>
            <a:off x="368425" y="336275"/>
            <a:ext cx="868525" cy="1068825"/>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0"/>
          <p:cNvSpPr/>
          <p:nvPr/>
        </p:nvSpPr>
        <p:spPr>
          <a:xfrm>
            <a:off x="7818400" y="-9525"/>
            <a:ext cx="1325600" cy="2199800"/>
          </a:xfrm>
          <a:custGeom>
            <a:rect b="b" l="l" r="r" t="t"/>
            <a:pathLst>
              <a:path extrusionOk="0" h="87992" w="53024">
                <a:moveTo>
                  <a:pt x="0" y="0"/>
                </a:moveTo>
                <a:lnTo>
                  <a:pt x="0" y="61469"/>
                </a:lnTo>
                <a:cubicBezTo>
                  <a:pt x="0" y="76122"/>
                  <a:pt x="11869" y="87992"/>
                  <a:pt x="26523" y="87992"/>
                </a:cubicBezTo>
                <a:cubicBezTo>
                  <a:pt x="41154" y="87992"/>
                  <a:pt x="53023" y="76122"/>
                  <a:pt x="53023" y="61469"/>
                </a:cubicBezTo>
                <a:lnTo>
                  <a:pt x="530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0"/>
          <p:cNvSpPr/>
          <p:nvPr/>
        </p:nvSpPr>
        <p:spPr>
          <a:xfrm>
            <a:off x="7519950" y="259800"/>
            <a:ext cx="1325600" cy="2199825"/>
          </a:xfrm>
          <a:custGeom>
            <a:rect b="b" l="l" r="r" t="t"/>
            <a:pathLst>
              <a:path extrusionOk="0" fill="none" h="87993" w="53024">
                <a:moveTo>
                  <a:pt x="1" y="1"/>
                </a:moveTo>
                <a:lnTo>
                  <a:pt x="1" y="61492"/>
                </a:lnTo>
                <a:cubicBezTo>
                  <a:pt x="1" y="76123"/>
                  <a:pt x="11870" y="87992"/>
                  <a:pt x="26501" y="87992"/>
                </a:cubicBezTo>
                <a:lnTo>
                  <a:pt x="26501" y="87992"/>
                </a:lnTo>
                <a:cubicBezTo>
                  <a:pt x="41155" y="87992"/>
                  <a:pt x="53024" y="76123"/>
                  <a:pt x="53024" y="61492"/>
                </a:cubicBezTo>
                <a:lnTo>
                  <a:pt x="53024" y="1"/>
                </a:lnTo>
                <a:close/>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0"/>
          <p:cNvSpPr/>
          <p:nvPr/>
        </p:nvSpPr>
        <p:spPr>
          <a:xfrm>
            <a:off x="8182450" y="259825"/>
            <a:ext cx="25" cy="2199757"/>
          </a:xfrm>
          <a:custGeom>
            <a:rect b="b" l="l" r="r" t="t"/>
            <a:pathLst>
              <a:path extrusionOk="0" fill="none" h="91485" w="1">
                <a:moveTo>
                  <a:pt x="1" y="91484"/>
                </a:moveTo>
                <a:lnTo>
                  <a:pt x="1"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0" name="Google Shape;1850;p80"/>
          <p:cNvCxnSpPr/>
          <p:nvPr/>
        </p:nvCxnSpPr>
        <p:spPr>
          <a:xfrm>
            <a:off x="7521575" y="3708400"/>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51" name="Google Shape;1851;p80"/>
          <p:cNvCxnSpPr/>
          <p:nvPr/>
        </p:nvCxnSpPr>
        <p:spPr>
          <a:xfrm>
            <a:off x="7521575" y="3901855"/>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52" name="Google Shape;1852;p80"/>
          <p:cNvCxnSpPr/>
          <p:nvPr/>
        </p:nvCxnSpPr>
        <p:spPr>
          <a:xfrm>
            <a:off x="7521575" y="4095310"/>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53" name="Google Shape;1853;p80"/>
          <p:cNvCxnSpPr/>
          <p:nvPr/>
        </p:nvCxnSpPr>
        <p:spPr>
          <a:xfrm>
            <a:off x="7521575" y="4288765"/>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54" name="Google Shape;1854;p80"/>
          <p:cNvCxnSpPr/>
          <p:nvPr/>
        </p:nvCxnSpPr>
        <p:spPr>
          <a:xfrm>
            <a:off x="7521575" y="4482220"/>
            <a:ext cx="514500" cy="0"/>
          </a:xfrm>
          <a:prstGeom prst="straightConnector1">
            <a:avLst/>
          </a:prstGeom>
          <a:noFill/>
          <a:ln cap="flat" cmpd="sng" w="9525">
            <a:solidFill>
              <a:schemeClr val="lt1"/>
            </a:solidFill>
            <a:prstDash val="solid"/>
            <a:round/>
            <a:headEnd len="med" w="med" type="none"/>
            <a:tailEnd len="med" w="med" type="none"/>
          </a:ln>
        </p:spPr>
      </p:cxnSp>
      <p:grpSp>
        <p:nvGrpSpPr>
          <p:cNvPr id="1855" name="Google Shape;1855;p80"/>
          <p:cNvGrpSpPr/>
          <p:nvPr/>
        </p:nvGrpSpPr>
        <p:grpSpPr>
          <a:xfrm rot="5400000">
            <a:off x="4099124" y="-1230226"/>
            <a:ext cx="971525" cy="3431977"/>
            <a:chOff x="8399466" y="3067247"/>
            <a:chExt cx="748133" cy="2642828"/>
          </a:xfrm>
        </p:grpSpPr>
        <p:sp>
          <p:nvSpPr>
            <p:cNvPr id="1856" name="Google Shape;1856;p80"/>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0"/>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0"/>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0"/>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0"/>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0"/>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0"/>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80"/>
            <p:cNvSpPr/>
            <p:nvPr/>
          </p:nvSpPr>
          <p:spPr>
            <a:xfrm>
              <a:off x="8966305"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80"/>
            <p:cNvSpPr/>
            <p:nvPr/>
          </p:nvSpPr>
          <p:spPr>
            <a:xfrm>
              <a:off x="8777715"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80"/>
            <p:cNvSpPr/>
            <p:nvPr/>
          </p:nvSpPr>
          <p:spPr>
            <a:xfrm>
              <a:off x="8588590"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80"/>
            <p:cNvSpPr/>
            <p:nvPr/>
          </p:nvSpPr>
          <p:spPr>
            <a:xfrm>
              <a:off x="8399466"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80"/>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80"/>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80"/>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80"/>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80"/>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80"/>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80"/>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0"/>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0"/>
            <p:cNvSpPr/>
            <p:nvPr/>
          </p:nvSpPr>
          <p:spPr>
            <a:xfrm>
              <a:off x="9147574"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6" name="Google Shape;1876;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7" name="Google Shape;1877;p80"/>
          <p:cNvSpPr txBox="1"/>
          <p:nvPr/>
        </p:nvSpPr>
        <p:spPr>
          <a:xfrm>
            <a:off x="2586125" y="4120738"/>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2C43FF"/>
                </a:solidFill>
                <a:hlinkClick r:id="rId4">
                  <a:extLst>
                    <a:ext uri="{A12FA001-AC4F-418D-AE19-62706E023703}">
                      <ahyp:hlinkClr val="tx"/>
                    </a:ext>
                  </a:extLst>
                </a:hlinkClick>
              </a:rPr>
              <a:t>https://github.com/MauDucKG/CO3061_Bloxorz</a:t>
            </a:r>
            <a:endParaRPr>
              <a:solidFill>
                <a:srgbClr val="2C43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sp>
        <p:nvSpPr>
          <p:cNvPr id="1882" name="Google Shape;1882;p81"/>
          <p:cNvSpPr/>
          <p:nvPr/>
        </p:nvSpPr>
        <p:spPr>
          <a:xfrm flipH="1">
            <a:off x="8024775" y="3426700"/>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3" name="Google Shape;1883;p81"/>
          <p:cNvCxnSpPr/>
          <p:nvPr/>
        </p:nvCxnSpPr>
        <p:spPr>
          <a:xfrm>
            <a:off x="7521575" y="4675675"/>
            <a:ext cx="514500" cy="0"/>
          </a:xfrm>
          <a:prstGeom prst="straightConnector1">
            <a:avLst/>
          </a:prstGeom>
          <a:noFill/>
          <a:ln cap="flat" cmpd="sng" w="9525">
            <a:solidFill>
              <a:schemeClr val="lt1"/>
            </a:solidFill>
            <a:prstDash val="solid"/>
            <a:round/>
            <a:headEnd len="med" w="med" type="none"/>
            <a:tailEnd len="med" w="med" type="none"/>
          </a:ln>
        </p:spPr>
      </p:cxnSp>
      <p:sp>
        <p:nvSpPr>
          <p:cNvPr id="1884" name="Google Shape;1884;p81"/>
          <p:cNvSpPr/>
          <p:nvPr/>
        </p:nvSpPr>
        <p:spPr>
          <a:xfrm flipH="1">
            <a:off x="7519950" y="3426700"/>
            <a:ext cx="1989250" cy="2421775"/>
          </a:xfrm>
          <a:custGeom>
            <a:rect b="b" l="l" r="r" t="t"/>
            <a:pathLst>
              <a:path extrusionOk="0" fill="none" h="96871" w="79570">
                <a:moveTo>
                  <a:pt x="1" y="0"/>
                </a:moveTo>
                <a:lnTo>
                  <a:pt x="69435" y="0"/>
                </a:lnTo>
                <a:cubicBezTo>
                  <a:pt x="75050" y="0"/>
                  <a:pt x="79570" y="4542"/>
                  <a:pt x="79570" y="10135"/>
                </a:cubicBezTo>
                <a:lnTo>
                  <a:pt x="79570" y="9687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1"/>
          <p:cNvSpPr/>
          <p:nvPr/>
        </p:nvSpPr>
        <p:spPr>
          <a:xfrm flipH="1">
            <a:off x="2605110" y="1710541"/>
            <a:ext cx="1168517" cy="116951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latin typeface="Montserrat"/>
              <a:ea typeface="Montserrat"/>
              <a:cs typeface="Montserrat"/>
              <a:sym typeface="Montserrat"/>
            </a:endParaRPr>
          </a:p>
        </p:txBody>
      </p:sp>
      <p:sp>
        <p:nvSpPr>
          <p:cNvPr id="1886" name="Google Shape;1886;p81"/>
          <p:cNvSpPr txBox="1"/>
          <p:nvPr>
            <p:ph idx="1" type="subTitle"/>
          </p:nvPr>
        </p:nvSpPr>
        <p:spPr>
          <a:xfrm>
            <a:off x="3878507" y="2951225"/>
            <a:ext cx="3432000" cy="6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Đánh giá các giải thuật trên thời gian thực thi và sử dụng bộ nhớ</a:t>
            </a:r>
            <a:endParaRPr/>
          </a:p>
        </p:txBody>
      </p:sp>
      <p:sp>
        <p:nvSpPr>
          <p:cNvPr id="1887" name="Google Shape;1887;p81"/>
          <p:cNvSpPr txBox="1"/>
          <p:nvPr>
            <p:ph type="title"/>
          </p:nvPr>
        </p:nvSpPr>
        <p:spPr>
          <a:xfrm>
            <a:off x="3878500" y="1614413"/>
            <a:ext cx="3643200" cy="116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Đánh giá</a:t>
            </a:r>
            <a:endParaRPr>
              <a:latin typeface="Montserrat"/>
              <a:ea typeface="Montserrat"/>
              <a:cs typeface="Montserrat"/>
              <a:sym typeface="Montserrat"/>
            </a:endParaRPr>
          </a:p>
        </p:txBody>
      </p:sp>
      <p:sp>
        <p:nvSpPr>
          <p:cNvPr id="1888" name="Google Shape;1888;p81"/>
          <p:cNvSpPr txBox="1"/>
          <p:nvPr>
            <p:ph idx="2" type="title"/>
          </p:nvPr>
        </p:nvSpPr>
        <p:spPr>
          <a:xfrm>
            <a:off x="2605163" y="1874400"/>
            <a:ext cx="1168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05</a:t>
            </a:r>
            <a:endParaRPr>
              <a:latin typeface="Montserrat"/>
              <a:ea typeface="Montserrat"/>
              <a:cs typeface="Montserrat"/>
              <a:sym typeface="Montserrat"/>
            </a:endParaRPr>
          </a:p>
        </p:txBody>
      </p:sp>
      <p:sp>
        <p:nvSpPr>
          <p:cNvPr id="1889" name="Google Shape;1889;p81"/>
          <p:cNvSpPr/>
          <p:nvPr/>
        </p:nvSpPr>
        <p:spPr>
          <a:xfrm>
            <a:off x="-176550" y="-9525"/>
            <a:ext cx="1451725" cy="1540725"/>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81"/>
          <p:cNvSpPr/>
          <p:nvPr/>
        </p:nvSpPr>
        <p:spPr>
          <a:xfrm>
            <a:off x="382675" y="335700"/>
            <a:ext cx="1799225" cy="1813500"/>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1"/>
          <p:cNvSpPr/>
          <p:nvPr/>
        </p:nvSpPr>
        <p:spPr>
          <a:xfrm>
            <a:off x="368425" y="336275"/>
            <a:ext cx="868525" cy="1068825"/>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81"/>
          <p:cNvSpPr/>
          <p:nvPr/>
        </p:nvSpPr>
        <p:spPr>
          <a:xfrm>
            <a:off x="7818400" y="-9525"/>
            <a:ext cx="1325600" cy="2199800"/>
          </a:xfrm>
          <a:custGeom>
            <a:rect b="b" l="l" r="r" t="t"/>
            <a:pathLst>
              <a:path extrusionOk="0" h="87992" w="53024">
                <a:moveTo>
                  <a:pt x="0" y="0"/>
                </a:moveTo>
                <a:lnTo>
                  <a:pt x="0" y="61469"/>
                </a:lnTo>
                <a:cubicBezTo>
                  <a:pt x="0" y="76122"/>
                  <a:pt x="11869" y="87992"/>
                  <a:pt x="26523" y="87992"/>
                </a:cubicBezTo>
                <a:cubicBezTo>
                  <a:pt x="41154" y="87992"/>
                  <a:pt x="53023" y="76122"/>
                  <a:pt x="53023" y="61469"/>
                </a:cubicBezTo>
                <a:lnTo>
                  <a:pt x="530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81"/>
          <p:cNvSpPr/>
          <p:nvPr/>
        </p:nvSpPr>
        <p:spPr>
          <a:xfrm>
            <a:off x="7519950" y="259800"/>
            <a:ext cx="1325600" cy="2199825"/>
          </a:xfrm>
          <a:custGeom>
            <a:rect b="b" l="l" r="r" t="t"/>
            <a:pathLst>
              <a:path extrusionOk="0" fill="none" h="87993" w="53024">
                <a:moveTo>
                  <a:pt x="1" y="1"/>
                </a:moveTo>
                <a:lnTo>
                  <a:pt x="1" y="61492"/>
                </a:lnTo>
                <a:cubicBezTo>
                  <a:pt x="1" y="76123"/>
                  <a:pt x="11870" y="87992"/>
                  <a:pt x="26501" y="87992"/>
                </a:cubicBezTo>
                <a:lnTo>
                  <a:pt x="26501" y="87992"/>
                </a:lnTo>
                <a:cubicBezTo>
                  <a:pt x="41155" y="87992"/>
                  <a:pt x="53024" y="76123"/>
                  <a:pt x="53024" y="61492"/>
                </a:cubicBezTo>
                <a:lnTo>
                  <a:pt x="53024" y="1"/>
                </a:lnTo>
                <a:close/>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81"/>
          <p:cNvSpPr/>
          <p:nvPr/>
        </p:nvSpPr>
        <p:spPr>
          <a:xfrm>
            <a:off x="8182450" y="259825"/>
            <a:ext cx="25" cy="2199757"/>
          </a:xfrm>
          <a:custGeom>
            <a:rect b="b" l="l" r="r" t="t"/>
            <a:pathLst>
              <a:path extrusionOk="0" fill="none" h="91485" w="1">
                <a:moveTo>
                  <a:pt x="1" y="91484"/>
                </a:moveTo>
                <a:lnTo>
                  <a:pt x="1"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5" name="Google Shape;1895;p81"/>
          <p:cNvCxnSpPr/>
          <p:nvPr/>
        </p:nvCxnSpPr>
        <p:spPr>
          <a:xfrm>
            <a:off x="7521575" y="3708400"/>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96" name="Google Shape;1896;p81"/>
          <p:cNvCxnSpPr/>
          <p:nvPr/>
        </p:nvCxnSpPr>
        <p:spPr>
          <a:xfrm>
            <a:off x="7521575" y="3901855"/>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97" name="Google Shape;1897;p81"/>
          <p:cNvCxnSpPr/>
          <p:nvPr/>
        </p:nvCxnSpPr>
        <p:spPr>
          <a:xfrm>
            <a:off x="7521575" y="4095310"/>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98" name="Google Shape;1898;p81"/>
          <p:cNvCxnSpPr/>
          <p:nvPr/>
        </p:nvCxnSpPr>
        <p:spPr>
          <a:xfrm>
            <a:off x="7521575" y="4288765"/>
            <a:ext cx="514500" cy="0"/>
          </a:xfrm>
          <a:prstGeom prst="straightConnector1">
            <a:avLst/>
          </a:prstGeom>
          <a:noFill/>
          <a:ln cap="flat" cmpd="sng" w="9525">
            <a:solidFill>
              <a:schemeClr val="lt1"/>
            </a:solidFill>
            <a:prstDash val="solid"/>
            <a:round/>
            <a:headEnd len="med" w="med" type="none"/>
            <a:tailEnd len="med" w="med" type="none"/>
          </a:ln>
        </p:spPr>
      </p:cxnSp>
      <p:cxnSp>
        <p:nvCxnSpPr>
          <p:cNvPr id="1899" name="Google Shape;1899;p81"/>
          <p:cNvCxnSpPr/>
          <p:nvPr/>
        </p:nvCxnSpPr>
        <p:spPr>
          <a:xfrm>
            <a:off x="7521575" y="4482220"/>
            <a:ext cx="514500" cy="0"/>
          </a:xfrm>
          <a:prstGeom prst="straightConnector1">
            <a:avLst/>
          </a:prstGeom>
          <a:noFill/>
          <a:ln cap="flat" cmpd="sng" w="9525">
            <a:solidFill>
              <a:schemeClr val="lt1"/>
            </a:solidFill>
            <a:prstDash val="solid"/>
            <a:round/>
            <a:headEnd len="med" w="med" type="none"/>
            <a:tailEnd len="med" w="med" type="none"/>
          </a:ln>
        </p:spPr>
      </p:cxnSp>
      <p:grpSp>
        <p:nvGrpSpPr>
          <p:cNvPr id="1900" name="Google Shape;1900;p81"/>
          <p:cNvGrpSpPr/>
          <p:nvPr/>
        </p:nvGrpSpPr>
        <p:grpSpPr>
          <a:xfrm rot="5400000">
            <a:off x="4099124" y="-1230226"/>
            <a:ext cx="971525" cy="3431977"/>
            <a:chOff x="8399466" y="3067247"/>
            <a:chExt cx="748133" cy="2642828"/>
          </a:xfrm>
        </p:grpSpPr>
        <p:sp>
          <p:nvSpPr>
            <p:cNvPr id="1901" name="Google Shape;1901;p81"/>
            <p:cNvSpPr/>
            <p:nvPr/>
          </p:nvSpPr>
          <p:spPr>
            <a:xfrm>
              <a:off x="8400019" y="438890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81"/>
            <p:cNvSpPr/>
            <p:nvPr/>
          </p:nvSpPr>
          <p:spPr>
            <a:xfrm>
              <a:off x="8400019" y="419978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81"/>
            <p:cNvSpPr/>
            <p:nvPr/>
          </p:nvSpPr>
          <p:spPr>
            <a:xfrm>
              <a:off x="8400019" y="40112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81"/>
            <p:cNvSpPr/>
            <p:nvPr/>
          </p:nvSpPr>
          <p:spPr>
            <a:xfrm>
              <a:off x="8400019" y="38226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81"/>
            <p:cNvSpPr/>
            <p:nvPr/>
          </p:nvSpPr>
          <p:spPr>
            <a:xfrm>
              <a:off x="8400019" y="363350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81"/>
            <p:cNvSpPr/>
            <p:nvPr/>
          </p:nvSpPr>
          <p:spPr>
            <a:xfrm>
              <a:off x="8400019" y="344494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81"/>
            <p:cNvSpPr/>
            <p:nvPr/>
          </p:nvSpPr>
          <p:spPr>
            <a:xfrm>
              <a:off x="8400019" y="325635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81"/>
            <p:cNvSpPr/>
            <p:nvPr/>
          </p:nvSpPr>
          <p:spPr>
            <a:xfrm>
              <a:off x="8966305"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81"/>
            <p:cNvSpPr/>
            <p:nvPr/>
          </p:nvSpPr>
          <p:spPr>
            <a:xfrm>
              <a:off x="8777715"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81"/>
            <p:cNvSpPr/>
            <p:nvPr/>
          </p:nvSpPr>
          <p:spPr>
            <a:xfrm>
              <a:off x="8588590"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81"/>
            <p:cNvSpPr/>
            <p:nvPr/>
          </p:nvSpPr>
          <p:spPr>
            <a:xfrm>
              <a:off x="8399466"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81"/>
            <p:cNvSpPr/>
            <p:nvPr/>
          </p:nvSpPr>
          <p:spPr>
            <a:xfrm>
              <a:off x="8400019" y="3067775"/>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81"/>
            <p:cNvSpPr/>
            <p:nvPr/>
          </p:nvSpPr>
          <p:spPr>
            <a:xfrm>
              <a:off x="8400019" y="5710051"/>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81"/>
            <p:cNvSpPr/>
            <p:nvPr/>
          </p:nvSpPr>
          <p:spPr>
            <a:xfrm>
              <a:off x="8400019" y="5520933"/>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81"/>
            <p:cNvSpPr/>
            <p:nvPr/>
          </p:nvSpPr>
          <p:spPr>
            <a:xfrm>
              <a:off x="8400019" y="53323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81"/>
            <p:cNvSpPr/>
            <p:nvPr/>
          </p:nvSpPr>
          <p:spPr>
            <a:xfrm>
              <a:off x="8400019" y="51437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81"/>
            <p:cNvSpPr/>
            <p:nvPr/>
          </p:nvSpPr>
          <p:spPr>
            <a:xfrm>
              <a:off x="8400019" y="4954650"/>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81"/>
            <p:cNvSpPr/>
            <p:nvPr/>
          </p:nvSpPr>
          <p:spPr>
            <a:xfrm>
              <a:off x="8400019" y="4766091"/>
              <a:ext cx="743921" cy="24"/>
            </a:xfrm>
            <a:custGeom>
              <a:rect b="b" l="l" r="r" t="t"/>
              <a:pathLst>
                <a:path extrusionOk="0" fill="none" h="1" w="85459">
                  <a:moveTo>
                    <a:pt x="0" y="0"/>
                  </a:moveTo>
                  <a:lnTo>
                    <a:pt x="85458" y="0"/>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81"/>
            <p:cNvSpPr/>
            <p:nvPr/>
          </p:nvSpPr>
          <p:spPr>
            <a:xfrm>
              <a:off x="8400019" y="4577508"/>
              <a:ext cx="743921" cy="24"/>
            </a:xfrm>
            <a:custGeom>
              <a:rect b="b" l="l" r="r" t="t"/>
              <a:pathLst>
                <a:path extrusionOk="0" fill="none" h="1" w="85459">
                  <a:moveTo>
                    <a:pt x="0" y="1"/>
                  </a:moveTo>
                  <a:lnTo>
                    <a:pt x="85458" y="1"/>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81"/>
            <p:cNvSpPr/>
            <p:nvPr/>
          </p:nvSpPr>
          <p:spPr>
            <a:xfrm>
              <a:off x="9147574" y="3067247"/>
              <a:ext cx="24" cy="2642789"/>
            </a:xfrm>
            <a:custGeom>
              <a:rect b="b" l="l" r="r" t="t"/>
              <a:pathLst>
                <a:path extrusionOk="0" fill="none" h="85458" w="1">
                  <a:moveTo>
                    <a:pt x="0" y="0"/>
                  </a:moveTo>
                  <a:lnTo>
                    <a:pt x="0" y="85458"/>
                  </a:ln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1" name="Google Shape;1921;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82"/>
          <p:cNvSpPr txBox="1"/>
          <p:nvPr>
            <p:ph idx="1" type="subTitle"/>
          </p:nvPr>
        </p:nvSpPr>
        <p:spPr>
          <a:xfrm>
            <a:off x="6956650" y="328125"/>
            <a:ext cx="2100900" cy="1663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Bảng số liệu về số node đã tìm kiếm, độ dài đường đi, thời gian và bộ nhớ sử dụng của 4 giải thuật BFS, DFS, A* và Monte Carlo Tree Search đối với 33 level trong trò chơi BLOXORZ.</a:t>
            </a:r>
            <a:endParaRPr/>
          </a:p>
          <a:p>
            <a:pPr indent="0" lvl="0" marL="0" rtl="0" algn="l">
              <a:lnSpc>
                <a:spcPct val="115000"/>
              </a:lnSpc>
              <a:spcBef>
                <a:spcPts val="0"/>
              </a:spcBef>
              <a:spcAft>
                <a:spcPts val="0"/>
              </a:spcAft>
              <a:buNone/>
            </a:pPr>
            <a:r>
              <a:t/>
            </a:r>
            <a:endParaRPr/>
          </a:p>
        </p:txBody>
      </p:sp>
      <p:sp>
        <p:nvSpPr>
          <p:cNvPr id="1927" name="Google Shape;1927;p82"/>
          <p:cNvSpPr txBox="1"/>
          <p:nvPr>
            <p:ph type="title"/>
          </p:nvPr>
        </p:nvSpPr>
        <p:spPr>
          <a:xfrm>
            <a:off x="-348925" y="-361100"/>
            <a:ext cx="2747100" cy="98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accent5"/>
                </a:solidFill>
                <a:latin typeface="Montserrat"/>
                <a:ea typeface="Montserrat"/>
                <a:cs typeface="Montserrat"/>
                <a:sym typeface="Montserrat"/>
              </a:rPr>
              <a:t>Bảng số liệu</a:t>
            </a:r>
            <a:endParaRPr sz="2400">
              <a:solidFill>
                <a:schemeClr val="accent5"/>
              </a:solidFill>
              <a:latin typeface="Montserrat"/>
              <a:ea typeface="Montserrat"/>
              <a:cs typeface="Montserrat"/>
              <a:sym typeface="Montserrat"/>
            </a:endParaRPr>
          </a:p>
        </p:txBody>
      </p:sp>
      <p:sp>
        <p:nvSpPr>
          <p:cNvPr id="1928" name="Google Shape;1928;p82"/>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82"/>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1" name="Google Shape;1931;p82"/>
          <p:cNvPicPr preferRelativeResize="0"/>
          <p:nvPr/>
        </p:nvPicPr>
        <p:blipFill>
          <a:blip r:embed="rId3">
            <a:alphaModFix/>
          </a:blip>
          <a:stretch>
            <a:fillRect/>
          </a:stretch>
        </p:blipFill>
        <p:spPr>
          <a:xfrm>
            <a:off x="0" y="626350"/>
            <a:ext cx="6865268" cy="43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38"/>
          <p:cNvSpPr txBox="1"/>
          <p:nvPr>
            <p:ph idx="1" type="subTitle"/>
          </p:nvPr>
        </p:nvSpPr>
        <p:spPr>
          <a:xfrm>
            <a:off x="5508475" y="2151050"/>
            <a:ext cx="27471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Bloxorz là trò chơi giải đố đầy thử thách, di chuyển khối hình chữ nhật đến đích.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Yêu cầu tư duy logic và kỹ năng giải quyết vấn đề.</a:t>
            </a:r>
            <a:endParaRPr/>
          </a:p>
          <a:p>
            <a:pPr indent="0" lvl="0" marL="0" rtl="0" algn="l">
              <a:spcBef>
                <a:spcPts val="0"/>
              </a:spcBef>
              <a:spcAft>
                <a:spcPts val="0"/>
              </a:spcAft>
              <a:buNone/>
            </a:pPr>
            <a:r>
              <a:t/>
            </a:r>
            <a:endParaRPr/>
          </a:p>
        </p:txBody>
      </p:sp>
      <p:sp>
        <p:nvSpPr>
          <p:cNvPr id="1230" name="Google Shape;1230;p38"/>
          <p:cNvSpPr txBox="1"/>
          <p:nvPr>
            <p:ph type="title"/>
          </p:nvPr>
        </p:nvSpPr>
        <p:spPr>
          <a:xfrm>
            <a:off x="5508475" y="1391450"/>
            <a:ext cx="2399400" cy="98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Montserrat"/>
                <a:ea typeface="Montserrat"/>
                <a:cs typeface="Montserrat"/>
                <a:sym typeface="Montserrat"/>
              </a:rPr>
              <a:t>Bloxorz</a:t>
            </a:r>
            <a:endParaRPr>
              <a:solidFill>
                <a:schemeClr val="accent5"/>
              </a:solidFill>
              <a:latin typeface="Montserrat"/>
              <a:ea typeface="Montserrat"/>
              <a:cs typeface="Montserrat"/>
              <a:sym typeface="Montserrat"/>
            </a:endParaRPr>
          </a:p>
        </p:txBody>
      </p:sp>
      <p:sp>
        <p:nvSpPr>
          <p:cNvPr id="1231" name="Google Shape;1231;p38"/>
          <p:cNvSpPr/>
          <p:nvPr/>
        </p:nvSpPr>
        <p:spPr>
          <a:xfrm flipH="1">
            <a:off x="8228094"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8"/>
          <p:cNvSpPr/>
          <p:nvPr/>
        </p:nvSpPr>
        <p:spPr>
          <a:xfrm flipH="1">
            <a:off x="7575505"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8"/>
          <p:cNvSpPr/>
          <p:nvPr/>
        </p:nvSpPr>
        <p:spPr>
          <a:xfrm flipH="1">
            <a:off x="8255586"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8"/>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8"/>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37" name="Google Shape;1237;p38"/>
          <p:cNvGrpSpPr/>
          <p:nvPr/>
        </p:nvGrpSpPr>
        <p:grpSpPr>
          <a:xfrm>
            <a:off x="770000" y="895500"/>
            <a:ext cx="4419000" cy="3352500"/>
            <a:chOff x="726500" y="1008600"/>
            <a:chExt cx="4419000" cy="3352500"/>
          </a:xfrm>
        </p:grpSpPr>
        <p:sp>
          <p:nvSpPr>
            <p:cNvPr id="1238" name="Google Shape;1238;p38"/>
            <p:cNvSpPr/>
            <p:nvPr/>
          </p:nvSpPr>
          <p:spPr>
            <a:xfrm>
              <a:off x="726500" y="1008600"/>
              <a:ext cx="4419000" cy="3352500"/>
            </a:xfrm>
            <a:prstGeom prst="roundRect">
              <a:avLst>
                <a:gd fmla="val 352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9" name="Google Shape;1239;p38"/>
            <p:cNvPicPr preferRelativeResize="0"/>
            <p:nvPr/>
          </p:nvPicPr>
          <p:blipFill>
            <a:blip r:embed="rId3">
              <a:alphaModFix/>
            </a:blip>
            <a:stretch>
              <a:fillRect/>
            </a:stretch>
          </p:blipFill>
          <p:spPr>
            <a:xfrm>
              <a:off x="827475" y="1103481"/>
              <a:ext cx="4217025" cy="3162750"/>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83"/>
          <p:cNvSpPr/>
          <p:nvPr/>
        </p:nvSpPr>
        <p:spPr>
          <a:xfrm flipH="1">
            <a:off x="8228094"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83"/>
          <p:cNvSpPr/>
          <p:nvPr/>
        </p:nvSpPr>
        <p:spPr>
          <a:xfrm flipH="1">
            <a:off x="7575505"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83"/>
          <p:cNvSpPr/>
          <p:nvPr/>
        </p:nvSpPr>
        <p:spPr>
          <a:xfrm flipH="1">
            <a:off x="8255586"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3"/>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83"/>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2" name="Google Shape;1942;p83"/>
          <p:cNvSpPr txBox="1"/>
          <p:nvPr>
            <p:ph idx="1" type="subTitle"/>
          </p:nvPr>
        </p:nvSpPr>
        <p:spPr>
          <a:xfrm>
            <a:off x="2394225" y="2499475"/>
            <a:ext cx="5966700" cy="1663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AutoNum type="arabicPeriod"/>
            </a:pPr>
            <a:r>
              <a:rPr lang="en"/>
              <a:t>G</a:t>
            </a:r>
            <a:r>
              <a:rPr lang="en"/>
              <a:t>iải thuật BFS thường có độ dài đường đi ngắn nhất nhưng số node được duyệt nhiều, DFS có số node được duyệt ít nhưng độ dài đường đi dài,.</a:t>
            </a:r>
            <a:endParaRPr/>
          </a:p>
          <a:p>
            <a:pPr indent="0" lvl="0" marL="45720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AutoNum type="arabicPeriod"/>
            </a:pPr>
            <a:r>
              <a:rPr lang="en"/>
              <a:t>A* độ dài đường đi tìm được xấp xỉ BFS, MCTS độ dài đường đi tìm được chỉ ngắn hơn so với DFS</a:t>
            </a:r>
            <a:endParaRPr/>
          </a:p>
          <a:p>
            <a:pPr indent="0" lvl="0" marL="45720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AutoNum type="arabicPeriod"/>
            </a:pPr>
            <a:r>
              <a:rPr lang="en"/>
              <a:t>Level 23, BFS có số node được duyệt cao vượt trội..</a:t>
            </a:r>
            <a:endParaRPr/>
          </a:p>
          <a:p>
            <a:pPr indent="0" lvl="0" marL="0" rtl="0" algn="just">
              <a:lnSpc>
                <a:spcPct val="115000"/>
              </a:lnSpc>
              <a:spcBef>
                <a:spcPts val="0"/>
              </a:spcBef>
              <a:spcAft>
                <a:spcPts val="0"/>
              </a:spcAft>
              <a:buNone/>
            </a:pPr>
            <a:r>
              <a:t/>
            </a:r>
            <a:endParaRPr/>
          </a:p>
        </p:txBody>
      </p:sp>
      <p:sp>
        <p:nvSpPr>
          <p:cNvPr id="1943" name="Google Shape;1943;p83"/>
          <p:cNvSpPr txBox="1"/>
          <p:nvPr>
            <p:ph type="title"/>
          </p:nvPr>
        </p:nvSpPr>
        <p:spPr>
          <a:xfrm>
            <a:off x="53450" y="3216000"/>
            <a:ext cx="2747100" cy="98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5"/>
                </a:solidFill>
                <a:latin typeface="Montserrat"/>
                <a:ea typeface="Montserrat"/>
                <a:cs typeface="Montserrat"/>
                <a:sym typeface="Montserrat"/>
              </a:rPr>
              <a:t>Nhận xét</a:t>
            </a:r>
            <a:endParaRPr sz="2300">
              <a:solidFill>
                <a:schemeClr val="accent5"/>
              </a:solidFill>
              <a:latin typeface="Montserrat"/>
              <a:ea typeface="Montserrat"/>
              <a:cs typeface="Montserrat"/>
              <a:sym typeface="Montserrat"/>
            </a:endParaRPr>
          </a:p>
        </p:txBody>
      </p:sp>
      <p:pic>
        <p:nvPicPr>
          <p:cNvPr id="1944" name="Google Shape;1944;p83"/>
          <p:cNvPicPr preferRelativeResize="0"/>
          <p:nvPr/>
        </p:nvPicPr>
        <p:blipFill>
          <a:blip r:embed="rId3">
            <a:alphaModFix/>
          </a:blip>
          <a:stretch>
            <a:fillRect/>
          </a:stretch>
        </p:blipFill>
        <p:spPr>
          <a:xfrm>
            <a:off x="228600" y="152400"/>
            <a:ext cx="4262799" cy="2374950"/>
          </a:xfrm>
          <a:prstGeom prst="rect">
            <a:avLst/>
          </a:prstGeom>
          <a:noFill/>
          <a:ln>
            <a:noFill/>
          </a:ln>
        </p:spPr>
      </p:pic>
      <p:pic>
        <p:nvPicPr>
          <p:cNvPr id="1945" name="Google Shape;1945;p83"/>
          <p:cNvPicPr preferRelativeResize="0"/>
          <p:nvPr/>
        </p:nvPicPr>
        <p:blipFill>
          <a:blip r:embed="rId4">
            <a:alphaModFix/>
          </a:blip>
          <a:stretch>
            <a:fillRect/>
          </a:stretch>
        </p:blipFill>
        <p:spPr>
          <a:xfrm>
            <a:off x="4798950" y="152400"/>
            <a:ext cx="3995250" cy="237495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84"/>
          <p:cNvSpPr/>
          <p:nvPr/>
        </p:nvSpPr>
        <p:spPr>
          <a:xfrm flipH="1">
            <a:off x="8228094"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84"/>
          <p:cNvSpPr/>
          <p:nvPr/>
        </p:nvSpPr>
        <p:spPr>
          <a:xfrm flipH="1">
            <a:off x="7575505"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84"/>
          <p:cNvSpPr/>
          <p:nvPr/>
        </p:nvSpPr>
        <p:spPr>
          <a:xfrm flipH="1">
            <a:off x="8255586"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84"/>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84"/>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6" name="Google Shape;1956;p84"/>
          <p:cNvSpPr txBox="1"/>
          <p:nvPr>
            <p:ph idx="1" type="subTitle"/>
          </p:nvPr>
        </p:nvSpPr>
        <p:spPr>
          <a:xfrm>
            <a:off x="2394225" y="2536500"/>
            <a:ext cx="5966700" cy="1663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AutoNum type="arabicPeriod"/>
            </a:pPr>
            <a:r>
              <a:rPr lang="en"/>
              <a:t>Đ</a:t>
            </a:r>
            <a:r>
              <a:rPr lang="en"/>
              <a:t>ối với 33 level trong trò chơi BLOXORZ, giải thuật MCTS (Monte Carlo Tree Search) thường sử dụng nhiều thời gian, BFS tiêu tốn nhiều bộ nhớ hơn các giải thuật khác.</a:t>
            </a:r>
            <a:endParaRPr/>
          </a:p>
          <a:p>
            <a:pPr indent="0" lvl="0" marL="45720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AutoNum type="arabicPeriod"/>
            </a:pPr>
            <a:r>
              <a:rPr lang="en"/>
              <a:t>Thời gian tìm kiếm và sự tiêu tốn bộ nhớ của từng giải thuật có cùng xu hướng trên các level khác nhau.</a:t>
            </a:r>
            <a:endParaRPr/>
          </a:p>
          <a:p>
            <a:pPr indent="0" lvl="0" marL="45720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AutoNum type="arabicPeriod"/>
            </a:pPr>
            <a:r>
              <a:rPr lang="en"/>
              <a:t>Các level 10, 15, 20, 26, 28 là những level đặc biệt</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p:txBody>
      </p:sp>
      <p:sp>
        <p:nvSpPr>
          <p:cNvPr id="1957" name="Google Shape;1957;p84"/>
          <p:cNvSpPr txBox="1"/>
          <p:nvPr>
            <p:ph type="title"/>
          </p:nvPr>
        </p:nvSpPr>
        <p:spPr>
          <a:xfrm>
            <a:off x="53450" y="3216000"/>
            <a:ext cx="2747100" cy="98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5"/>
                </a:solidFill>
                <a:latin typeface="Montserrat"/>
                <a:ea typeface="Montserrat"/>
                <a:cs typeface="Montserrat"/>
                <a:sym typeface="Montserrat"/>
              </a:rPr>
              <a:t>Nhận xét</a:t>
            </a:r>
            <a:endParaRPr sz="2300">
              <a:solidFill>
                <a:schemeClr val="accent5"/>
              </a:solidFill>
              <a:latin typeface="Montserrat"/>
              <a:ea typeface="Montserrat"/>
              <a:cs typeface="Montserrat"/>
              <a:sym typeface="Montserrat"/>
            </a:endParaRPr>
          </a:p>
        </p:txBody>
      </p:sp>
      <p:pic>
        <p:nvPicPr>
          <p:cNvPr id="1958" name="Google Shape;1958;p84"/>
          <p:cNvPicPr preferRelativeResize="0"/>
          <p:nvPr/>
        </p:nvPicPr>
        <p:blipFill>
          <a:blip r:embed="rId3">
            <a:alphaModFix/>
          </a:blip>
          <a:stretch>
            <a:fillRect/>
          </a:stretch>
        </p:blipFill>
        <p:spPr>
          <a:xfrm>
            <a:off x="228600" y="152400"/>
            <a:ext cx="4262799" cy="2374949"/>
          </a:xfrm>
          <a:prstGeom prst="rect">
            <a:avLst/>
          </a:prstGeom>
          <a:noFill/>
          <a:ln>
            <a:noFill/>
          </a:ln>
        </p:spPr>
      </p:pic>
      <p:pic>
        <p:nvPicPr>
          <p:cNvPr id="1959" name="Google Shape;1959;p84"/>
          <p:cNvPicPr preferRelativeResize="0"/>
          <p:nvPr/>
        </p:nvPicPr>
        <p:blipFill>
          <a:blip r:embed="rId4">
            <a:alphaModFix/>
          </a:blip>
          <a:stretch>
            <a:fillRect/>
          </a:stretch>
        </p:blipFill>
        <p:spPr>
          <a:xfrm>
            <a:off x="4675425" y="148100"/>
            <a:ext cx="4118776" cy="2374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85"/>
          <p:cNvSpPr/>
          <p:nvPr/>
        </p:nvSpPr>
        <p:spPr>
          <a:xfrm flipH="1">
            <a:off x="8228094"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85"/>
          <p:cNvSpPr/>
          <p:nvPr/>
        </p:nvSpPr>
        <p:spPr>
          <a:xfrm flipH="1">
            <a:off x="7575505"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85"/>
          <p:cNvSpPr/>
          <p:nvPr/>
        </p:nvSpPr>
        <p:spPr>
          <a:xfrm flipH="1">
            <a:off x="8255586"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85"/>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85"/>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0" name="Google Shape;1970;p85"/>
          <p:cNvSpPr txBox="1"/>
          <p:nvPr>
            <p:ph idx="1" type="subTitle"/>
          </p:nvPr>
        </p:nvSpPr>
        <p:spPr>
          <a:xfrm>
            <a:off x="373200" y="720400"/>
            <a:ext cx="3839100" cy="1663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p:txBody>
      </p:sp>
      <p:sp>
        <p:nvSpPr>
          <p:cNvPr id="1971" name="Google Shape;1971;p85"/>
          <p:cNvSpPr txBox="1"/>
          <p:nvPr>
            <p:ph type="title"/>
          </p:nvPr>
        </p:nvSpPr>
        <p:spPr>
          <a:xfrm>
            <a:off x="-385000" y="83920"/>
            <a:ext cx="2747100" cy="5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5"/>
                </a:solidFill>
                <a:latin typeface="Montserrat"/>
                <a:ea typeface="Montserrat"/>
                <a:cs typeface="Montserrat"/>
                <a:sym typeface="Montserrat"/>
              </a:rPr>
              <a:t>Giải thích</a:t>
            </a:r>
            <a:endParaRPr sz="2300">
              <a:solidFill>
                <a:schemeClr val="accent5"/>
              </a:solidFill>
              <a:latin typeface="Montserrat"/>
              <a:ea typeface="Montserrat"/>
              <a:cs typeface="Montserrat"/>
              <a:sym typeface="Montserrat"/>
            </a:endParaRPr>
          </a:p>
        </p:txBody>
      </p:sp>
      <p:sp>
        <p:nvSpPr>
          <p:cNvPr id="1972" name="Google Shape;1972;p85"/>
          <p:cNvSpPr txBox="1"/>
          <p:nvPr>
            <p:ph idx="1" type="subTitle"/>
          </p:nvPr>
        </p:nvSpPr>
        <p:spPr>
          <a:xfrm>
            <a:off x="127275" y="870725"/>
            <a:ext cx="7913100" cy="35052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p:txBody>
      </p:sp>
      <p:sp>
        <p:nvSpPr>
          <p:cNvPr id="1973" name="Google Shape;1973;p85"/>
          <p:cNvSpPr txBox="1"/>
          <p:nvPr>
            <p:ph idx="1" type="subTitle"/>
          </p:nvPr>
        </p:nvSpPr>
        <p:spPr>
          <a:xfrm>
            <a:off x="127275" y="870725"/>
            <a:ext cx="7913100" cy="3505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Cả hai giải thuật A* và giải thuật Monte Carlo Tree Search đều phụ thuộc vào các tham số vì vậy kết quả thay đổi theo tham số. Các giá trị a, b, c sử dụng trong thuật toán A* chạy số liệu trong bảng là 4, 4, 10 và số lần thực hiện mỗi lượt tìm kiếm trong MCTS là 15. </a:t>
            </a:r>
            <a:r>
              <a:rPr lang="en"/>
              <a:t>Các giá trị này cần được thử nghiệm và tinh chỉnh để tối ưu kết quả tìm kiếm.</a:t>
            </a:r>
            <a:endParaRPr/>
          </a:p>
          <a:p>
            <a:pPr indent="0" lvl="0" marL="45720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Char char="●"/>
            </a:pPr>
            <a:r>
              <a:rPr lang="en"/>
              <a:t>Level 23</a:t>
            </a:r>
            <a:endParaRPr/>
          </a:p>
          <a:p>
            <a:pPr indent="0" lvl="0" marL="457200" rtl="0" algn="just">
              <a:lnSpc>
                <a:spcPct val="115000"/>
              </a:lnSpc>
              <a:spcBef>
                <a:spcPts val="0"/>
              </a:spcBef>
              <a:spcAft>
                <a:spcPts val="0"/>
              </a:spcAft>
              <a:buNone/>
            </a:pPr>
            <a:r>
              <a:t/>
            </a:r>
            <a:endParaRPr/>
          </a:p>
        </p:txBody>
      </p:sp>
      <p:pic>
        <p:nvPicPr>
          <p:cNvPr id="1974" name="Google Shape;1974;p85"/>
          <p:cNvPicPr preferRelativeResize="0"/>
          <p:nvPr/>
        </p:nvPicPr>
        <p:blipFill>
          <a:blip r:embed="rId3">
            <a:alphaModFix/>
          </a:blip>
          <a:stretch>
            <a:fillRect/>
          </a:stretch>
        </p:blipFill>
        <p:spPr>
          <a:xfrm>
            <a:off x="2598950" y="2449825"/>
            <a:ext cx="2969749" cy="1926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86"/>
          <p:cNvSpPr/>
          <p:nvPr/>
        </p:nvSpPr>
        <p:spPr>
          <a:xfrm flipH="1">
            <a:off x="8228094"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86"/>
          <p:cNvSpPr/>
          <p:nvPr/>
        </p:nvSpPr>
        <p:spPr>
          <a:xfrm flipH="1">
            <a:off x="7575505"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86"/>
          <p:cNvSpPr/>
          <p:nvPr/>
        </p:nvSpPr>
        <p:spPr>
          <a:xfrm flipH="1">
            <a:off x="8255586"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86"/>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86"/>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5" name="Google Shape;1985;p86"/>
          <p:cNvSpPr txBox="1"/>
          <p:nvPr>
            <p:ph idx="1" type="subTitle"/>
          </p:nvPr>
        </p:nvSpPr>
        <p:spPr>
          <a:xfrm>
            <a:off x="373200" y="720400"/>
            <a:ext cx="3839100" cy="16632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p:txBody>
      </p:sp>
      <p:sp>
        <p:nvSpPr>
          <p:cNvPr id="1986" name="Google Shape;1986;p86"/>
          <p:cNvSpPr txBox="1"/>
          <p:nvPr>
            <p:ph type="title"/>
          </p:nvPr>
        </p:nvSpPr>
        <p:spPr>
          <a:xfrm>
            <a:off x="-385000" y="83920"/>
            <a:ext cx="2747100" cy="5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5"/>
                </a:solidFill>
                <a:latin typeface="Montserrat"/>
                <a:ea typeface="Montserrat"/>
                <a:cs typeface="Montserrat"/>
                <a:sym typeface="Montserrat"/>
              </a:rPr>
              <a:t>Giải thích</a:t>
            </a:r>
            <a:endParaRPr sz="2300">
              <a:solidFill>
                <a:schemeClr val="accent5"/>
              </a:solidFill>
              <a:latin typeface="Montserrat"/>
              <a:ea typeface="Montserrat"/>
              <a:cs typeface="Montserrat"/>
              <a:sym typeface="Montserrat"/>
            </a:endParaRPr>
          </a:p>
        </p:txBody>
      </p:sp>
      <p:pic>
        <p:nvPicPr>
          <p:cNvPr id="1987" name="Google Shape;1987;p86"/>
          <p:cNvPicPr preferRelativeResize="0"/>
          <p:nvPr/>
        </p:nvPicPr>
        <p:blipFill>
          <a:blip r:embed="rId3">
            <a:alphaModFix/>
          </a:blip>
          <a:stretch>
            <a:fillRect/>
          </a:stretch>
        </p:blipFill>
        <p:spPr>
          <a:xfrm>
            <a:off x="6381900" y="2085525"/>
            <a:ext cx="2747100" cy="1557080"/>
          </a:xfrm>
          <a:prstGeom prst="rect">
            <a:avLst/>
          </a:prstGeom>
          <a:noFill/>
          <a:ln>
            <a:noFill/>
          </a:ln>
        </p:spPr>
      </p:pic>
      <p:pic>
        <p:nvPicPr>
          <p:cNvPr id="1988" name="Google Shape;1988;p86"/>
          <p:cNvPicPr preferRelativeResize="0"/>
          <p:nvPr/>
        </p:nvPicPr>
        <p:blipFill>
          <a:blip r:embed="rId4">
            <a:alphaModFix/>
          </a:blip>
          <a:stretch>
            <a:fillRect/>
          </a:stretch>
        </p:blipFill>
        <p:spPr>
          <a:xfrm>
            <a:off x="2536126" y="272739"/>
            <a:ext cx="2747100" cy="1600184"/>
          </a:xfrm>
          <a:prstGeom prst="rect">
            <a:avLst/>
          </a:prstGeom>
          <a:noFill/>
          <a:ln>
            <a:noFill/>
          </a:ln>
        </p:spPr>
      </p:pic>
      <p:pic>
        <p:nvPicPr>
          <p:cNvPr id="1989" name="Google Shape;1989;p86"/>
          <p:cNvPicPr preferRelativeResize="0"/>
          <p:nvPr/>
        </p:nvPicPr>
        <p:blipFill>
          <a:blip r:embed="rId5">
            <a:alphaModFix/>
          </a:blip>
          <a:stretch>
            <a:fillRect/>
          </a:stretch>
        </p:blipFill>
        <p:spPr>
          <a:xfrm>
            <a:off x="5809676" y="293743"/>
            <a:ext cx="2747100" cy="1579181"/>
          </a:xfrm>
          <a:prstGeom prst="rect">
            <a:avLst/>
          </a:prstGeom>
          <a:noFill/>
          <a:ln>
            <a:noFill/>
          </a:ln>
        </p:spPr>
      </p:pic>
      <p:pic>
        <p:nvPicPr>
          <p:cNvPr id="1990" name="Google Shape;1990;p86"/>
          <p:cNvPicPr preferRelativeResize="0"/>
          <p:nvPr/>
        </p:nvPicPr>
        <p:blipFill>
          <a:blip r:embed="rId6">
            <a:alphaModFix/>
          </a:blip>
          <a:stretch>
            <a:fillRect/>
          </a:stretch>
        </p:blipFill>
        <p:spPr>
          <a:xfrm>
            <a:off x="138700" y="2085525"/>
            <a:ext cx="3042812" cy="1557075"/>
          </a:xfrm>
          <a:prstGeom prst="rect">
            <a:avLst/>
          </a:prstGeom>
          <a:noFill/>
          <a:ln>
            <a:noFill/>
          </a:ln>
        </p:spPr>
      </p:pic>
      <p:pic>
        <p:nvPicPr>
          <p:cNvPr id="1991" name="Google Shape;1991;p86"/>
          <p:cNvPicPr preferRelativeResize="0"/>
          <p:nvPr/>
        </p:nvPicPr>
        <p:blipFill>
          <a:blip r:embed="rId7">
            <a:alphaModFix/>
          </a:blip>
          <a:stretch>
            <a:fillRect/>
          </a:stretch>
        </p:blipFill>
        <p:spPr>
          <a:xfrm>
            <a:off x="3500688" y="2085525"/>
            <a:ext cx="2438712" cy="1557075"/>
          </a:xfrm>
          <a:prstGeom prst="rect">
            <a:avLst/>
          </a:prstGeom>
          <a:noFill/>
          <a:ln>
            <a:noFill/>
          </a:ln>
        </p:spPr>
      </p:pic>
      <p:sp>
        <p:nvSpPr>
          <p:cNvPr id="1992" name="Google Shape;1992;p86"/>
          <p:cNvSpPr txBox="1"/>
          <p:nvPr>
            <p:ph idx="1" type="subTitle"/>
          </p:nvPr>
        </p:nvSpPr>
        <p:spPr>
          <a:xfrm>
            <a:off x="763500" y="3757950"/>
            <a:ext cx="7913100" cy="3505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Điểm chung của các màn đặc biệt 10, 15, 20, 26, 28 khác biệt so với các màn khác là đều có ô vuông có tác dụng tách khối ra làm 2 và dịch chuyển khối đến vị trí khác khi khối ở trạng thái đứng trên nó.</a:t>
            </a:r>
            <a:endParaRPr/>
          </a:p>
          <a:p>
            <a:pPr indent="0" lvl="0" marL="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sp>
        <p:nvSpPr>
          <p:cNvPr id="1997" name="Google Shape;1997;p87"/>
          <p:cNvSpPr/>
          <p:nvPr/>
        </p:nvSpPr>
        <p:spPr>
          <a:xfrm flipH="1">
            <a:off x="8228094"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87"/>
          <p:cNvSpPr/>
          <p:nvPr/>
        </p:nvSpPr>
        <p:spPr>
          <a:xfrm flipH="1">
            <a:off x="7575505"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87"/>
          <p:cNvSpPr/>
          <p:nvPr/>
        </p:nvSpPr>
        <p:spPr>
          <a:xfrm flipH="1">
            <a:off x="8255586"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87"/>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87"/>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3" name="Google Shape;2003;p87"/>
          <p:cNvSpPr txBox="1"/>
          <p:nvPr>
            <p:ph idx="1" type="subTitle"/>
          </p:nvPr>
        </p:nvSpPr>
        <p:spPr>
          <a:xfrm>
            <a:off x="127275" y="870725"/>
            <a:ext cx="7913100" cy="3505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Giải thuật BFS có số node tìm kiếm khá lớn so với các giải thuật khác, song trả về kết quả tốt về độ dài đường đi, đồng thời thời gian và bộ nhớ sử dụng cũng được kiểm soát ở mức tương đối.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Char char="●"/>
            </a:pPr>
            <a:r>
              <a:rPr lang="en"/>
              <a:t>Giải thuật DFS có thể tìm được đường đi nhanh chóng nhưng đường đi tìm được không chắc là tối ưu. Đồng thời, nếu không kiểm soát được độ sâu tối đa của cây tìm kiếm, DFS có thể rơi vào tình trạng lặp vô hạn hoặc quá tải bộ nhớ.</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p:txBody>
      </p:sp>
      <p:sp>
        <p:nvSpPr>
          <p:cNvPr id="2004" name="Google Shape;2004;p87"/>
          <p:cNvSpPr txBox="1"/>
          <p:nvPr>
            <p:ph type="title"/>
          </p:nvPr>
        </p:nvSpPr>
        <p:spPr>
          <a:xfrm>
            <a:off x="-385000" y="83920"/>
            <a:ext cx="2747100" cy="5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5"/>
                </a:solidFill>
                <a:latin typeface="Montserrat"/>
                <a:ea typeface="Montserrat"/>
                <a:cs typeface="Montserrat"/>
                <a:sym typeface="Montserrat"/>
              </a:rPr>
              <a:t>Đánh giá</a:t>
            </a:r>
            <a:endParaRPr sz="2300">
              <a:solidFill>
                <a:schemeClr val="accent5"/>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88"/>
          <p:cNvSpPr/>
          <p:nvPr/>
        </p:nvSpPr>
        <p:spPr>
          <a:xfrm flipH="1">
            <a:off x="8228094" y="-9525"/>
            <a:ext cx="1044806" cy="1108860"/>
          </a:xfrm>
          <a:custGeom>
            <a:rect b="b" l="l" r="r" t="t"/>
            <a:pathLst>
              <a:path extrusionOk="0" h="61629" w="58069">
                <a:moveTo>
                  <a:pt x="1" y="1"/>
                </a:moveTo>
                <a:cubicBezTo>
                  <a:pt x="3835" y="503"/>
                  <a:pt x="6780" y="3767"/>
                  <a:pt x="6780" y="7716"/>
                </a:cubicBezTo>
                <a:lnTo>
                  <a:pt x="6780" y="61629"/>
                </a:lnTo>
                <a:cubicBezTo>
                  <a:pt x="12258" y="60624"/>
                  <a:pt x="17485" y="58913"/>
                  <a:pt x="22370" y="56584"/>
                </a:cubicBezTo>
                <a:cubicBezTo>
                  <a:pt x="21982" y="54462"/>
                  <a:pt x="21799" y="52293"/>
                  <a:pt x="21799" y="50079"/>
                </a:cubicBezTo>
                <a:cubicBezTo>
                  <a:pt x="21799" y="30564"/>
                  <a:pt x="37206" y="14632"/>
                  <a:pt x="56539" y="13833"/>
                </a:cubicBezTo>
                <a:cubicBezTo>
                  <a:pt x="57543" y="9382"/>
                  <a:pt x="58068" y="4771"/>
                  <a:pt x="58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88"/>
          <p:cNvSpPr/>
          <p:nvPr/>
        </p:nvSpPr>
        <p:spPr>
          <a:xfrm flipH="1">
            <a:off x="7575505" y="238945"/>
            <a:ext cx="1294902" cy="1305176"/>
          </a:xfrm>
          <a:custGeom>
            <a:rect b="b" l="l" r="r" t="t"/>
            <a:pathLst>
              <a:path extrusionOk="0" h="72540" w="71969">
                <a:moveTo>
                  <a:pt x="35699" y="1"/>
                </a:moveTo>
                <a:cubicBezTo>
                  <a:pt x="35174" y="1"/>
                  <a:pt x="34672" y="1"/>
                  <a:pt x="34170" y="24"/>
                </a:cubicBezTo>
                <a:cubicBezTo>
                  <a:pt x="29902" y="18946"/>
                  <a:pt x="17097" y="34604"/>
                  <a:pt x="1" y="42775"/>
                </a:cubicBezTo>
                <a:cubicBezTo>
                  <a:pt x="3059" y="59712"/>
                  <a:pt x="17873" y="72540"/>
                  <a:pt x="35699" y="72540"/>
                </a:cubicBezTo>
                <a:cubicBezTo>
                  <a:pt x="55740" y="72540"/>
                  <a:pt x="71969" y="56311"/>
                  <a:pt x="71969" y="36270"/>
                </a:cubicBezTo>
                <a:cubicBezTo>
                  <a:pt x="71969" y="16230"/>
                  <a:pt x="55740" y="1"/>
                  <a:pt x="356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88"/>
          <p:cNvSpPr/>
          <p:nvPr/>
        </p:nvSpPr>
        <p:spPr>
          <a:xfrm flipH="1">
            <a:off x="8255586" y="239359"/>
            <a:ext cx="625077" cy="769233"/>
          </a:xfrm>
          <a:custGeom>
            <a:rect b="b" l="l" r="r" t="t"/>
            <a:pathLst>
              <a:path extrusionOk="0" h="42753" w="34741">
                <a:moveTo>
                  <a:pt x="34740" y="1"/>
                </a:moveTo>
                <a:lnTo>
                  <a:pt x="34740" y="1"/>
                </a:lnTo>
                <a:cubicBezTo>
                  <a:pt x="15407" y="800"/>
                  <a:pt x="0" y="16732"/>
                  <a:pt x="0" y="36247"/>
                </a:cubicBezTo>
                <a:cubicBezTo>
                  <a:pt x="0" y="38461"/>
                  <a:pt x="183" y="40630"/>
                  <a:pt x="571" y="42752"/>
                </a:cubicBezTo>
                <a:cubicBezTo>
                  <a:pt x="17667" y="34581"/>
                  <a:pt x="30472" y="18923"/>
                  <a:pt x="347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88"/>
          <p:cNvSpPr/>
          <p:nvPr/>
        </p:nvSpPr>
        <p:spPr>
          <a:xfrm>
            <a:off x="4512765" y="1481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88"/>
          <p:cNvSpPr/>
          <p:nvPr/>
        </p:nvSpPr>
        <p:spPr>
          <a:xfrm>
            <a:off x="4415190" y="4625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5" name="Google Shape;2015;p88"/>
          <p:cNvSpPr txBox="1"/>
          <p:nvPr>
            <p:ph idx="1" type="subTitle"/>
          </p:nvPr>
        </p:nvSpPr>
        <p:spPr>
          <a:xfrm>
            <a:off x="127275" y="794525"/>
            <a:ext cx="7913100" cy="3505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Giải thuật A* kết hợp giữa chi phí đường đi và ước lượng từ trạng thái hiện tại đến trạng thái đích để tìm kiếm đường đi tối ưu. Tuy nhiên, trong trường hợp không có hàm ước lượng đúng hoặc hàm ước lượng bị ảnh hưởng bởi chi phí di chuyển giữa các trạng thái, A* có thể không tìm được đường đi tối ưu. Ta cần lựa chọn giá trị tham số phù hợp chạy thuật toán để đạt được hiệu quả tốt nhất.</a:t>
            </a:r>
            <a:endParaRPr/>
          </a:p>
          <a:p>
            <a:pPr indent="0" lvl="0" marL="45720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Char char="●"/>
            </a:pPr>
            <a:r>
              <a:rPr lang="en"/>
              <a:t>Giải thuật MCTS: MCTS sử dụng một kỹ thuật tìm kiếm ngẫu nhiên để khám phá không gian trạng thái và tìm kiếm đường đi tối ưu. Tuy nhiên, MCTS có thể mất nhiều thời gian để khám phá tất cả các trạng thái và tìm kiếm được đường đi tối ưu, đồng thời tốn kém về bộ nhớ, đòi hỏi một tham số phù hợp để đảm bảo hiệu suất và độ phù hợp của giải thuật.</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rPr lang="en"/>
              <a:t> =&gt;  Mỗi giải thuật có ưu và nhược điểm riêng, tuy nhiên nếu được thử nghiệm và tinh chỉnh để tối ưu thì giải thuật A* và MCTS sẽ là lựa chọn phù hợp cho bài toán Bloxorz </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a:p>
        </p:txBody>
      </p:sp>
      <p:sp>
        <p:nvSpPr>
          <p:cNvPr id="2016" name="Google Shape;2016;p88"/>
          <p:cNvSpPr txBox="1"/>
          <p:nvPr>
            <p:ph type="title"/>
          </p:nvPr>
        </p:nvSpPr>
        <p:spPr>
          <a:xfrm>
            <a:off x="-385000" y="83920"/>
            <a:ext cx="2747100" cy="5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5"/>
                </a:solidFill>
                <a:latin typeface="Montserrat"/>
                <a:ea typeface="Montserrat"/>
                <a:cs typeface="Montserrat"/>
                <a:sym typeface="Montserrat"/>
              </a:rPr>
              <a:t>Đánh giá</a:t>
            </a:r>
            <a:endParaRPr sz="2300">
              <a:solidFill>
                <a:schemeClr val="accent5"/>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0" name="Shape 2020"/>
        <p:cNvGrpSpPr/>
        <p:nvPr/>
      </p:nvGrpSpPr>
      <p:grpSpPr>
        <a:xfrm>
          <a:off x="0" y="0"/>
          <a:ext cx="0" cy="0"/>
          <a:chOff x="0" y="0"/>
          <a:chExt cx="0" cy="0"/>
        </a:xfrm>
      </p:grpSpPr>
      <p:sp>
        <p:nvSpPr>
          <p:cNvPr id="2021" name="Google Shape;2021;p89"/>
          <p:cNvSpPr txBox="1"/>
          <p:nvPr>
            <p:ph type="title"/>
          </p:nvPr>
        </p:nvSpPr>
        <p:spPr>
          <a:xfrm>
            <a:off x="704775" y="1524400"/>
            <a:ext cx="3446700" cy="6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6</a:t>
            </a:r>
            <a:r>
              <a:rPr lang="en">
                <a:solidFill>
                  <a:schemeClr val="accent5"/>
                </a:solidFill>
                <a:latin typeface="Montserrat"/>
                <a:ea typeface="Montserrat"/>
                <a:cs typeface="Montserrat"/>
                <a:sym typeface="Montserrat"/>
              </a:rPr>
              <a:t>. Kết luận</a:t>
            </a:r>
            <a:endParaRPr>
              <a:solidFill>
                <a:schemeClr val="accent5"/>
              </a:solidFill>
              <a:latin typeface="Montserrat"/>
              <a:ea typeface="Montserrat"/>
              <a:cs typeface="Montserrat"/>
              <a:sym typeface="Montserrat"/>
            </a:endParaRPr>
          </a:p>
        </p:txBody>
      </p:sp>
      <p:sp>
        <p:nvSpPr>
          <p:cNvPr id="2022" name="Google Shape;2022;p89"/>
          <p:cNvSpPr txBox="1"/>
          <p:nvPr>
            <p:ph idx="1" type="subTitle"/>
          </p:nvPr>
        </p:nvSpPr>
        <p:spPr>
          <a:xfrm>
            <a:off x="704750" y="2171289"/>
            <a:ext cx="3446700" cy="14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 quá trình hiện thực bài tập lớn: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Kĩ năng làm việc nhóm </a:t>
            </a:r>
            <a:endParaRPr/>
          </a:p>
          <a:p>
            <a:pPr indent="-317500" lvl="0" marL="457200" rtl="0" algn="l">
              <a:spcBef>
                <a:spcPts val="0"/>
              </a:spcBef>
              <a:spcAft>
                <a:spcPts val="0"/>
              </a:spcAft>
              <a:buSzPts val="1400"/>
              <a:buChar char="-"/>
            </a:pPr>
            <a:r>
              <a:rPr lang="en"/>
              <a:t>Kĩ năng giải quyết vấn đề</a:t>
            </a:r>
            <a:endParaRPr/>
          </a:p>
          <a:p>
            <a:pPr indent="-317500" lvl="0" marL="457200" rtl="0" algn="l">
              <a:spcBef>
                <a:spcPts val="0"/>
              </a:spcBef>
              <a:spcAft>
                <a:spcPts val="0"/>
              </a:spcAft>
              <a:buSzPts val="1400"/>
              <a:buChar char="-"/>
            </a:pPr>
            <a:r>
              <a:rPr lang="en"/>
              <a:t>Có thêm nhiều kiến thức về Trí tuệ nhân tạo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23" name="Google Shape;2023;p89"/>
          <p:cNvPicPr preferRelativeResize="0"/>
          <p:nvPr>
            <p:ph idx="2" type="pic"/>
          </p:nvPr>
        </p:nvPicPr>
        <p:blipFill rotWithShape="1">
          <a:blip r:embed="rId3">
            <a:alphaModFix/>
          </a:blip>
          <a:srcRect b="0" l="11494" r="33272" t="0"/>
          <a:stretch/>
        </p:blipFill>
        <p:spPr>
          <a:xfrm>
            <a:off x="4648900" y="681750"/>
            <a:ext cx="3780000" cy="3780000"/>
          </a:xfrm>
          <a:prstGeom prst="ellipse">
            <a:avLst/>
          </a:prstGeom>
        </p:spPr>
      </p:pic>
      <p:sp>
        <p:nvSpPr>
          <p:cNvPr id="2024" name="Google Shape;2024;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Montserrat"/>
                <a:ea typeface="Montserrat"/>
                <a:cs typeface="Montserrat"/>
                <a:sym typeface="Montserrat"/>
              </a:rPr>
              <a:t>Tài liệu tham khảo</a:t>
            </a:r>
            <a:endParaRPr>
              <a:solidFill>
                <a:schemeClr val="accent5"/>
              </a:solidFill>
              <a:latin typeface="Montserrat"/>
              <a:ea typeface="Montserrat"/>
              <a:cs typeface="Montserrat"/>
              <a:sym typeface="Montserrat"/>
            </a:endParaRPr>
          </a:p>
        </p:txBody>
      </p:sp>
      <p:sp>
        <p:nvSpPr>
          <p:cNvPr id="2030" name="Google Shape;2030;p90"/>
          <p:cNvSpPr txBox="1"/>
          <p:nvPr>
            <p:ph idx="1" type="body"/>
          </p:nvPr>
        </p:nvSpPr>
        <p:spPr>
          <a:xfrm>
            <a:off x="1446600" y="1361425"/>
            <a:ext cx="6250800" cy="296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Tài liệu học tập của môn học, </a:t>
            </a:r>
            <a:r>
              <a:rPr lang="en" u="sng">
                <a:solidFill>
                  <a:schemeClr val="hlink"/>
                </a:solidFill>
                <a:hlinkClick r:id="rId3"/>
              </a:rPr>
              <a:t>https://e-learning.hcmut.edu.vn/course/view.php?id=89088</a:t>
            </a:r>
            <a:endParaRPr/>
          </a:p>
          <a:p>
            <a:pPr indent="-317500" lvl="0" marL="457200" rtl="0" algn="l">
              <a:spcBef>
                <a:spcPts val="0"/>
              </a:spcBef>
              <a:spcAft>
                <a:spcPts val="0"/>
              </a:spcAft>
              <a:buSzPts val="1400"/>
              <a:buAutoNum type="arabicPeriod"/>
            </a:pPr>
            <a:r>
              <a:rPr lang="en"/>
              <a:t>Depth-first search, </a:t>
            </a:r>
            <a:r>
              <a:rPr lang="en" u="sng">
                <a:solidFill>
                  <a:schemeClr val="hlink"/>
                </a:solidFill>
                <a:hlinkClick r:id="rId4"/>
              </a:rPr>
              <a:t>h</a:t>
            </a:r>
            <a:r>
              <a:rPr lang="en" u="sng">
                <a:solidFill>
                  <a:schemeClr val="hlink"/>
                </a:solidFill>
                <a:hlinkClick r:id="rId5"/>
              </a:rPr>
              <a:t>ttp://en.wikipedia.org/wiki/Depth-first_search</a:t>
            </a:r>
            <a:endParaRPr/>
          </a:p>
          <a:p>
            <a:pPr indent="-317500" lvl="0" marL="457200" rtl="0" algn="l">
              <a:spcBef>
                <a:spcPts val="0"/>
              </a:spcBef>
              <a:spcAft>
                <a:spcPts val="0"/>
              </a:spcAft>
              <a:buSzPts val="1400"/>
              <a:buAutoNum type="arabicPeriod"/>
            </a:pPr>
            <a:r>
              <a:rPr lang="en"/>
              <a:t>Breadth-first search, </a:t>
            </a:r>
            <a:r>
              <a:rPr lang="en" u="sng">
                <a:solidFill>
                  <a:schemeClr val="hlink"/>
                </a:solidFill>
                <a:hlinkClick r:id="rId6"/>
              </a:rPr>
              <a:t>http://en.wikipedia.org/wiki/Breadth-first_search</a:t>
            </a:r>
            <a:endParaRPr/>
          </a:p>
          <a:p>
            <a:pPr indent="-317500" lvl="0" marL="457200" rtl="0" algn="l">
              <a:spcBef>
                <a:spcPts val="0"/>
              </a:spcBef>
              <a:spcAft>
                <a:spcPts val="0"/>
              </a:spcAft>
              <a:buSzPts val="1400"/>
              <a:buAutoNum type="arabicPeriod"/>
            </a:pPr>
            <a:r>
              <a:rPr lang="en"/>
              <a:t>Monte Carlo tree search, </a:t>
            </a:r>
            <a:r>
              <a:rPr lang="en" u="sng">
                <a:solidFill>
                  <a:schemeClr val="hlink"/>
                </a:solidFill>
                <a:hlinkClick r:id="rId7"/>
              </a:rPr>
              <a:t>https://en.wikipedia.org/wiki/Monte_Carlo_tree_search</a:t>
            </a:r>
            <a:endParaRPr/>
          </a:p>
          <a:p>
            <a:pPr indent="-317500" lvl="0" marL="457200" rtl="0" algn="l">
              <a:spcBef>
                <a:spcPts val="0"/>
              </a:spcBef>
              <a:spcAft>
                <a:spcPts val="0"/>
              </a:spcAft>
              <a:buSzPts val="1400"/>
              <a:buAutoNum type="arabicPeriod"/>
            </a:pPr>
            <a:r>
              <a:rPr lang="en"/>
              <a:t>A* search algorithm, </a:t>
            </a:r>
            <a:r>
              <a:rPr lang="en" u="sng">
                <a:solidFill>
                  <a:schemeClr val="hlink"/>
                </a:solidFill>
                <a:hlinkClick r:id="rId8"/>
              </a:rPr>
              <a:t>https://en.wikipedia.org/wiki/A*_search_algorithm</a:t>
            </a:r>
            <a:endParaRPr/>
          </a:p>
          <a:p>
            <a:pPr indent="-317500" lvl="0" marL="457200" rtl="0" algn="l">
              <a:spcBef>
                <a:spcPts val="0"/>
              </a:spcBef>
              <a:spcAft>
                <a:spcPts val="0"/>
              </a:spcAft>
              <a:buSzPts val="1400"/>
              <a:buAutoNum type="arabicPeriod"/>
            </a:pPr>
            <a:r>
              <a:rPr lang="en"/>
              <a:t>Bloxorz - Play Online, </a:t>
            </a:r>
            <a:r>
              <a:rPr lang="en" u="sng">
                <a:solidFill>
                  <a:schemeClr val="hlink"/>
                </a:solidFill>
                <a:hlinkClick r:id="rId9"/>
              </a:rPr>
              <a:t>https://www.coolmathgames.com/vi/0-bloxorz</a:t>
            </a:r>
            <a:endParaRPr/>
          </a:p>
          <a:p>
            <a:pPr indent="-317500" lvl="0" marL="457200" rtl="0" algn="l">
              <a:spcBef>
                <a:spcPts val="0"/>
              </a:spcBef>
              <a:spcAft>
                <a:spcPts val="0"/>
              </a:spcAft>
              <a:buSzPts val="1400"/>
              <a:buAutoNum type="arabicPeriod"/>
            </a:pPr>
            <a:r>
              <a:rPr lang="en"/>
              <a:t>Thiết kế các màn chơi, </a:t>
            </a:r>
            <a:r>
              <a:rPr lang="en" u="sng">
                <a:solidFill>
                  <a:schemeClr val="hlink"/>
                </a:solidFill>
                <a:hlinkClick r:id="rId10"/>
              </a:rPr>
              <a:t>https://github.com/huyle1097/bloxorz</a:t>
            </a:r>
            <a:endParaRPr/>
          </a:p>
        </p:txBody>
      </p:sp>
      <p:sp>
        <p:nvSpPr>
          <p:cNvPr id="2031" name="Google Shape;2031;p90"/>
          <p:cNvSpPr/>
          <p:nvPr/>
        </p:nvSpPr>
        <p:spPr>
          <a:xfrm>
            <a:off x="812640" y="5350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90"/>
          <p:cNvSpPr/>
          <p:nvPr/>
        </p:nvSpPr>
        <p:spPr>
          <a:xfrm>
            <a:off x="715065" y="8494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91"/>
          <p:cNvSpPr/>
          <p:nvPr/>
        </p:nvSpPr>
        <p:spPr>
          <a:xfrm rot="10800000">
            <a:off x="715099" y="3658022"/>
            <a:ext cx="2132365" cy="2132365"/>
          </a:xfrm>
          <a:custGeom>
            <a:rect b="b" l="l" r="r" t="t"/>
            <a:pathLst>
              <a:path extrusionOk="0" h="121226" w="121226">
                <a:moveTo>
                  <a:pt x="60624" y="20133"/>
                </a:moveTo>
                <a:cubicBezTo>
                  <a:pt x="82970" y="20133"/>
                  <a:pt x="101116" y="38256"/>
                  <a:pt x="101116" y="60625"/>
                </a:cubicBezTo>
                <a:cubicBezTo>
                  <a:pt x="101116" y="82993"/>
                  <a:pt x="82970" y="101117"/>
                  <a:pt x="60624" y="101117"/>
                </a:cubicBezTo>
                <a:cubicBezTo>
                  <a:pt x="38255" y="101117"/>
                  <a:pt x="20109" y="82993"/>
                  <a:pt x="20109" y="60625"/>
                </a:cubicBezTo>
                <a:cubicBezTo>
                  <a:pt x="20109" y="38256"/>
                  <a:pt x="38255" y="20133"/>
                  <a:pt x="60624" y="20133"/>
                </a:cubicBezTo>
                <a:close/>
                <a:moveTo>
                  <a:pt x="60624" y="1"/>
                </a:moveTo>
                <a:cubicBezTo>
                  <a:pt x="27139" y="1"/>
                  <a:pt x="0" y="27140"/>
                  <a:pt x="0" y="60625"/>
                </a:cubicBezTo>
                <a:cubicBezTo>
                  <a:pt x="0" y="94086"/>
                  <a:pt x="27139" y="121226"/>
                  <a:pt x="60624" y="121226"/>
                </a:cubicBezTo>
                <a:cubicBezTo>
                  <a:pt x="94086" y="121226"/>
                  <a:pt x="121225" y="94086"/>
                  <a:pt x="121225" y="60625"/>
                </a:cubicBezTo>
                <a:cubicBezTo>
                  <a:pt x="121225" y="27140"/>
                  <a:pt x="94086" y="1"/>
                  <a:pt x="60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91"/>
          <p:cNvSpPr txBox="1"/>
          <p:nvPr>
            <p:ph type="title"/>
          </p:nvPr>
        </p:nvSpPr>
        <p:spPr>
          <a:xfrm>
            <a:off x="1284000" y="1903350"/>
            <a:ext cx="65760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040" name="Google Shape;2040;p91"/>
          <p:cNvSpPr/>
          <p:nvPr/>
        </p:nvSpPr>
        <p:spPr>
          <a:xfrm rot="-5400000">
            <a:off x="7456413" y="251213"/>
            <a:ext cx="971800" cy="2117625"/>
          </a:xfrm>
          <a:custGeom>
            <a:rect b="b" l="l" r="r" t="t"/>
            <a:pathLst>
              <a:path extrusionOk="0" h="84705" w="38872">
                <a:moveTo>
                  <a:pt x="19424" y="0"/>
                </a:moveTo>
                <a:cubicBezTo>
                  <a:pt x="8697" y="0"/>
                  <a:pt x="0" y="8720"/>
                  <a:pt x="0" y="19447"/>
                </a:cubicBezTo>
                <a:lnTo>
                  <a:pt x="0" y="65281"/>
                </a:lnTo>
                <a:cubicBezTo>
                  <a:pt x="0" y="76008"/>
                  <a:pt x="8697" y="84705"/>
                  <a:pt x="19424" y="84705"/>
                </a:cubicBezTo>
                <a:cubicBezTo>
                  <a:pt x="24492" y="84705"/>
                  <a:pt x="29102" y="82765"/>
                  <a:pt x="32549" y="79615"/>
                </a:cubicBezTo>
                <a:cubicBezTo>
                  <a:pt x="23350" y="76374"/>
                  <a:pt x="16731" y="67586"/>
                  <a:pt x="16731" y="57269"/>
                </a:cubicBezTo>
                <a:cubicBezTo>
                  <a:pt x="16731" y="44715"/>
                  <a:pt x="26500" y="34466"/>
                  <a:pt x="38872" y="33668"/>
                </a:cubicBezTo>
                <a:lnTo>
                  <a:pt x="38872" y="19447"/>
                </a:lnTo>
                <a:cubicBezTo>
                  <a:pt x="38872" y="8720"/>
                  <a:pt x="30152" y="0"/>
                  <a:pt x="194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91"/>
          <p:cNvSpPr/>
          <p:nvPr/>
        </p:nvSpPr>
        <p:spPr>
          <a:xfrm rot="-5400000">
            <a:off x="7921188" y="-4137"/>
            <a:ext cx="788650" cy="1184075"/>
          </a:xfrm>
          <a:custGeom>
            <a:rect b="b" l="l" r="r" t="t"/>
            <a:pathLst>
              <a:path extrusionOk="0" h="47363" w="31546">
                <a:moveTo>
                  <a:pt x="7876" y="0"/>
                </a:moveTo>
                <a:cubicBezTo>
                  <a:pt x="7351" y="0"/>
                  <a:pt x="6826" y="23"/>
                  <a:pt x="6324" y="69"/>
                </a:cubicBezTo>
                <a:lnTo>
                  <a:pt x="6324" y="31682"/>
                </a:lnTo>
                <a:cubicBezTo>
                  <a:pt x="6324" y="37365"/>
                  <a:pt x="3881" y="42455"/>
                  <a:pt x="1" y="46016"/>
                </a:cubicBezTo>
                <a:cubicBezTo>
                  <a:pt x="2466" y="46883"/>
                  <a:pt x="5114" y="47363"/>
                  <a:pt x="7876" y="47363"/>
                </a:cubicBezTo>
                <a:cubicBezTo>
                  <a:pt x="20932" y="47363"/>
                  <a:pt x="31546" y="36749"/>
                  <a:pt x="31546" y="23670"/>
                </a:cubicBezTo>
                <a:cubicBezTo>
                  <a:pt x="31546" y="10591"/>
                  <a:pt x="20932" y="0"/>
                  <a:pt x="78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91"/>
          <p:cNvSpPr/>
          <p:nvPr/>
        </p:nvSpPr>
        <p:spPr>
          <a:xfrm rot="-5400000">
            <a:off x="8022763" y="526538"/>
            <a:ext cx="553525" cy="1148700"/>
          </a:xfrm>
          <a:custGeom>
            <a:rect b="b" l="l" r="r" t="t"/>
            <a:pathLst>
              <a:path extrusionOk="0" h="45948" w="22141">
                <a:moveTo>
                  <a:pt x="22141" y="1"/>
                </a:moveTo>
                <a:cubicBezTo>
                  <a:pt x="9769" y="799"/>
                  <a:pt x="0" y="11048"/>
                  <a:pt x="0" y="23602"/>
                </a:cubicBezTo>
                <a:cubicBezTo>
                  <a:pt x="0" y="33919"/>
                  <a:pt x="6619" y="42707"/>
                  <a:pt x="15818" y="45948"/>
                </a:cubicBezTo>
                <a:cubicBezTo>
                  <a:pt x="19698" y="42387"/>
                  <a:pt x="22141" y="37297"/>
                  <a:pt x="22141" y="31614"/>
                </a:cubicBezTo>
                <a:lnTo>
                  <a:pt x="221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91"/>
          <p:cNvSpPr/>
          <p:nvPr/>
        </p:nvSpPr>
        <p:spPr>
          <a:xfrm rot="-5400000">
            <a:off x="7260113" y="437238"/>
            <a:ext cx="1406625" cy="703600"/>
          </a:xfrm>
          <a:custGeom>
            <a:rect b="b" l="l" r="r" t="t"/>
            <a:pathLst>
              <a:path extrusionOk="0" fill="none" h="28144" w="56265">
                <a:moveTo>
                  <a:pt x="0" y="28144"/>
                </a:moveTo>
                <a:cubicBezTo>
                  <a:pt x="0" y="12600"/>
                  <a:pt x="12600" y="0"/>
                  <a:pt x="28144" y="0"/>
                </a:cubicBezTo>
                <a:cubicBezTo>
                  <a:pt x="43665" y="0"/>
                  <a:pt x="56265" y="12600"/>
                  <a:pt x="56265" y="28144"/>
                </a:cubicBezTo>
              </a:path>
            </a:pathLst>
          </a:custGeom>
          <a:no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4" name="Google Shape;2044;p91"/>
          <p:cNvGrpSpPr/>
          <p:nvPr/>
        </p:nvGrpSpPr>
        <p:grpSpPr>
          <a:xfrm>
            <a:off x="7860010" y="2360625"/>
            <a:ext cx="453975" cy="948400"/>
            <a:chOff x="7520035" y="2360625"/>
            <a:chExt cx="453975" cy="948400"/>
          </a:xfrm>
        </p:grpSpPr>
        <p:grpSp>
          <p:nvGrpSpPr>
            <p:cNvPr id="2045" name="Google Shape;2045;p91"/>
            <p:cNvGrpSpPr/>
            <p:nvPr/>
          </p:nvGrpSpPr>
          <p:grpSpPr>
            <a:xfrm flipH="1">
              <a:off x="7520885" y="2813700"/>
              <a:ext cx="453125" cy="495325"/>
              <a:chOff x="4291875" y="1071125"/>
              <a:chExt cx="453125" cy="495325"/>
            </a:xfrm>
          </p:grpSpPr>
          <p:sp>
            <p:nvSpPr>
              <p:cNvPr id="2046" name="Google Shape;2046;p91"/>
              <p:cNvSpPr/>
              <p:nvPr/>
            </p:nvSpPr>
            <p:spPr>
              <a:xfrm>
                <a:off x="4702750"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91"/>
              <p:cNvSpPr/>
              <p:nvPr/>
            </p:nvSpPr>
            <p:spPr>
              <a:xfrm>
                <a:off x="4702750"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91"/>
              <p:cNvSpPr/>
              <p:nvPr/>
            </p:nvSpPr>
            <p:spPr>
              <a:xfrm>
                <a:off x="4702750"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91"/>
              <p:cNvSpPr/>
              <p:nvPr/>
            </p:nvSpPr>
            <p:spPr>
              <a:xfrm>
                <a:off x="4497325" y="107112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91"/>
              <p:cNvSpPr/>
              <p:nvPr/>
            </p:nvSpPr>
            <p:spPr>
              <a:xfrm>
                <a:off x="4497325" y="1297675"/>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91"/>
              <p:cNvSpPr/>
              <p:nvPr/>
            </p:nvSpPr>
            <p:spPr>
              <a:xfrm>
                <a:off x="4497325" y="1524200"/>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91"/>
              <p:cNvSpPr/>
              <p:nvPr/>
            </p:nvSpPr>
            <p:spPr>
              <a:xfrm>
                <a:off x="4291875" y="1297675"/>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91"/>
              <p:cNvSpPr/>
              <p:nvPr/>
            </p:nvSpPr>
            <p:spPr>
              <a:xfrm>
                <a:off x="4291875" y="1524200"/>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4" name="Google Shape;2054;p91"/>
            <p:cNvGrpSpPr/>
            <p:nvPr/>
          </p:nvGrpSpPr>
          <p:grpSpPr>
            <a:xfrm flipH="1">
              <a:off x="7520035" y="2360625"/>
              <a:ext cx="453975" cy="495325"/>
              <a:chOff x="4291875" y="618050"/>
              <a:chExt cx="453975" cy="495325"/>
            </a:xfrm>
          </p:grpSpPr>
          <p:sp>
            <p:nvSpPr>
              <p:cNvPr id="2055" name="Google Shape;2055;p91"/>
              <p:cNvSpPr/>
              <p:nvPr/>
            </p:nvSpPr>
            <p:spPr>
              <a:xfrm>
                <a:off x="4497325"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91"/>
              <p:cNvSpPr/>
              <p:nvPr/>
            </p:nvSpPr>
            <p:spPr>
              <a:xfrm>
                <a:off x="4497325"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91"/>
              <p:cNvSpPr/>
              <p:nvPr/>
            </p:nvSpPr>
            <p:spPr>
              <a:xfrm>
                <a:off x="4291875" y="618050"/>
                <a:ext cx="42275" cy="42250"/>
              </a:xfrm>
              <a:custGeom>
                <a:rect b="b" l="l" r="r" t="t"/>
                <a:pathLst>
                  <a:path extrusionOk="0" h="1690" w="1691">
                    <a:moveTo>
                      <a:pt x="846" y="0"/>
                    </a:moveTo>
                    <a:cubicBezTo>
                      <a:pt x="366" y="0"/>
                      <a:pt x="1" y="365"/>
                      <a:pt x="1" y="845"/>
                    </a:cubicBezTo>
                    <a:cubicBezTo>
                      <a:pt x="1" y="1301"/>
                      <a:pt x="366" y="1689"/>
                      <a:pt x="846" y="1689"/>
                    </a:cubicBezTo>
                    <a:cubicBezTo>
                      <a:pt x="1302" y="1689"/>
                      <a:pt x="1690" y="1301"/>
                      <a:pt x="1690" y="845"/>
                    </a:cubicBezTo>
                    <a:cubicBezTo>
                      <a:pt x="1690" y="365"/>
                      <a:pt x="1302"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91"/>
              <p:cNvSpPr/>
              <p:nvPr/>
            </p:nvSpPr>
            <p:spPr>
              <a:xfrm>
                <a:off x="4291875" y="84457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91"/>
              <p:cNvSpPr/>
              <p:nvPr/>
            </p:nvSpPr>
            <p:spPr>
              <a:xfrm>
                <a:off x="4291875" y="1071125"/>
                <a:ext cx="42275" cy="42250"/>
              </a:xfrm>
              <a:custGeom>
                <a:rect b="b" l="l" r="r" t="t"/>
                <a:pathLst>
                  <a:path extrusionOk="0" h="1690" w="1691">
                    <a:moveTo>
                      <a:pt x="846" y="1"/>
                    </a:moveTo>
                    <a:cubicBezTo>
                      <a:pt x="366" y="1"/>
                      <a:pt x="1" y="366"/>
                      <a:pt x="1" y="845"/>
                    </a:cubicBezTo>
                    <a:cubicBezTo>
                      <a:pt x="1" y="1302"/>
                      <a:pt x="366" y="1690"/>
                      <a:pt x="846" y="1690"/>
                    </a:cubicBezTo>
                    <a:cubicBezTo>
                      <a:pt x="1302" y="1690"/>
                      <a:pt x="1690" y="1302"/>
                      <a:pt x="1690" y="845"/>
                    </a:cubicBezTo>
                    <a:cubicBezTo>
                      <a:pt x="1690" y="366"/>
                      <a:pt x="1302" y="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91"/>
              <p:cNvSpPr/>
              <p:nvPr/>
            </p:nvSpPr>
            <p:spPr>
              <a:xfrm>
                <a:off x="4703600" y="618050"/>
                <a:ext cx="42250" cy="42250"/>
              </a:xfrm>
              <a:custGeom>
                <a:rect b="b" l="l" r="r" t="t"/>
                <a:pathLst>
                  <a:path extrusionOk="0" h="1690" w="1690">
                    <a:moveTo>
                      <a:pt x="845" y="0"/>
                    </a:moveTo>
                    <a:cubicBezTo>
                      <a:pt x="365" y="0"/>
                      <a:pt x="0" y="365"/>
                      <a:pt x="0" y="845"/>
                    </a:cubicBezTo>
                    <a:cubicBezTo>
                      <a:pt x="0" y="1301"/>
                      <a:pt x="365" y="1689"/>
                      <a:pt x="845" y="1689"/>
                    </a:cubicBezTo>
                    <a:cubicBezTo>
                      <a:pt x="1301" y="1689"/>
                      <a:pt x="1689" y="1301"/>
                      <a:pt x="1689" y="845"/>
                    </a:cubicBezTo>
                    <a:cubicBezTo>
                      <a:pt x="1689" y="365"/>
                      <a:pt x="1301" y="0"/>
                      <a:pt x="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91"/>
              <p:cNvSpPr/>
              <p:nvPr/>
            </p:nvSpPr>
            <p:spPr>
              <a:xfrm>
                <a:off x="4703600" y="844575"/>
                <a:ext cx="42250" cy="42250"/>
              </a:xfrm>
              <a:custGeom>
                <a:rect b="b" l="l" r="r" t="t"/>
                <a:pathLst>
                  <a:path extrusionOk="0" h="1690" w="1690">
                    <a:moveTo>
                      <a:pt x="845" y="1"/>
                    </a:moveTo>
                    <a:cubicBezTo>
                      <a:pt x="365" y="1"/>
                      <a:pt x="0" y="366"/>
                      <a:pt x="0" y="845"/>
                    </a:cubicBezTo>
                    <a:cubicBezTo>
                      <a:pt x="0" y="1302"/>
                      <a:pt x="365" y="1690"/>
                      <a:pt x="845" y="1690"/>
                    </a:cubicBezTo>
                    <a:cubicBezTo>
                      <a:pt x="1301" y="1690"/>
                      <a:pt x="1689" y="1302"/>
                      <a:pt x="1689" y="845"/>
                    </a:cubicBezTo>
                    <a:cubicBezTo>
                      <a:pt x="1689" y="366"/>
                      <a:pt x="1301"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62" name="Google Shape;2062;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39"/>
          <p:cNvSpPr/>
          <p:nvPr/>
        </p:nvSpPr>
        <p:spPr>
          <a:xfrm>
            <a:off x="812640" y="535000"/>
            <a:ext cx="676225" cy="676800"/>
          </a:xfrm>
          <a:custGeom>
            <a:rect b="b" l="l" r="r" t="t"/>
            <a:pathLst>
              <a:path extrusionOk="0" h="27072" w="27049">
                <a:moveTo>
                  <a:pt x="13513" y="1"/>
                </a:moveTo>
                <a:cubicBezTo>
                  <a:pt x="6049" y="1"/>
                  <a:pt x="1" y="6072"/>
                  <a:pt x="1" y="13536"/>
                </a:cubicBezTo>
                <a:cubicBezTo>
                  <a:pt x="1" y="21023"/>
                  <a:pt x="6049" y="27071"/>
                  <a:pt x="13513" y="27071"/>
                </a:cubicBezTo>
                <a:cubicBezTo>
                  <a:pt x="21000" y="27071"/>
                  <a:pt x="27049" y="21023"/>
                  <a:pt x="27049" y="13536"/>
                </a:cubicBezTo>
                <a:cubicBezTo>
                  <a:pt x="27049" y="6072"/>
                  <a:pt x="21000" y="1"/>
                  <a:pt x="135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245" name="Google Shape;1245;p39"/>
          <p:cNvSpPr/>
          <p:nvPr/>
        </p:nvSpPr>
        <p:spPr>
          <a:xfrm>
            <a:off x="715065" y="849425"/>
            <a:ext cx="459950" cy="459375"/>
          </a:xfrm>
          <a:custGeom>
            <a:rect b="b" l="l" r="r" t="t"/>
            <a:pathLst>
              <a:path extrusionOk="0" fill="none" h="18375" w="18398">
                <a:moveTo>
                  <a:pt x="18398" y="9199"/>
                </a:moveTo>
                <a:cubicBezTo>
                  <a:pt x="18398" y="14266"/>
                  <a:pt x="14289" y="18375"/>
                  <a:pt x="9199" y="18375"/>
                </a:cubicBezTo>
                <a:cubicBezTo>
                  <a:pt x="4132" y="18375"/>
                  <a:pt x="1" y="14266"/>
                  <a:pt x="1" y="9199"/>
                </a:cubicBezTo>
                <a:cubicBezTo>
                  <a:pt x="1" y="4109"/>
                  <a:pt x="4132" y="0"/>
                  <a:pt x="9199" y="0"/>
                </a:cubicBezTo>
                <a:cubicBezTo>
                  <a:pt x="14289" y="0"/>
                  <a:pt x="18398" y="4109"/>
                  <a:pt x="18398" y="9199"/>
                </a:cubicBezTo>
                <a:close/>
              </a:path>
            </a:pathLst>
          </a:custGeom>
          <a:solidFill>
            <a:schemeClr val="lt1"/>
          </a:solidFill>
          <a:ln cap="flat"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246" name="Google Shape;1246;p39"/>
          <p:cNvSpPr txBox="1"/>
          <p:nvPr>
            <p:ph type="title"/>
          </p:nvPr>
        </p:nvSpPr>
        <p:spPr>
          <a:xfrm>
            <a:off x="715100" y="1083072"/>
            <a:ext cx="3446700" cy="155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Cách chơi - Di chuyển hình chữ nhật</a:t>
            </a:r>
            <a:endParaRPr>
              <a:latin typeface="Montserrat"/>
              <a:ea typeface="Montserrat"/>
              <a:cs typeface="Montserrat"/>
              <a:sym typeface="Montserrat"/>
            </a:endParaRPr>
          </a:p>
        </p:txBody>
      </p:sp>
      <p:sp>
        <p:nvSpPr>
          <p:cNvPr id="1247" name="Google Shape;1247;p39"/>
          <p:cNvSpPr txBox="1"/>
          <p:nvPr>
            <p:ph idx="1" type="subTitle"/>
          </p:nvPr>
        </p:nvSpPr>
        <p:spPr>
          <a:xfrm>
            <a:off x="715075" y="2627931"/>
            <a:ext cx="3446700" cy="14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Khối trụ cần di chuyển có kích thước 1x1x2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Mục đích của game là để khối trụ rơi vào lỗ thoát vào cuối mỗi màn chơi. Có 33 màn để hoàn thành. </a:t>
            </a:r>
            <a:endParaRPr/>
          </a:p>
        </p:txBody>
      </p:sp>
      <p:pic>
        <p:nvPicPr>
          <p:cNvPr id="1248" name="Google Shape;1248;p39"/>
          <p:cNvPicPr preferRelativeResize="0"/>
          <p:nvPr>
            <p:ph idx="2" type="pic"/>
          </p:nvPr>
        </p:nvPicPr>
        <p:blipFill rotWithShape="1">
          <a:blip r:embed="rId3">
            <a:alphaModFix/>
          </a:blip>
          <a:srcRect b="0" l="13208" r="13208" t="0"/>
          <a:stretch/>
        </p:blipFill>
        <p:spPr>
          <a:xfrm>
            <a:off x="4648900" y="681750"/>
            <a:ext cx="3780000" cy="3780000"/>
          </a:xfrm>
          <a:prstGeom prst="ellipse">
            <a:avLst/>
          </a:prstGeom>
        </p:spPr>
      </p:pic>
      <p:sp>
        <p:nvSpPr>
          <p:cNvPr id="1249" name="Google Shape;124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40"/>
          <p:cNvSpPr txBox="1"/>
          <p:nvPr>
            <p:ph idx="1" type="subTitle"/>
          </p:nvPr>
        </p:nvSpPr>
        <p:spPr>
          <a:xfrm>
            <a:off x="725450" y="2535600"/>
            <a:ext cx="3446700" cy="16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Công tắc  X đen : Bất kỳ phần nào của khối trụ nhấn xuống đều được</a:t>
            </a:r>
            <a:endParaRPr/>
          </a:p>
          <a:p>
            <a:pPr indent="0" lvl="0" marL="0" rtl="0" algn="l">
              <a:spcBef>
                <a:spcPts val="0"/>
              </a:spcBef>
              <a:spcAft>
                <a:spcPts val="0"/>
              </a:spcAft>
              <a:buNone/>
            </a:pPr>
            <a:r>
              <a:rPr lang="en"/>
              <a:t>kích hoạt.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Công tắc X trắng : Đòi hỏi áp lực nhiều hơn, nên khối trụ phải đứng dọc lên nó mới có thể kích hoạt.</a:t>
            </a:r>
            <a:endParaRPr/>
          </a:p>
          <a:p>
            <a:pPr indent="0" lvl="0" marL="0" rtl="0" algn="l">
              <a:spcBef>
                <a:spcPts val="0"/>
              </a:spcBef>
              <a:spcAft>
                <a:spcPts val="0"/>
              </a:spcAft>
              <a:buNone/>
            </a:pPr>
            <a:r>
              <a:t/>
            </a:r>
            <a:endParaRPr/>
          </a:p>
        </p:txBody>
      </p:sp>
      <p:sp>
        <p:nvSpPr>
          <p:cNvPr id="1255" name="Google Shape;1255;p40"/>
          <p:cNvSpPr txBox="1"/>
          <p:nvPr>
            <p:ph type="title"/>
          </p:nvPr>
        </p:nvSpPr>
        <p:spPr>
          <a:xfrm>
            <a:off x="725475" y="957300"/>
            <a:ext cx="3446700" cy="158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Có hai loại thiết bị chuyển mạch chính</a:t>
            </a:r>
            <a:endParaRPr>
              <a:latin typeface="Montserrat"/>
              <a:ea typeface="Montserrat"/>
              <a:cs typeface="Montserrat"/>
              <a:sym typeface="Montserrat"/>
            </a:endParaRPr>
          </a:p>
        </p:txBody>
      </p:sp>
      <p:pic>
        <p:nvPicPr>
          <p:cNvPr id="1256" name="Google Shape;1256;p40"/>
          <p:cNvPicPr preferRelativeResize="0"/>
          <p:nvPr>
            <p:ph idx="2" type="pic"/>
          </p:nvPr>
        </p:nvPicPr>
        <p:blipFill rotWithShape="1">
          <a:blip r:embed="rId3">
            <a:alphaModFix/>
          </a:blip>
          <a:srcRect b="0" l="23592" r="17098" t="0"/>
          <a:stretch/>
        </p:blipFill>
        <p:spPr>
          <a:xfrm>
            <a:off x="4648900" y="681750"/>
            <a:ext cx="3780000" cy="3780000"/>
          </a:xfrm>
          <a:prstGeom prst="ellipse">
            <a:avLst/>
          </a:prstGeom>
        </p:spPr>
      </p:pic>
      <p:sp>
        <p:nvSpPr>
          <p:cNvPr id="1257" name="Google Shape;1257;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41"/>
          <p:cNvSpPr txBox="1"/>
          <p:nvPr>
            <p:ph idx="1" type="subTitle"/>
          </p:nvPr>
        </p:nvSpPr>
        <p:spPr>
          <a:xfrm>
            <a:off x="715100" y="2302763"/>
            <a:ext cx="34467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Những lát gạch màu trắng rất mong manh. Nếu khối trụ đứng dọc lên nó, gạch sẽ bị vỡ và khối trụ sẽ bị rơi xuống, đồng nghĩa với việc bị chơi lại. </a:t>
            </a:r>
            <a:endParaRPr/>
          </a:p>
        </p:txBody>
      </p:sp>
      <p:sp>
        <p:nvSpPr>
          <p:cNvPr id="1263" name="Google Shape;1263;p41"/>
          <p:cNvSpPr txBox="1"/>
          <p:nvPr>
            <p:ph type="title"/>
          </p:nvPr>
        </p:nvSpPr>
        <p:spPr>
          <a:xfrm>
            <a:off x="715125" y="1624838"/>
            <a:ext cx="3446700" cy="68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Ô màu trắng</a:t>
            </a:r>
            <a:endParaRPr>
              <a:latin typeface="Montserrat"/>
              <a:ea typeface="Montserrat"/>
              <a:cs typeface="Montserrat"/>
              <a:sym typeface="Montserrat"/>
            </a:endParaRPr>
          </a:p>
        </p:txBody>
      </p:sp>
      <p:pic>
        <p:nvPicPr>
          <p:cNvPr id="1264" name="Google Shape;1264;p41"/>
          <p:cNvPicPr preferRelativeResize="0"/>
          <p:nvPr>
            <p:ph idx="2" type="pic"/>
          </p:nvPr>
        </p:nvPicPr>
        <p:blipFill rotWithShape="1">
          <a:blip r:embed="rId3">
            <a:alphaModFix/>
          </a:blip>
          <a:srcRect b="0" l="19492" r="29307" t="0"/>
          <a:stretch/>
        </p:blipFill>
        <p:spPr>
          <a:xfrm>
            <a:off x="4648900" y="681750"/>
            <a:ext cx="3780000" cy="3780000"/>
          </a:xfrm>
          <a:prstGeom prst="ellipse">
            <a:avLst/>
          </a:prstGeom>
        </p:spPr>
      </p:pic>
      <p:sp>
        <p:nvSpPr>
          <p:cNvPr id="1265" name="Google Shape;1265;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42"/>
          <p:cNvSpPr txBox="1"/>
          <p:nvPr>
            <p:ph idx="1" type="subTitle"/>
          </p:nvPr>
        </p:nvSpPr>
        <p:spPr>
          <a:xfrm>
            <a:off x="715100" y="1792525"/>
            <a:ext cx="3446700" cy="22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ó dịch chuyển khối trụ</a:t>
            </a:r>
            <a:endParaRPr/>
          </a:p>
          <a:p>
            <a:pPr indent="0" lvl="0" marL="0" rtl="0" algn="l">
              <a:spcBef>
                <a:spcPts val="0"/>
              </a:spcBef>
              <a:spcAft>
                <a:spcPts val="0"/>
              </a:spcAft>
              <a:buNone/>
            </a:pPr>
            <a:r>
              <a:rPr lang="en"/>
              <a:t>và tách khối trụ thành hai khối lập phương cùng lúc. Chúng sẽ được</a:t>
            </a:r>
            <a:endParaRPr/>
          </a:p>
          <a:p>
            <a:pPr indent="0" lvl="0" marL="0" rtl="0" algn="l">
              <a:spcBef>
                <a:spcPts val="0"/>
              </a:spcBef>
              <a:spcAft>
                <a:spcPts val="0"/>
              </a:spcAft>
              <a:buNone/>
            </a:pPr>
            <a:r>
              <a:rPr lang="en"/>
              <a:t>kiểm soát riêng lẻ.</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Lưu ý, khối nhỏ lập phương chỉ có thể kích hoạt công tắc , không thể</a:t>
            </a:r>
            <a:endParaRPr/>
          </a:p>
          <a:p>
            <a:pPr indent="0" lvl="0" marL="0" rtl="0" algn="l">
              <a:spcBef>
                <a:spcPts val="0"/>
              </a:spcBef>
              <a:spcAft>
                <a:spcPts val="0"/>
              </a:spcAft>
              <a:buNone/>
            </a:pPr>
            <a:r>
              <a:rPr lang="en"/>
              <a:t>kích hoạt công tắc X trắng, và chúng cũng không thể đi qua lỗ thoát để kết thúc màn chơi.</a:t>
            </a:r>
            <a:endParaRPr/>
          </a:p>
        </p:txBody>
      </p:sp>
      <p:sp>
        <p:nvSpPr>
          <p:cNvPr id="1271" name="Google Shape;1271;p42"/>
          <p:cNvSpPr txBox="1"/>
          <p:nvPr>
            <p:ph type="title"/>
          </p:nvPr>
        </p:nvSpPr>
        <p:spPr>
          <a:xfrm>
            <a:off x="715125" y="1145650"/>
            <a:ext cx="3446700" cy="6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Ô màu đen</a:t>
            </a:r>
            <a:endParaRPr/>
          </a:p>
        </p:txBody>
      </p:sp>
      <p:pic>
        <p:nvPicPr>
          <p:cNvPr id="1272" name="Google Shape;1272;p42"/>
          <p:cNvPicPr preferRelativeResize="0"/>
          <p:nvPr>
            <p:ph idx="2" type="pic"/>
          </p:nvPr>
        </p:nvPicPr>
        <p:blipFill rotWithShape="1">
          <a:blip r:embed="rId3">
            <a:alphaModFix/>
          </a:blip>
          <a:srcRect b="0" l="10248" r="10248" t="0"/>
          <a:stretch/>
        </p:blipFill>
        <p:spPr>
          <a:xfrm>
            <a:off x="4648900" y="681750"/>
            <a:ext cx="3780000" cy="3780000"/>
          </a:xfrm>
          <a:prstGeom prst="ellipse">
            <a:avLst/>
          </a:prstGeom>
        </p:spPr>
      </p:pic>
      <p:sp>
        <p:nvSpPr>
          <p:cNvPr id="1273" name="Google Shape;1273;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Borders by Slidesgo">
  <a:themeElements>
    <a:clrScheme name="Simple Light">
      <a:dk1>
        <a:srgbClr val="15253D"/>
      </a:dk1>
      <a:lt1>
        <a:srgbClr val="FFFFFF"/>
      </a:lt1>
      <a:dk2>
        <a:srgbClr val="4652AD"/>
      </a:dk2>
      <a:lt2>
        <a:srgbClr val="6C78C4"/>
      </a:lt2>
      <a:accent1>
        <a:srgbClr val="5CC7A8"/>
      </a:accent1>
      <a:accent2>
        <a:srgbClr val="F14954"/>
      </a:accent2>
      <a:accent3>
        <a:srgbClr val="F36678"/>
      </a:accent3>
      <a:accent4>
        <a:srgbClr val="F57629"/>
      </a:accent4>
      <a:accent5>
        <a:srgbClr val="F8A144"/>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