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2B20F4A-C3C4-4E1B-8E04-52E2A0BAB4E6}">
  <a:tblStyle styleId="{F2B20F4A-C3C4-4E1B-8E04-52E2A0BAB4E6}" styleName="Table_0">
    <a:wholeTbl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ctrTitle"/>
          </p:nvPr>
        </p:nvSpPr>
        <p:spPr>
          <a:xfrm>
            <a:off x="274319" y="1624773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4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1143000" y="2997187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5132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24893" y="3007749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dk1"/>
              </a:buClr>
              <a:buFont typeface="Noto Sans Symbols"/>
              <a:buNone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4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2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dk1"/>
              </a:buClr>
              <a:buFont typeface="Noto Sans Symbols"/>
              <a:buNone/>
              <a:defRPr b="0" i="0" sz="1100" u="none" cap="none" strike="noStrik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904008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72793" y="1508760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905256" y="1435101"/>
            <a:ext cx="3566100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905256" y="1992424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3" type="body"/>
          </p:nvPr>
        </p:nvSpPr>
        <p:spPr>
          <a:xfrm>
            <a:off x="4673422" y="1435101"/>
            <a:ext cx="3566099" cy="5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4" type="body"/>
          </p:nvPr>
        </p:nvSpPr>
        <p:spPr>
          <a:xfrm>
            <a:off x="4673422" y="1992423"/>
            <a:ext cx="3566099" cy="26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905256" y="1590039"/>
            <a:ext cx="45948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1651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397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889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635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508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127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127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127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2" type="body"/>
          </p:nvPr>
        </p:nvSpPr>
        <p:spPr>
          <a:xfrm>
            <a:off x="5841766" y="1610613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24" name="Shape 124"/>
          <p:cNvSpPr/>
          <p:nvPr>
            <p:ph idx="2" type="pic"/>
          </p:nvPr>
        </p:nvSpPr>
        <p:spPr>
          <a:xfrm>
            <a:off x="960119" y="1658619"/>
            <a:ext cx="4594800" cy="294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45833"/>
              <a:buFont typeface="Noto Sans Symbols"/>
              <a:buNone/>
              <a:defRPr b="0" i="0" sz="2400" u="none" cap="none" strike="noStrike">
                <a:solidFill>
                  <a:srgbClr val="044D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5238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61111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73333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43016" y="1612965"/>
            <a:ext cx="2400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Font typeface="Noto Sans Symbols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2993848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764483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 rot="5400000">
            <a:off x="5559752" y="1516678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Font typeface="Arial"/>
              <a:buNone/>
              <a:defRPr sz="1400"/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 rot="5400000">
            <a:off x="1407067" y="-572371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628650" y="481713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832101" y="4817139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6054785" y="4817139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99BD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361" y="132080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Calibri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ct val="78571"/>
              <a:buFont typeface="Arial"/>
              <a:buNone/>
              <a:defRPr sz="1400"/>
            </a:lvl2pPr>
            <a:lvl3pPr indent="0" lvl="2" rtl="0">
              <a:spcBef>
                <a:spcPts val="0"/>
              </a:spcBef>
              <a:buSzPct val="78571"/>
              <a:buFont typeface="Arial"/>
              <a:buNone/>
              <a:defRPr sz="1400"/>
            </a:lvl3pPr>
            <a:lvl4pPr indent="0" lvl="3" rtl="0">
              <a:spcBef>
                <a:spcPts val="0"/>
              </a:spcBef>
              <a:buSzPct val="78571"/>
              <a:buFont typeface="Arial"/>
              <a:buNone/>
              <a:defRPr sz="1400"/>
            </a:lvl4pPr>
            <a:lvl5pPr indent="0" lvl="4" rtl="0">
              <a:spcBef>
                <a:spcPts val="0"/>
              </a:spcBef>
              <a:buSzPct val="78571"/>
              <a:buFont typeface="Arial"/>
              <a:buNone/>
              <a:defRPr sz="1400"/>
            </a:lvl5pPr>
            <a:lvl6pPr indent="0" lvl="5" rtl="0">
              <a:spcBef>
                <a:spcPts val="0"/>
              </a:spcBef>
              <a:buSzPct val="78571"/>
              <a:buFont typeface="Arial"/>
              <a:buNone/>
              <a:defRPr sz="1400"/>
            </a:lvl6pPr>
            <a:lvl7pPr indent="0" lvl="6" rtl="0">
              <a:spcBef>
                <a:spcPts val="0"/>
              </a:spcBef>
              <a:buSzPct val="78571"/>
              <a:buFont typeface="Arial"/>
              <a:buNone/>
              <a:defRPr sz="1400"/>
            </a:lvl7pPr>
            <a:lvl8pPr indent="0" lvl="7" rtl="0">
              <a:spcBef>
                <a:spcPts val="0"/>
              </a:spcBef>
              <a:buSzPct val="78571"/>
              <a:buFont typeface="Arial"/>
              <a:buNone/>
              <a:defRPr sz="1400"/>
            </a:lvl8pPr>
            <a:lvl9pPr indent="0" lvl="8" rtl="0">
              <a:spcBef>
                <a:spcPts val="0"/>
              </a:spcBef>
              <a:buSzPct val="78571"/>
              <a:buFont typeface="Arial"/>
              <a:buNone/>
              <a:defRPr sz="14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76200" lvl="0" marL="139700" marR="0" rtl="0" algn="l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3500" lvl="1" marL="3048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38100" lvl="2" marL="4826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6477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12700" lvl="4" marL="8255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" lvl="5" marL="965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" lvl="6" marL="1104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2192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" lvl="8" marL="1358900" marR="0" rtl="0" algn="l">
              <a:lnSpc>
                <a:spcPct val="90000"/>
              </a:lnSpc>
              <a:spcBef>
                <a:spcPts val="200"/>
              </a:spcBef>
              <a:spcAft>
                <a:spcPts val="300"/>
              </a:spcAft>
              <a:buClr>
                <a:schemeClr val="lt1"/>
              </a:buClr>
              <a:buSzPct val="1000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901699" y="4817139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4197353" y="4817139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Calibri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Calibri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7994195" y="4817139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s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Lab 3: Casos de uso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390525" y="2789120"/>
            <a:ext cx="8222100" cy="76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b="1"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Integrantes: </a:t>
            </a:r>
            <a:r>
              <a:rPr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Liping Liao – Tomás Mora – Mauricio Salinas – Matías Zúñiga</a:t>
            </a:r>
          </a:p>
          <a:p>
            <a:pPr lvl="0">
              <a:lnSpc>
                <a:spcPct val="90000"/>
              </a:lnSpc>
              <a:spcBef>
                <a:spcPts val="1100"/>
              </a:spcBef>
              <a:buClr>
                <a:srgbClr val="099BDD"/>
              </a:buClr>
              <a:buSzPct val="25000"/>
              <a:buFont typeface="Noto Sans Symbols"/>
              <a:buNone/>
            </a:pPr>
            <a:r>
              <a:rPr b="1"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Fecha: </a:t>
            </a:r>
            <a:r>
              <a:rPr lang="es" sz="1500">
                <a:solidFill>
                  <a:srgbClr val="F9F9F9"/>
                </a:solidFill>
                <a:latin typeface="Calibri"/>
                <a:ea typeface="Calibri"/>
                <a:cs typeface="Calibri"/>
                <a:sym typeface="Calibri"/>
              </a:rPr>
              <a:t>24/08/2016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3085" y="0"/>
            <a:ext cx="1911000" cy="7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02189" y="213131"/>
            <a:ext cx="7338000" cy="11316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EMPRESA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02189" y="1508760"/>
            <a:ext cx="7338000" cy="31548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0" lvl="0" marL="139700" rtl="0">
              <a:spcBef>
                <a:spcPts val="0"/>
              </a:spcBef>
              <a:buNone/>
            </a:pPr>
            <a:r>
              <a:rPr lang="es" sz="2400"/>
              <a:t>Empresa de servicio de mantención requiere una plataforma web que pueda ayudar a visualizar y analizar la calidad de los servicios de mantención de sus productos, ya que este servicio de post-venta es fundamental para fidelizar los clientes.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casos de uso</a:t>
            </a:r>
          </a:p>
        </p:txBody>
      </p:sp>
      <p:pic>
        <p:nvPicPr>
          <p:cNvPr descr="Ingeniería de Software.png" id="160" name="Shape 160"/>
          <p:cNvPicPr preferRelativeResize="0"/>
          <p:nvPr/>
        </p:nvPicPr>
        <p:blipFill rotWithShape="1">
          <a:blip r:embed="rId3">
            <a:alphaModFix/>
          </a:blip>
          <a:srcRect b="63192" l="3292" r="70703" t="-1933"/>
          <a:stretch/>
        </p:blipFill>
        <p:spPr>
          <a:xfrm>
            <a:off x="98249" y="936425"/>
            <a:ext cx="3375025" cy="4135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geniería de Software.png" id="161" name="Shape 161"/>
          <p:cNvPicPr preferRelativeResize="0"/>
          <p:nvPr/>
        </p:nvPicPr>
        <p:blipFill rotWithShape="1">
          <a:blip r:embed="rId3">
            <a:alphaModFix/>
          </a:blip>
          <a:srcRect b="50556" l="0" r="72372" t="36561"/>
          <a:stretch/>
        </p:blipFill>
        <p:spPr>
          <a:xfrm>
            <a:off x="3994750" y="687100"/>
            <a:ext cx="4528781" cy="1736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geniería de Software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65848" t="80566"/>
          <a:stretch/>
        </p:blipFill>
        <p:spPr>
          <a:xfrm>
            <a:off x="4075725" y="2716274"/>
            <a:ext cx="4918825" cy="222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casos de uso</a:t>
            </a:r>
          </a:p>
        </p:txBody>
      </p:sp>
      <p:pic>
        <p:nvPicPr>
          <p:cNvPr descr="Ingeniería de Software.png" id="168" name="Shape 168"/>
          <p:cNvPicPr preferRelativeResize="0"/>
          <p:nvPr/>
        </p:nvPicPr>
        <p:blipFill rotWithShape="1">
          <a:blip r:embed="rId3">
            <a:alphaModFix/>
          </a:blip>
          <a:srcRect b="20884" l="56211" r="-1616" t="9385"/>
          <a:stretch/>
        </p:blipFill>
        <p:spPr>
          <a:xfrm>
            <a:off x="3798475" y="619049"/>
            <a:ext cx="5126376" cy="464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geniería de Software.png" id="169" name="Shape 169"/>
          <p:cNvPicPr preferRelativeResize="0"/>
          <p:nvPr/>
        </p:nvPicPr>
        <p:blipFill rotWithShape="1">
          <a:blip r:embed="rId3">
            <a:alphaModFix/>
          </a:blip>
          <a:srcRect b="25820" l="-785" r="66633" t="53379"/>
          <a:stretch/>
        </p:blipFill>
        <p:spPr>
          <a:xfrm>
            <a:off x="98250" y="2402399"/>
            <a:ext cx="3785125" cy="17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Fichas de casos de uso - Usuario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98250" y="9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252250"/>
                <a:gridCol w="2252250"/>
              </a:tblGrid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ID: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CU_U1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Nombre: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Realizar login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Actor: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Usuario</a:t>
                      </a:r>
                    </a:p>
                  </a:txBody>
                  <a:tcPr marT="63500" marB="63500" marR="63500" marL="63500"/>
                </a:tc>
              </a:tr>
              <a:tr h="50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Descripción: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El usuario se ingresa con su usuario y clave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Precondiciones: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Poscondiciones: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Prioridad desarrollo: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32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Frecuencia de uso: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1058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 normal de eventos: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Ingresa a la página.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El usuario ingresa su usuario y clave.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el botón “Aceptar”.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4813225" y="95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093425"/>
                <a:gridCol w="2093425"/>
              </a:tblGrid>
              <a:tr h="2094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Flujos alternativos: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Ingresa a la página.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El usuario ingresa su usuario y clave.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el botón “Aceptar”.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Mensaje de advertencia “Error en el ingreso de Usuario o Clave”.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aceptar para reingresar.</a:t>
                      </a:r>
                    </a:p>
                  </a:txBody>
                  <a:tcPr marT="63500" marB="63500" marR="63500" marL="63500"/>
                </a:tc>
              </a:tr>
              <a:tr h="489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Excepciones: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Conexión se cae, servidor de la página abajo.</a:t>
                      </a:r>
                    </a:p>
                  </a:txBody>
                  <a:tcPr marT="63500" marB="63500" marR="63500" marL="63500"/>
                </a:tc>
              </a:tr>
              <a:tr h="310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Incluye: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10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Requerimientos especiales: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10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Suposiciones: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10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Notas y usos: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Fichas de casos de uso - Supervisor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98250" y="6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1312800"/>
                <a:gridCol w="3504000"/>
              </a:tblGrid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ID: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CU_S1</a:t>
                      </a:r>
                    </a:p>
                  </a:txBody>
                  <a:tcPr marT="63500" marB="63500" marR="63500" marL="635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Nombre: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Rellenar Formulario</a:t>
                      </a:r>
                    </a:p>
                  </a:txBody>
                  <a:tcPr marT="63500" marB="63500" marR="63500" marL="635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Actor: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Supervisor</a:t>
                      </a:r>
                    </a:p>
                  </a:txBody>
                  <a:tcPr marT="63500" marB="63500" marR="63500" marL="63500"/>
                </a:tc>
              </a:tr>
              <a:tr h="407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Descripción: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El supervisor rellena el formulario en el momento de la visita.</a:t>
                      </a:r>
                    </a:p>
                  </a:txBody>
                  <a:tcPr marT="63500" marB="63500" marR="63500" marL="635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Precondiciones: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Estar logeado en la plataforma</a:t>
                      </a:r>
                    </a:p>
                  </a:txBody>
                  <a:tcPr marT="63500" marB="63500" marR="63500" marL="63500"/>
                </a:tc>
              </a:tr>
              <a:tr h="36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Poscondiciones: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La información ingresada se guarda en la base de datos.</a:t>
                      </a:r>
                    </a:p>
                  </a:txBody>
                  <a:tcPr marT="63500" marB="63500" marR="63500" marL="63500"/>
                </a:tc>
              </a:tr>
              <a:tr h="4079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Prioridad desarrollo: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Frecuencia de uso: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1883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Flujo normal de eventos: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Llenar la fecha en el campo “Date”.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Seleccionar el cliente de la visita en “Client”.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Rellenar el formulario.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Hacer click para agregar una imagen.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Seleccionar imagen.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Hacer click en “Abrir”.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Hacer click en “Subir imagen”.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Hacer click en “Enviar formulario”.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Confirmar envío.</a:t>
                      </a:r>
                    </a:p>
                    <a:p>
                      <a:pPr indent="-2921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000"/>
                        <a:t>Hacer click en “Aceptar”.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5015700" y="6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004975"/>
                <a:gridCol w="2004975"/>
              </a:tblGrid>
              <a:tr h="2596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Flujos alternativos: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      8.a.  Mensaje de advertencia al no 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              rellenar todos los campos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              obligatorios.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      8.b. Mensaje de advertencia si el ingreso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             de un formulario ya existe.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Excepciones: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81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Incluye: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CU_U1</a:t>
                      </a:r>
                    </a:p>
                  </a:txBody>
                  <a:tcPr marT="63500" marB="63500" marR="63500" marL="63500"/>
                </a:tc>
              </a:tr>
              <a:tr h="381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Requerimientos especiales: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81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Suposiciones: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81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Notas y usos: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Fichas de casos de uso - Gerente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98250" y="78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338475"/>
                <a:gridCol w="2338475"/>
              </a:tblGrid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ID: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CU_G1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Nombre: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Modificar Usuarios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Actor: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Gerente</a:t>
                      </a:r>
                    </a:p>
                  </a:txBody>
                  <a:tcPr marT="63500" marB="63500" marR="63500" marL="63500"/>
                </a:tc>
              </a:tr>
              <a:tr h="1057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Descripción: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Una vez que se desea ingresar al sistema un usuario nuevo como cliente cliente, supervisor o gerente, o modificar su información ingresada anteriormente o eliminar un usuario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Precondiciones: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Hacer login en CU_U1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Poscondiciones: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Prioridad desarrollo: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320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Frecuencia de uso: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Baja</a:t>
                      </a:r>
                    </a:p>
                  </a:txBody>
                  <a:tcPr marT="63500" marB="63500" marR="63500" marL="63500"/>
                </a:tc>
              </a:tr>
              <a:tr h="873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 normal de eventos: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“Modificar Usuarios”.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Visualizar las opciones.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Seleccionar una opción.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4925800" y="782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015750"/>
                <a:gridCol w="2015750"/>
              </a:tblGrid>
              <a:tr h="17554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Flujos alternativos: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“Modificar Usuarios”.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Visualizar las opciones.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No seleccionar ninguna.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Volver al menú.</a:t>
                      </a:r>
                    </a:p>
                  </a:txBody>
                  <a:tcPr marT="63500" marB="63500" marR="63500" marL="63500"/>
                </a:tc>
              </a:tr>
              <a:tr h="45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Excepciones: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45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Incluye: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45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Requerimientos especiales: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Acceso solo al Gerente</a:t>
                      </a:r>
                    </a:p>
                  </a:txBody>
                  <a:tcPr marT="63500" marB="63500" marR="63500" marL="63500"/>
                </a:tc>
              </a:tr>
              <a:tr h="453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Suposiciones: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713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Notas y usos: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Definir atributos de los usuarios.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Fichas de casos de uso - Cliente</a:t>
            </a:r>
          </a:p>
        </p:txBody>
      </p:sp>
      <p:graphicFrame>
        <p:nvGraphicFramePr>
          <p:cNvPr id="196" name="Shape 196"/>
          <p:cNvGraphicFramePr/>
          <p:nvPr/>
        </p:nvGraphicFramePr>
        <p:xfrm>
          <a:off x="98250" y="75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2483700"/>
                <a:gridCol w="24837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ID: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CU_C1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Nombre: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Visualizar Reportes por Proyecto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Actor: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Cliente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Descripción: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El cliente visualiza reporte de visita técnica por proyecto.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Precondiciones: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Estar logeado en la plataforma.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Existen registros históricos.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Poscondiciones: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Prioridad desarrollo: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Frecuencia de uso: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Alta</a:t>
                      </a: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 normal de eventos: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Acceder a la pestaña de “Reporte”.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Seleccionar el rango de fecha que desea visualizar los registros históricos.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Seleccionar “Proyecto”.</a:t>
                      </a:r>
                    </a:p>
                    <a:p>
                      <a:pPr indent="-298450" lvl="0" marL="457200" rtl="0">
                        <a:spcBef>
                          <a:spcPts val="0"/>
                        </a:spcBef>
                        <a:buSzPct val="100000"/>
                        <a:buAutoNum type="arabicPeriod"/>
                      </a:pPr>
                      <a:r>
                        <a:rPr lang="es" sz="1100"/>
                        <a:t>Hacer click en “aceptar”.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97" name="Shape 197"/>
          <p:cNvGraphicFramePr/>
          <p:nvPr/>
        </p:nvGraphicFramePr>
        <p:xfrm>
          <a:off x="5199500" y="75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{F2B20F4A-C3C4-4E1B-8E04-52E2A0BAB4E6}</a:tableStyleId>
              </a:tblPr>
              <a:tblGrid>
                <a:gridCol w="1918925"/>
                <a:gridCol w="1918925"/>
              </a:tblGrid>
              <a:tr h="19196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Flujos alternativos: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4.a. Mensaje de advertencia al enviar sin haber seleccionado el rango de fecha.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4.b. Mensaje de advertencia al enviar sin haber seleccionado el “Proyecto”.</a:t>
                      </a:r>
                    </a:p>
                  </a:txBody>
                  <a:tcPr marT="63500" marB="63500" marR="63500" marL="63500"/>
                </a:tc>
              </a:tr>
              <a:tr h="43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Excepciones: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43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Incluye: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CU_U1, CU_S1</a:t>
                      </a:r>
                    </a:p>
                  </a:txBody>
                  <a:tcPr marT="63500" marB="63500" marR="63500" marL="63500"/>
                </a:tc>
              </a:tr>
              <a:tr h="43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Requerimientos especiales: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43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Suposiciones: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  <a:tr h="431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Notas y usos: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s" sz="1100"/>
                        <a:t>-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