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902188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902188" y="1508759"/>
            <a:ext cx="7338000" cy="31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8415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5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889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508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508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35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508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901699" y="4817139"/>
            <a:ext cx="2250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7994195" y="4817139"/>
            <a:ext cx="7097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5131" y="1544258"/>
            <a:ext cx="9146699" cy="1371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/>
          <p:nvPr>
            <p:ph type="ctrTitle"/>
          </p:nvPr>
        </p:nvSpPr>
        <p:spPr>
          <a:xfrm>
            <a:off x="274318" y="1624773"/>
            <a:ext cx="8603699" cy="130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1143000" y="2997186"/>
            <a:ext cx="685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901699" y="4817139"/>
            <a:ext cx="2250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7994195" y="4817139"/>
            <a:ext cx="7097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-5131" y="1544258"/>
            <a:ext cx="9146699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624893" y="1656658"/>
            <a:ext cx="7886700" cy="125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24893" y="3007749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Font typeface="Noto Sans Symbols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901699" y="4817139"/>
            <a:ext cx="2250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7994195" y="4817139"/>
            <a:ext cx="7097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02188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904008" y="1508759"/>
            <a:ext cx="3566099" cy="31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8415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5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889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508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508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35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508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672792" y="1508759"/>
            <a:ext cx="3566099" cy="31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8415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5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889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508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508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35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508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901699" y="4817139"/>
            <a:ext cx="2250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7994195" y="4817139"/>
            <a:ext cx="7097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902188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905255" y="1435100"/>
            <a:ext cx="3566099" cy="5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905255" y="1992424"/>
            <a:ext cx="3566099" cy="267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8415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5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889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508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508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35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508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4673421" y="1435100"/>
            <a:ext cx="3566099" cy="5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4" type="body"/>
          </p:nvPr>
        </p:nvSpPr>
        <p:spPr>
          <a:xfrm>
            <a:off x="4673421" y="1992423"/>
            <a:ext cx="3566099" cy="267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8415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5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889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508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508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35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508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901699" y="4817139"/>
            <a:ext cx="2250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7994195" y="4817139"/>
            <a:ext cx="7097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0" type="dt"/>
          </p:nvPr>
        </p:nvSpPr>
        <p:spPr>
          <a:xfrm>
            <a:off x="901699" y="4817139"/>
            <a:ext cx="2250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7994195" y="4817139"/>
            <a:ext cx="7097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902188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905255" y="1590038"/>
            <a:ext cx="4594799" cy="3086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175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7305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032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5875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4605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0795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795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2065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795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5841766" y="1610612"/>
            <a:ext cx="2400300" cy="257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901699" y="4817139"/>
            <a:ext cx="2250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7994195" y="4817139"/>
            <a:ext cx="7097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902188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19" name="Shape 119"/>
          <p:cNvSpPr/>
          <p:nvPr>
            <p:ph idx="2" type="pic"/>
          </p:nvPr>
        </p:nvSpPr>
        <p:spPr>
          <a:xfrm>
            <a:off x="960119" y="1658618"/>
            <a:ext cx="4594799" cy="29489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rgbClr val="044D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5843016" y="1612965"/>
            <a:ext cx="2400300" cy="257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901699" y="4817139"/>
            <a:ext cx="2250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7994195" y="4817139"/>
            <a:ext cx="7097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902188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x="2993847" y="-582839"/>
            <a:ext cx="3154799" cy="7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8415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5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889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508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508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35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508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901699" y="4817139"/>
            <a:ext cx="2250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7994195" y="4817139"/>
            <a:ext cx="7097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764482" y="0"/>
            <a:ext cx="20574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 rot="5400000">
            <a:off x="5559752" y="1516678"/>
            <a:ext cx="44232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1407067" y="-572370"/>
            <a:ext cx="4423200" cy="597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8415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5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889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508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508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35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508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628650" y="481713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2832100" y="4817139"/>
            <a:ext cx="320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6054785" y="4817139"/>
            <a:ext cx="6596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99BD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b="0" i="0" lang="es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360" y="132080"/>
            <a:ext cx="9141599" cy="12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902188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902188" y="1508759"/>
            <a:ext cx="7338000" cy="31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8415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5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016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889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508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508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635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508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901699" y="4817139"/>
            <a:ext cx="2250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7994195" y="4817139"/>
            <a:ext cx="7097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visitas.260mb.ne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ropbox.com/sh/afxy3lafhfqq4ok/AABPM1M8CdnACxlTLOWHN6yYa?dl=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390525" y="394855"/>
            <a:ext cx="8222100" cy="23580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s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Lab 8: Avance del sistema, aplicación del Plan de Testing y aplicación de Plan de SQA</a:t>
            </a:r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390525" y="2789119"/>
            <a:ext cx="82221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9BDD"/>
              </a:buClr>
              <a:buSzPct val="25000"/>
              <a:buFont typeface="Noto Sans Symbols"/>
              <a:buNone/>
            </a:pPr>
            <a:r>
              <a:rPr b="1" i="0" lang="es" sz="1500" u="none" cap="none" strike="noStrike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Integrantes: </a:t>
            </a:r>
            <a:r>
              <a:rPr b="0" i="0" lang="es" sz="1500" u="none" cap="none" strike="noStrike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Liping Liao – Tomás Mora – Mauricio Salinas – Matías Zúñiga</a:t>
            </a: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99BDD"/>
              </a:buClr>
              <a:buSzPct val="25000"/>
              <a:buFont typeface="Noto Sans Symbols"/>
              <a:buNone/>
            </a:pPr>
            <a:r>
              <a:rPr b="1" i="0" lang="es" sz="1500" u="none" cap="none" strike="noStrike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Fecha: </a:t>
            </a:r>
            <a:r>
              <a:rPr b="0" i="0" lang="es" sz="1500" u="none" cap="none" strike="noStrike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19/10/2016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3085" y="0"/>
            <a:ext cx="1911000" cy="7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902188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s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EMPRESA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902188" y="1508758"/>
            <a:ext cx="6880602" cy="322949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0" lvl="0" marL="1397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Empresa de servicio de mantención requiere una plataforma web que pueda ayudar a visualizar y analizar la calidad de los servicios de mantención de sus productos, ya que este servicio de post-venta es fundamental para fidelizar los clientes.</a:t>
            </a:r>
          </a:p>
        </p:txBody>
      </p:sp>
      <p:pic>
        <p:nvPicPr>
          <p:cNvPr descr="Resultado de imagen de servicio de mantencion png" id="150" name="Shape 150"/>
          <p:cNvPicPr preferRelativeResize="0"/>
          <p:nvPr/>
        </p:nvPicPr>
        <p:blipFill rotWithShape="1">
          <a:blip r:embed="rId3">
            <a:alphaModFix/>
          </a:blip>
          <a:srcRect b="15232" l="0" r="0" t="0"/>
          <a:stretch/>
        </p:blipFill>
        <p:spPr>
          <a:xfrm>
            <a:off x="7086600" y="3426078"/>
            <a:ext cx="1924915" cy="1631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Funcionalidades básicas del Sistema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416750" y="980901"/>
            <a:ext cx="756626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4E9"/>
              </a:buClr>
              <a:buSzPct val="25000"/>
              <a:buFont typeface="Arial"/>
              <a:buNone/>
            </a:pPr>
            <a:r>
              <a:rPr b="1" i="0" lang="es" sz="2400" u="none" cap="none" strike="noStrike">
                <a:solidFill>
                  <a:srgbClr val="0AA4E9"/>
                </a:solidFill>
                <a:latin typeface="Arial"/>
                <a:ea typeface="Arial"/>
                <a:cs typeface="Arial"/>
                <a:sym typeface="Arial"/>
              </a:rPr>
              <a:t>Link: </a:t>
            </a:r>
            <a:r>
              <a:rPr b="1" i="0" lang="e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http://visitas.260mb.net/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4E9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0AA4E9"/>
              </a:solidFill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4E9"/>
              </a:buClr>
              <a:buSzPct val="100000"/>
              <a:buChar char="●"/>
            </a:pPr>
            <a:r>
              <a:rPr b="1" lang="es" sz="2400">
                <a:solidFill>
                  <a:srgbClr val="0AA4E9"/>
                </a:solidFill>
              </a:rPr>
              <a:t>Login</a:t>
            </a: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4E9"/>
              </a:buClr>
              <a:buSzPct val="100000"/>
              <a:buChar char="●"/>
            </a:pPr>
            <a:r>
              <a:rPr b="1" lang="es" sz="2400">
                <a:solidFill>
                  <a:srgbClr val="0AA4E9"/>
                </a:solidFill>
              </a:rPr>
              <a:t>Checklist</a:t>
            </a: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4E9"/>
              </a:buClr>
              <a:buSzPct val="100000"/>
              <a:buChar char="●"/>
            </a:pPr>
            <a:r>
              <a:rPr b="1" lang="es" sz="2400">
                <a:solidFill>
                  <a:srgbClr val="0AA4E9"/>
                </a:solidFill>
              </a:rPr>
              <a:t>Reporte de uso de recursos</a:t>
            </a: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4E9"/>
              </a:buClr>
              <a:buSzPct val="100000"/>
              <a:buChar char="●"/>
            </a:pPr>
            <a:r>
              <a:rPr b="1" lang="es" sz="2400">
                <a:solidFill>
                  <a:srgbClr val="0AA4E9"/>
                </a:solidFill>
              </a:rPr>
              <a:t>Añadir imágenes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 de Testing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98250" y="773793"/>
            <a:ext cx="75662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4E9"/>
              </a:buClr>
              <a:buSzPct val="25000"/>
              <a:buFont typeface="Arial"/>
              <a:buNone/>
            </a:pPr>
            <a:r>
              <a:rPr b="1" i="0" lang="es" sz="1400" u="none" cap="none" strike="noStrike">
                <a:solidFill>
                  <a:srgbClr val="0AA4E9"/>
                </a:solidFill>
                <a:latin typeface="Arial"/>
                <a:ea typeface="Arial"/>
                <a:cs typeface="Arial"/>
                <a:sym typeface="Arial"/>
              </a:rPr>
              <a:t>Actividades de pruebas que se realizó:</a:t>
            </a:r>
          </a:p>
        </p:txBody>
      </p:sp>
      <p:sp>
        <p:nvSpPr>
          <p:cNvPr id="163" name="Shape 163"/>
          <p:cNvSpPr/>
          <p:nvPr/>
        </p:nvSpPr>
        <p:spPr>
          <a:xfrm>
            <a:off x="287925" y="1236371"/>
            <a:ext cx="8447400" cy="3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127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Prueba Unitaria </a:t>
            </a:r>
          </a:p>
          <a:p>
            <a:pPr indent="127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s" sz="1200">
                <a:solidFill>
                  <a:srgbClr val="7F7F7F"/>
                </a:solidFill>
              </a:rPr>
              <a:t>Test unitarios con Selenium</a:t>
            </a:r>
          </a:p>
          <a:p>
            <a:pPr indent="127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s" sz="1200">
                <a:solidFill>
                  <a:srgbClr val="7F7F7F"/>
                </a:solidFill>
              </a:rPr>
              <a:t>Pruebas de integración </a:t>
            </a:r>
          </a:p>
          <a:p>
            <a:pPr indent="127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s" sz="1200">
                <a:solidFill>
                  <a:srgbClr val="7F7F7F"/>
                </a:solidFill>
              </a:rPr>
              <a:t>Pruebas de aceptación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F7F7F"/>
              </a:solidFill>
            </a:endParaRP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7F7F7F"/>
                </a:solidFill>
              </a:rPr>
              <a:t>Los testing primordiales son:</a:t>
            </a:r>
          </a:p>
          <a:p>
            <a:pPr indent="127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s" sz="1200">
                <a:solidFill>
                  <a:srgbClr val="7F7F7F"/>
                </a:solidFill>
              </a:rPr>
              <a:t>Test de llenado correcto de formularios</a:t>
            </a:r>
          </a:p>
          <a:p>
            <a:pPr indent="127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s" sz="1200">
                <a:solidFill>
                  <a:srgbClr val="7F7F7F"/>
                </a:solidFill>
              </a:rPr>
              <a:t>Test de imagen agregada a formulario</a:t>
            </a:r>
          </a:p>
          <a:p>
            <a:pPr indent="127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s" sz="1200">
                <a:solidFill>
                  <a:srgbClr val="7F7F7F"/>
                </a:solidFill>
              </a:rPr>
              <a:t>Test de selección y registro de visita</a:t>
            </a:r>
          </a:p>
          <a:p>
            <a:pPr indent="127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s" sz="1200">
                <a:solidFill>
                  <a:srgbClr val="7F7F7F"/>
                </a:solidFill>
              </a:rPr>
              <a:t>Test de visualización de registros históricos de mantenciones. </a:t>
            </a:r>
          </a:p>
          <a:p>
            <a:pPr indent="127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s" sz="1200">
                <a:solidFill>
                  <a:srgbClr val="7F7F7F"/>
                </a:solidFill>
              </a:rPr>
              <a:t>Realizar visualización correcta desde dispositivos móviles.</a:t>
            </a:r>
          </a:p>
          <a:p>
            <a:pPr indent="127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s" sz="1200">
                <a:solidFill>
                  <a:srgbClr val="7F7F7F"/>
                </a:solidFill>
              </a:rPr>
              <a:t>Realizar prueba de llenado de formulario y guardado de este en la plataforma</a:t>
            </a:r>
          </a:p>
          <a:p>
            <a:pPr indent="127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s" sz="1200">
                <a:solidFill>
                  <a:srgbClr val="7F7F7F"/>
                </a:solidFill>
              </a:rPr>
              <a:t>Realizar prueba de búsqueda y consulta de mantenciones, junto con la visualización de los registros.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F7F7F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7F7F7F"/>
                </a:solidFill>
              </a:rPr>
              <a:t>Videos con Test de funcionalidades básicas </a:t>
            </a:r>
            <a:r>
              <a:rPr lang="es" sz="1200" u="sng">
                <a:solidFill>
                  <a:schemeClr val="hlink"/>
                </a:solidFill>
                <a:hlinkClick r:id="rId3"/>
              </a:rPr>
              <a:t>https://www.dropbox.com/sh/afxy3lafhfqq4ok/AABPM1M8CdnACxlTLOWHN6yYa?dl=0</a:t>
            </a:r>
            <a:r>
              <a:rPr lang="es" sz="1200">
                <a:solidFill>
                  <a:srgbClr val="7F7F7F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 de SQA</a:t>
            </a:r>
          </a:p>
        </p:txBody>
      </p:sp>
      <p:sp>
        <p:nvSpPr>
          <p:cNvPr id="169" name="Shape 169"/>
          <p:cNvSpPr/>
          <p:nvPr/>
        </p:nvSpPr>
        <p:spPr>
          <a:xfrm>
            <a:off x="934186" y="1082484"/>
            <a:ext cx="680879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i="0" lang="es" sz="1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Módulos diferenciados para usuarios y clientes.</a:t>
            </a:r>
          </a:p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b="1" i="0" lang="es" sz="1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Formulario web para registro de actividades.</a:t>
            </a:r>
          </a:p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1" lang="es" sz="1200">
                <a:solidFill>
                  <a:srgbClr val="002060"/>
                </a:solidFill>
              </a:rPr>
              <a:t>Posibilidad de adjuntar imágenes.</a:t>
            </a:r>
          </a:p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b="1" lang="es" sz="1200">
                <a:solidFill>
                  <a:srgbClr val="002060"/>
                </a:solidFill>
              </a:rPr>
              <a:t>Reporte de uso de recursos</a:t>
            </a:r>
          </a:p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" sz="1200">
                <a:solidFill>
                  <a:srgbClr val="002060"/>
                </a:solidFill>
              </a:rPr>
              <a:t>Seguimiento de problemas con los avances.</a:t>
            </a:r>
          </a:p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" sz="1200">
                <a:solidFill>
                  <a:srgbClr val="002060"/>
                </a:solidFill>
              </a:rPr>
              <a:t>Registro histórico de los problemas de cada cliente.</a:t>
            </a:r>
          </a:p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" sz="1200">
                <a:solidFill>
                  <a:srgbClr val="002060"/>
                </a:solidFill>
              </a:rPr>
              <a:t>Ranking de problemas frecuentes.</a:t>
            </a:r>
          </a:p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" sz="1200">
                <a:solidFill>
                  <a:srgbClr val="002060"/>
                </a:solidFill>
              </a:rPr>
              <a:t>Exportación y análisis de datos de la base de datos.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555450" y="773793"/>
            <a:ext cx="75662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4E9"/>
              </a:buClr>
              <a:buSzPct val="25000"/>
              <a:buFont typeface="Arial"/>
              <a:buNone/>
            </a:pPr>
            <a:r>
              <a:rPr b="1" i="0" lang="es" sz="1400" u="none" cap="none" strike="noStrike">
                <a:solidFill>
                  <a:srgbClr val="0AA4E9"/>
                </a:solidFill>
                <a:latin typeface="Arial"/>
                <a:ea typeface="Arial"/>
                <a:cs typeface="Arial"/>
                <a:sym typeface="Arial"/>
              </a:rPr>
              <a:t>1. Evaluación de requerimientos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 de SQA</a:t>
            </a:r>
          </a:p>
        </p:txBody>
      </p:sp>
      <p:sp>
        <p:nvSpPr>
          <p:cNvPr id="176" name="Shape 176"/>
          <p:cNvSpPr/>
          <p:nvPr/>
        </p:nvSpPr>
        <p:spPr>
          <a:xfrm>
            <a:off x="934186" y="1082484"/>
            <a:ext cx="680879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b="1" i="0" lang="es" sz="1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El buen funcionamiento de las interfaces entre los componentes.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b="1" i="0" lang="es" sz="1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El flujo de información a través del sistema.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b="1" i="0" lang="es" sz="1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La satisfacción de los requisitos del sistema.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2060"/>
              </a:solidFill>
            </a:endParaRP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2060"/>
                </a:solidFill>
              </a:rPr>
              <a:t>De acuerdo a estándar 730-1998 IEEE Standard for Software Quality Assurance Plans 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555450" y="773793"/>
            <a:ext cx="75662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4E9"/>
              </a:buClr>
              <a:buSzPct val="25000"/>
              <a:buFont typeface="Arial"/>
              <a:buNone/>
            </a:pPr>
            <a:r>
              <a:rPr b="1" i="0" lang="es" sz="1400" u="none" cap="none" strike="noStrike">
                <a:solidFill>
                  <a:srgbClr val="0AA4E9"/>
                </a:solidFill>
                <a:latin typeface="Arial"/>
                <a:ea typeface="Arial"/>
                <a:cs typeface="Arial"/>
                <a:sym typeface="Arial"/>
              </a:rPr>
              <a:t>1. Evaluación de </a:t>
            </a:r>
            <a:r>
              <a:rPr b="1" lang="es">
                <a:solidFill>
                  <a:srgbClr val="0AA4E9"/>
                </a:solidFill>
              </a:rPr>
              <a:t>software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148" y="1631374"/>
            <a:ext cx="4363170" cy="1808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 bandas">
  <a:themeElements>
    <a:clrScheme name="Personalizado 1">
      <a:dk1>
        <a:srgbClr val="2C2C2C"/>
      </a:dk1>
      <a:lt1>
        <a:srgbClr val="099BDD"/>
      </a:lt1>
      <a:dk2>
        <a:srgbClr val="FFFFFF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