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Exo 2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Exo2-bold.fntdata"/><Relationship Id="rId16" Type="http://schemas.openxmlformats.org/officeDocument/2006/relationships/font" Target="fonts/Exo2-regular.fntdata"/><Relationship Id="rId5" Type="http://schemas.openxmlformats.org/officeDocument/2006/relationships/slide" Target="slides/slide1.xml"/><Relationship Id="rId19" Type="http://schemas.openxmlformats.org/officeDocument/2006/relationships/font" Target="fonts/Exo2-boldItalic.fntdata"/><Relationship Id="rId6" Type="http://schemas.openxmlformats.org/officeDocument/2006/relationships/slide" Target="slides/slide2.xml"/><Relationship Id="rId18" Type="http://schemas.openxmlformats.org/officeDocument/2006/relationships/font" Target="fonts/Exo2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ma Parte de Conteúdo">
  <p:cSld name="Uma Parte de Conteúd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11432460" y="6302667"/>
            <a:ext cx="759540" cy="555333"/>
          </a:xfrm>
          <a:custGeom>
            <a:rect b="b" l="l" r="r" t="t"/>
            <a:pathLst>
              <a:path extrusionOk="0" h="1578" w="1475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>
            <a:noFill/>
          </a:ln>
        </p:spPr>
        <p:txBody>
          <a:bodyPr anchorCtr="0" anchor="t" bIns="52125" lIns="104250" spcFirstLastPara="1" rIns="104250" wrap="square" tIns="5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B9CD"/>
              </a:buClr>
              <a:buSzPts val="2800"/>
              <a:buChar char="•"/>
              <a:defRPr>
                <a:latin typeface="Exo 2"/>
                <a:ea typeface="Exo 2"/>
                <a:cs typeface="Exo 2"/>
                <a:sym typeface="Exo 2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B9CD"/>
              </a:buClr>
              <a:buSzPts val="2400"/>
              <a:buChar char="•"/>
              <a:defRPr>
                <a:latin typeface="Exo 2"/>
                <a:ea typeface="Exo 2"/>
                <a:cs typeface="Exo 2"/>
                <a:sym typeface="Exo 2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B9CD"/>
              </a:buClr>
              <a:buSzPts val="2000"/>
              <a:buChar char="•"/>
              <a:defRPr>
                <a:latin typeface="Exo 2"/>
                <a:ea typeface="Exo 2"/>
                <a:cs typeface="Exo 2"/>
                <a:sym typeface="Exo 2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B9CD"/>
              </a:buClr>
              <a:buSzPts val="1800"/>
              <a:buChar char="•"/>
              <a:defRPr>
                <a:latin typeface="Exo 2"/>
                <a:ea typeface="Exo 2"/>
                <a:cs typeface="Exo 2"/>
                <a:sym typeface="Exo 2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B9CD"/>
              </a:buClr>
              <a:buSzPts val="1800"/>
              <a:buChar char="•"/>
              <a:defRPr>
                <a:latin typeface="Exo 2"/>
                <a:ea typeface="Exo 2"/>
                <a:cs typeface="Exo 2"/>
                <a:sym typeface="Exo 2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11432460" y="6563910"/>
            <a:ext cx="570147" cy="1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140" u="none" cap="none" strike="noStrik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140" u="none" cap="none" strike="noStrik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140" u="none" cap="none" strike="noStrik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140" u="none" cap="none" strike="noStrik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140" u="none" cap="none" strike="noStrik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140" u="none" cap="none" strike="noStrik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140" u="none" cap="none" strike="noStrik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140" u="none" cap="none" strike="noStrik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140" u="none" cap="none" strike="noStrik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798"/>
          </a:p>
        </p:txBody>
      </p:sp>
      <p:sp>
        <p:nvSpPr>
          <p:cNvPr id="15" name="Google Shape;15;p2"/>
          <p:cNvSpPr/>
          <p:nvPr/>
        </p:nvSpPr>
        <p:spPr>
          <a:xfrm>
            <a:off x="6" y="9"/>
            <a:ext cx="1661896" cy="1208438"/>
          </a:xfrm>
          <a:custGeom>
            <a:rect b="b" l="l" r="r" t="t"/>
            <a:pathLst>
              <a:path extrusionOk="0" h="2740" w="3927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>
            <a:noFill/>
          </a:ln>
        </p:spPr>
        <p:txBody>
          <a:bodyPr anchorCtr="0" anchor="t" bIns="52125" lIns="104250" spcFirstLastPara="1" rIns="104250" wrap="square" tIns="5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>
            <p:ph idx="2" type="body"/>
          </p:nvPr>
        </p:nvSpPr>
        <p:spPr>
          <a:xfrm>
            <a:off x="1981647" y="98162"/>
            <a:ext cx="9779211" cy="694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B9CD"/>
              </a:buClr>
              <a:buSzPts val="3420"/>
              <a:buNone/>
              <a:defRPr b="1" sz="3420">
                <a:solidFill>
                  <a:srgbClr val="32B9CD"/>
                </a:solidFill>
                <a:latin typeface="Exo 2"/>
                <a:ea typeface="Exo 2"/>
                <a:cs typeface="Exo 2"/>
                <a:sym typeface="Exo 2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420"/>
              <a:buNone/>
              <a:defRPr sz="3420">
                <a:latin typeface="Exo 2"/>
                <a:ea typeface="Exo 2"/>
                <a:cs typeface="Exo 2"/>
                <a:sym typeface="Exo 2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420"/>
              <a:buNone/>
              <a:defRPr sz="3420">
                <a:latin typeface="Exo 2"/>
                <a:ea typeface="Exo 2"/>
                <a:cs typeface="Exo 2"/>
                <a:sym typeface="Exo 2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420"/>
              <a:buNone/>
              <a:defRPr sz="3420">
                <a:latin typeface="Exo 2"/>
                <a:ea typeface="Exo 2"/>
                <a:cs typeface="Exo 2"/>
                <a:sym typeface="Exo 2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420"/>
              <a:buNone/>
              <a:defRPr sz="3420">
                <a:latin typeface="Exo 2"/>
                <a:ea typeface="Exo 2"/>
                <a:cs typeface="Exo 2"/>
                <a:sym typeface="Exo 2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4857" y="150637"/>
            <a:ext cx="1217211" cy="453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jp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714551" y="1338699"/>
            <a:ext cx="8546987" cy="5225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B9CD"/>
              </a:buClr>
              <a:buSzPts val="2800"/>
              <a:buChar char="•"/>
            </a:pPr>
            <a:r>
              <a:rPr lang="pt-BR"/>
              <a:t>Teoria: Tópicos sobre a evolução da arquitetura computacional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B9CD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B9CD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pt-BR"/>
              <a:t>                                               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B9CD"/>
              </a:buClr>
              <a:buSzPts val="2800"/>
              <a:buChar char="•"/>
            </a:pPr>
            <a:r>
              <a:rPr lang="pt-BR"/>
              <a:t>Prática: Pesquisa e discussão sobre os computadores.</a:t>
            </a:r>
            <a:endParaRPr/>
          </a:p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11432460" y="6563910"/>
            <a:ext cx="570147" cy="1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798"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1981647" y="98162"/>
            <a:ext cx="9779211" cy="694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B9CD"/>
              </a:buClr>
              <a:buSzPts val="3400"/>
              <a:buNone/>
            </a:pPr>
            <a:r>
              <a:rPr lang="pt-BR"/>
              <a:t>Arquitetura de computadores  </a:t>
            </a:r>
            <a:r>
              <a:rPr lang="pt-BR" sz="1500"/>
              <a:t>by Marise Miranda  12/02/2019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idx="12" type="sldNum"/>
          </p:nvPr>
        </p:nvSpPr>
        <p:spPr>
          <a:xfrm>
            <a:off x="11432460" y="6563910"/>
            <a:ext cx="570147" cy="1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798"/>
          </a:p>
        </p:txBody>
      </p:sp>
      <p:sp>
        <p:nvSpPr>
          <p:cNvPr id="178" name="Google Shape;178;p23"/>
          <p:cNvSpPr txBox="1"/>
          <p:nvPr>
            <p:ph idx="2" type="body"/>
          </p:nvPr>
        </p:nvSpPr>
        <p:spPr>
          <a:xfrm>
            <a:off x="1981647" y="98162"/>
            <a:ext cx="9779211" cy="694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B9CD"/>
              </a:buClr>
              <a:buSzPts val="3400"/>
              <a:buNone/>
            </a:pPr>
            <a:r>
              <a:rPr lang="pt-BR"/>
              <a:t>Os computadores fazem tudo?</a:t>
            </a:r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963" y="1057275"/>
            <a:ext cx="5476875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7500" y="909637"/>
            <a:ext cx="5524500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6400" y="3192982"/>
            <a:ext cx="5391150" cy="36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67662" y="3503184"/>
            <a:ext cx="2924175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B9CD"/>
              </a:buClr>
              <a:buSzPts val="2800"/>
              <a:buChar char="•"/>
            </a:pPr>
            <a:r>
              <a:rPr lang="pt-BR"/>
              <a:t>1) Faça um estudo comparativo entre o celular e o computador.  Funcionalidades disponíveis.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B9CD"/>
              </a:buClr>
              <a:buSzPts val="2800"/>
              <a:buChar char="•"/>
            </a:pPr>
            <a:r>
              <a:rPr lang="pt-BR"/>
              <a:t>2) Faça uma relação de processadores atuais e qual sua tecnologia e principal vantagem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B9CD"/>
              </a:buClr>
              <a:buSzPts val="2800"/>
              <a:buChar char="•"/>
            </a:pPr>
            <a:r>
              <a:rPr lang="pt-BR"/>
              <a:t>3) Você vai fazer um pequeno projeto de computador para 6 pessoas em uma empresa de contabilidade. Qual tipo você recomendaria? Justifique a viabilidade do projeto. Lembre-se que a internet é um fator fundamental. Faça a cotação e avalie as condições técnicas e de investimento.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8" name="Google Shape;188;p24"/>
          <p:cNvSpPr txBox="1"/>
          <p:nvPr>
            <p:ph idx="12" type="sldNum"/>
          </p:nvPr>
        </p:nvSpPr>
        <p:spPr>
          <a:xfrm>
            <a:off x="11432460" y="6563910"/>
            <a:ext cx="570147" cy="1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798"/>
          </a:p>
        </p:txBody>
      </p:sp>
      <p:sp>
        <p:nvSpPr>
          <p:cNvPr id="189" name="Google Shape;189;p24"/>
          <p:cNvSpPr txBox="1"/>
          <p:nvPr>
            <p:ph idx="2" type="body"/>
          </p:nvPr>
        </p:nvSpPr>
        <p:spPr>
          <a:xfrm>
            <a:off x="1981647" y="98162"/>
            <a:ext cx="9779211" cy="694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B9CD"/>
              </a:buClr>
              <a:buSzPct val="99415"/>
              <a:buNone/>
            </a:pPr>
            <a:r>
              <a:rPr lang="pt-BR"/>
              <a:t>Prática: Pesquisa e discussão sobre os computadores.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B9CD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083038" y="930744"/>
            <a:ext cx="3711105" cy="2510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B9CD"/>
              </a:buClr>
              <a:buSzPts val="2800"/>
              <a:buChar char="•"/>
            </a:pPr>
            <a:r>
              <a:rPr lang="pt-BR"/>
              <a:t>Como o cérebro humano funciona?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B9CD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11432460" y="6563910"/>
            <a:ext cx="570147" cy="1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798"/>
          </a:p>
        </p:txBody>
      </p:sp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1981647" y="98162"/>
            <a:ext cx="9779211" cy="694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B9CD"/>
              </a:buClr>
              <a:buSzPts val="3400"/>
              <a:buNone/>
            </a:pPr>
            <a:r>
              <a:rPr lang="pt-BR"/>
              <a:t>Vamos pensar..........</a:t>
            </a:r>
            <a:endParaRPr sz="1500"/>
          </a:p>
        </p:txBody>
      </p:sp>
      <p:pic>
        <p:nvPicPr>
          <p:cNvPr descr="Arquitetura de computador planejada pela IBM pretende imitar o funcionamento do cérebro humano. (Foto: Reprodução / Gizmodo)"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780" y="2312124"/>
            <a:ext cx="4555479" cy="3331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1241" y="296201"/>
            <a:ext cx="3982293" cy="3144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1630" y="3707913"/>
            <a:ext cx="4268473" cy="285599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5603666" y="1183025"/>
            <a:ext cx="22775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 Synapises IBM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10769687" y="5135911"/>
            <a:ext cx="11407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Neurônio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11432460" y="6563910"/>
            <a:ext cx="570147" cy="1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798"/>
          </a:p>
        </p:txBody>
      </p:sp>
      <p:sp>
        <p:nvSpPr>
          <p:cNvPr id="111" name="Google Shape;111;p16"/>
          <p:cNvSpPr txBox="1"/>
          <p:nvPr>
            <p:ph idx="2" type="body"/>
          </p:nvPr>
        </p:nvSpPr>
        <p:spPr>
          <a:xfrm>
            <a:off x="1981647" y="98162"/>
            <a:ext cx="9779211" cy="694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B9CD"/>
              </a:buClr>
              <a:buSzPts val="3400"/>
              <a:buNone/>
            </a:pPr>
            <a:r>
              <a:rPr lang="pt-BR"/>
              <a:t>Como o cérebro funciona?</a:t>
            </a:r>
            <a:endParaRPr sz="1500"/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54" y="1136195"/>
            <a:ext cx="3910856" cy="214258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297154" y="3877087"/>
            <a:ext cx="45458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100 bilhões de neurônios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0560" y="599788"/>
            <a:ext cx="7522047" cy="568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3464" y="4981958"/>
            <a:ext cx="5097806" cy="1679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11432460" y="6563910"/>
            <a:ext cx="570147" cy="1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798"/>
          </a:p>
        </p:txBody>
      </p:sp>
      <p:sp>
        <p:nvSpPr>
          <p:cNvPr id="121" name="Google Shape;121;p17"/>
          <p:cNvSpPr txBox="1"/>
          <p:nvPr>
            <p:ph idx="2" type="body"/>
          </p:nvPr>
        </p:nvSpPr>
        <p:spPr>
          <a:xfrm>
            <a:off x="1981647" y="98162"/>
            <a:ext cx="9779211" cy="694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B9CD"/>
              </a:buClr>
              <a:buSzPts val="3400"/>
              <a:buNone/>
            </a:pPr>
            <a:r>
              <a:rPr lang="pt-BR"/>
              <a:t>O que somos?</a:t>
            </a:r>
            <a:endParaRPr/>
          </a:p>
        </p:txBody>
      </p:sp>
      <p:sp>
        <p:nvSpPr>
          <p:cNvPr descr="Resultado de imagem para modelagem  computacional" id="122" name="Google Shape;122;p1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9847064" y="575309"/>
            <a:ext cx="1913794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realidade do mundo é o que vemos, ouvimos, sentimos, respiramos, etc?????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620" y="1217839"/>
            <a:ext cx="3779249" cy="22699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como eu enxergo espectro" id="125" name="Google Shape;12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620" y="3793813"/>
            <a:ext cx="8913674" cy="2770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04451" y="923218"/>
            <a:ext cx="2647217" cy="2659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7534" y="4239304"/>
            <a:ext cx="4425608" cy="222680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11432460" y="6563910"/>
            <a:ext cx="570147" cy="1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798"/>
          </a:p>
        </p:txBody>
      </p:sp>
      <p:sp>
        <p:nvSpPr>
          <p:cNvPr id="133" name="Google Shape;133;p18"/>
          <p:cNvSpPr txBox="1"/>
          <p:nvPr>
            <p:ph idx="2" type="body"/>
          </p:nvPr>
        </p:nvSpPr>
        <p:spPr>
          <a:xfrm>
            <a:off x="1981647" y="98162"/>
            <a:ext cx="9779211" cy="694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B9CD"/>
              </a:buClr>
              <a:buSzPts val="3400"/>
              <a:buNone/>
            </a:pPr>
            <a:r>
              <a:rPr lang="pt-BR"/>
              <a:t>Com este entendimento...</a:t>
            </a:r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611" y="1385206"/>
            <a:ext cx="5572125" cy="4806587"/>
          </a:xfrm>
          <a:prstGeom prst="rect">
            <a:avLst/>
          </a:prstGeom>
          <a:noFill/>
          <a:ln>
            <a:noFill/>
          </a:ln>
        </p:spPr>
      </p:pic>
      <p:sp>
        <p:nvSpPr>
          <p:cNvPr descr="Resultado de imagem para modelagem  computacional" id="135" name="Google Shape;135;p1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47323" y="792590"/>
            <a:ext cx="3201625" cy="313110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9933142" y="1385206"/>
            <a:ext cx="1913794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realidade do mundo é o que vemos, ouvimos, sentimos, respiramos, etc?????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11432460" y="6563910"/>
            <a:ext cx="570147" cy="1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798"/>
          </a:p>
        </p:txBody>
      </p:sp>
      <p:sp>
        <p:nvSpPr>
          <p:cNvPr id="143" name="Google Shape;143;p19"/>
          <p:cNvSpPr txBox="1"/>
          <p:nvPr>
            <p:ph idx="2" type="body"/>
          </p:nvPr>
        </p:nvSpPr>
        <p:spPr>
          <a:xfrm>
            <a:off x="1981647" y="98162"/>
            <a:ext cx="9779211" cy="694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B9CD"/>
              </a:buClr>
              <a:buSzPts val="3400"/>
              <a:buNone/>
            </a:pPr>
            <a:r>
              <a:rPr lang="pt-BR"/>
              <a:t>Mas o que Arq Comp tem haver com isso?</a:t>
            </a:r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564" y="1245189"/>
            <a:ext cx="7082426" cy="241241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8800804" y="1897396"/>
            <a:ext cx="25341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Exemplo???????</a:t>
            </a:r>
            <a:endParaRPr/>
          </a:p>
        </p:txBody>
      </p:sp>
      <p:pic>
        <p:nvPicPr>
          <p:cNvPr id="146" name="Google Shape;14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3119" y="4110199"/>
            <a:ext cx="7164414" cy="2098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11432460" y="6563910"/>
            <a:ext cx="570147" cy="1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798"/>
          </a:p>
        </p:txBody>
      </p:sp>
      <p:sp>
        <p:nvSpPr>
          <p:cNvPr id="152" name="Google Shape;152;p20"/>
          <p:cNvSpPr txBox="1"/>
          <p:nvPr>
            <p:ph idx="2" type="body"/>
          </p:nvPr>
        </p:nvSpPr>
        <p:spPr>
          <a:xfrm>
            <a:off x="1981647" y="98162"/>
            <a:ext cx="9779211" cy="694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B9CD"/>
              </a:buClr>
              <a:buSzPts val="2400"/>
              <a:buNone/>
            </a:pPr>
            <a:r>
              <a:rPr lang="pt-BR" sz="2400"/>
              <a:t>Classificação e gerações </a:t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580" y="1599734"/>
            <a:ext cx="6756973" cy="39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1252" y="98162"/>
            <a:ext cx="5014424" cy="329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69553" y="3778729"/>
            <a:ext cx="4818461" cy="2785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11432460" y="6563910"/>
            <a:ext cx="570147" cy="1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798"/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74" y="1371167"/>
            <a:ext cx="5800725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>
            <p:ph idx="2" type="body"/>
          </p:nvPr>
        </p:nvSpPr>
        <p:spPr>
          <a:xfrm>
            <a:off x="1981647" y="98162"/>
            <a:ext cx="9779211" cy="694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B9CD"/>
              </a:buClr>
              <a:buSzPts val="2400"/>
              <a:buNone/>
            </a:pPr>
            <a:r>
              <a:rPr lang="pt-BR" sz="2400"/>
              <a:t>Classificação e gerações </a:t>
            </a:r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0183" y="327746"/>
            <a:ext cx="5467350" cy="35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07960" y="4041140"/>
            <a:ext cx="55245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11432460" y="6563910"/>
            <a:ext cx="570147" cy="1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798"/>
          </a:p>
        </p:txBody>
      </p:sp>
      <p:sp>
        <p:nvSpPr>
          <p:cNvPr id="170" name="Google Shape;170;p22"/>
          <p:cNvSpPr txBox="1"/>
          <p:nvPr>
            <p:ph idx="2" type="body"/>
          </p:nvPr>
        </p:nvSpPr>
        <p:spPr>
          <a:xfrm>
            <a:off x="1981647" y="98162"/>
            <a:ext cx="9779211" cy="694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B9CD"/>
              </a:buClr>
              <a:buSzPts val="3400"/>
              <a:buNone/>
            </a:pPr>
            <a:r>
              <a:rPr lang="pt-BR"/>
              <a:t>Construção </a:t>
            </a:r>
            <a:endParaRPr/>
          </a:p>
        </p:txBody>
      </p:sp>
      <p:pic>
        <p:nvPicPr>
          <p:cNvPr id="171" name="Google Shape;17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036" y="2849160"/>
            <a:ext cx="5800725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5575" y="98162"/>
            <a:ext cx="5686425" cy="4140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