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6E343-77B8-4197-B8ED-F9D37839F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9A5565-F105-4F53-9E93-A054A315E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E0EDE0-A26A-4D55-985A-0ED87D2F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419A6-DA82-422C-A37E-3AF7B3F1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AA48E-AC3D-48BE-AAD8-496D623C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6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A363C-8B99-4C62-91A6-79C51FE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A72508-6B87-476E-B6C4-D1393D80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114EA-8C6C-4374-B679-7F4FD7E9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C0A6E-4436-4606-8860-A6C0B3D6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0D0EE-94AB-43CA-ADE4-74FB276C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88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CE4771-ACA5-4B6F-861F-E4A1DACE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E2720E-ADBB-4AB2-8CE9-56775E9C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1FF0A-4752-4570-8564-EC91A826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FFBE5-B61D-4EEC-8A79-6D22E5D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ED5EB-ADE6-4927-95EC-BBC1768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4B775-2076-4663-9978-86B7882F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E0517-255D-4F38-B737-B6310566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D2363-0079-4074-980C-0BC7633D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FC27C-6719-4144-B3DF-9C65D677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FD384-D9CD-4E64-B986-0A7C1C8F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42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8CDAD-113E-447B-AA50-078E66C2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16859C-AB30-4F9B-8C6B-B2AFE879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5A5E4-494D-4F18-A37A-C032D5F8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712095-7449-4DA8-AE8E-1C1D91F4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4C1BA-1C74-4DA4-8251-2C42C217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3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0A618-271E-448A-9622-565F802C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B4471-C82F-430A-A6B7-708549346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1A591C-6654-41DC-A0C2-65513EAE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D1DED1-9DC4-48A1-AA01-F785047B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F3C00-6DC2-43A8-B2F9-C898B71A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BB1C4F-17DD-46D2-BE8E-511D66A8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30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A6F93-38C3-4442-9C1F-683FDFDB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182DCD-9D20-4160-9C25-78158EC7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A24A0E-D9FC-41DC-8C74-2227400FC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2638AE-0D4C-4AC1-AA96-22A636C8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AE4913-1FD3-4357-AB34-C6838F3AB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F5C66A-ABBC-42C9-B8DB-4C0C0613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EEBED9-1008-48E6-BA7D-17DBC9E6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F11786-1BF7-49F7-BFDA-BD96492A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9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C3D-4A86-4A16-A1C2-97E7E4DB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135283-4874-4EB2-8823-4C83A1DA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F68B73-BCE5-41FB-B627-C696BED3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0627A4-B065-4FD3-B41C-9BE31F0E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4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A04D72-5BD7-40CF-AF47-47712076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B6BA88-87D8-45DE-8439-7399DA67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74462-0EFE-4AF8-BC5F-39FECEC0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87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D4C47-347B-4DF0-93E4-833C8FE3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F08B9C-63ED-4DFC-8B47-3477A727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358AB3-CBE3-4F30-BE60-0BA81B69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35F3D4-EF93-4975-B128-D8728A62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D1633F-B619-4E97-B968-34021DE4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DD79BD-5DD0-40D5-AF70-D38F1EC9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21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DD1BF-D339-4122-953D-E1B40111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25E04D-1E91-498B-9128-1096F08EB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191BD-6838-43CA-8035-FFCE31DA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C6C99-B1F8-407D-9706-29152FD6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5E11AE-58E2-4C4D-B52D-113FAE5C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17288-DF22-4741-B64A-53C413E9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F4E808-FB12-46DF-BC51-D27B9AA4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498A00-E4DA-434E-9753-05566259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C2B23-37BC-477A-B40F-84A60E3BF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23B5-154B-4D02-9C62-38DD24F32516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D8338F-9ABC-4C54-A8D1-B1C9BC77A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70FBD-7D2E-4B87-A56B-944DB9AF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48304-FDC4-4517-BC34-A96D7362E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4CCADFD-9871-49C1-8035-82CC2E5DF71C}"/>
              </a:ext>
            </a:extLst>
          </p:cNvPr>
          <p:cNvGrpSpPr/>
          <p:nvPr/>
        </p:nvGrpSpPr>
        <p:grpSpPr>
          <a:xfrm>
            <a:off x="910276" y="127336"/>
            <a:ext cx="10319460" cy="6270301"/>
            <a:chOff x="521455" y="196751"/>
            <a:chExt cx="11055704" cy="7106408"/>
          </a:xfrm>
        </p:grpSpPr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AD3641DF-0D0C-4EAA-9422-DBC1FAFB6E6B}"/>
                </a:ext>
              </a:extLst>
            </p:cNvPr>
            <p:cNvSpPr/>
            <p:nvPr/>
          </p:nvSpPr>
          <p:spPr>
            <a:xfrm>
              <a:off x="618381" y="1483969"/>
              <a:ext cx="2330576" cy="2214062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08554F-1C74-4BD8-A9DD-B5CA9317FC97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2948957" y="2577408"/>
              <a:ext cx="1881420" cy="1359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367B6E13-23E5-457B-A720-203B211CD67E}"/>
                </a:ext>
              </a:extLst>
            </p:cNvPr>
            <p:cNvGrpSpPr/>
            <p:nvPr/>
          </p:nvGrpSpPr>
          <p:grpSpPr>
            <a:xfrm>
              <a:off x="4658975" y="1549091"/>
              <a:ext cx="2544774" cy="2214062"/>
              <a:chOff x="8741678" y="1501253"/>
              <a:chExt cx="2566458" cy="2016224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3A7E0FA-D39D-4FC9-B779-C74C554D19A0}"/>
                  </a:ext>
                </a:extLst>
              </p:cNvPr>
              <p:cNvSpPr/>
              <p:nvPr/>
            </p:nvSpPr>
            <p:spPr>
              <a:xfrm>
                <a:off x="8843374" y="1501253"/>
                <a:ext cx="2376264" cy="201622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CD61762-0AE0-4283-AA4B-71FFF91C72D3}"/>
                  </a:ext>
                </a:extLst>
              </p:cNvPr>
              <p:cNvSpPr/>
              <p:nvPr/>
            </p:nvSpPr>
            <p:spPr>
              <a:xfrm>
                <a:off x="8741678" y="1583056"/>
                <a:ext cx="256645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Microserviços</a:t>
                </a:r>
                <a:endParaRPr lang="pt-BR" sz="2000" b="1" dirty="0">
                  <a:solidFill>
                    <a:prstClr val="white"/>
                  </a:solidFill>
                </a:endParaRP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SpringBoot</a:t>
                </a:r>
                <a:r>
                  <a:rPr lang="pt-BR" sz="1600" dirty="0">
                    <a:solidFill>
                      <a:prstClr val="white"/>
                    </a:solidFill>
                  </a:rPr>
                  <a:t> + JAVA+JWT]</a:t>
                </a:r>
              </a:p>
            </p:txBody>
          </p:sp>
          <p:sp>
            <p:nvSpPr>
              <p:cNvPr id="11" name="Retângulo 20">
                <a:extLst>
                  <a:ext uri="{FF2B5EF4-FFF2-40B4-BE49-F238E27FC236}">
                    <a16:creationId xmlns:a16="http://schemas.microsoft.com/office/drawing/2014/main" id="{643BBA08-B091-476B-B1D9-26245B7776C6}"/>
                  </a:ext>
                </a:extLst>
              </p:cNvPr>
              <p:cNvSpPr/>
              <p:nvPr/>
            </p:nvSpPr>
            <p:spPr>
              <a:xfrm>
                <a:off x="8864675" y="2422585"/>
                <a:ext cx="230705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Conexão com o banco de dados e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endpoints</a:t>
                </a:r>
                <a:r>
                  <a:rPr lang="pt-BR" sz="1600" dirty="0">
                    <a:solidFill>
                      <a:prstClr val="white"/>
                    </a:solidFill>
                  </a:rPr>
                  <a:t> CRUD  + Conexão com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API’s</a:t>
                </a:r>
                <a:r>
                  <a:rPr lang="pt-BR" sz="1600" dirty="0">
                    <a:solidFill>
                      <a:prstClr val="white"/>
                    </a:solidFill>
                  </a:rPr>
                  <a:t> externas.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98752561-784A-4F8D-AF60-C7495CA5F55C}"/>
                </a:ext>
              </a:extLst>
            </p:cNvPr>
            <p:cNvGrpSpPr/>
            <p:nvPr/>
          </p:nvGrpSpPr>
          <p:grpSpPr>
            <a:xfrm>
              <a:off x="4517350" y="4679067"/>
              <a:ext cx="3106188" cy="2624092"/>
              <a:chOff x="7062936" y="4654462"/>
              <a:chExt cx="2672836" cy="2016225"/>
            </a:xfrm>
          </p:grpSpPr>
          <p:grpSp>
            <p:nvGrpSpPr>
              <p:cNvPr id="13" name="Group 22">
                <a:extLst>
                  <a:ext uri="{FF2B5EF4-FFF2-40B4-BE49-F238E27FC236}">
                    <a16:creationId xmlns:a16="http://schemas.microsoft.com/office/drawing/2014/main" id="{6E7E624F-456C-476C-B65B-DADA6EB454B0}"/>
                  </a:ext>
                </a:extLst>
              </p:cNvPr>
              <p:cNvGrpSpPr/>
              <p:nvPr/>
            </p:nvGrpSpPr>
            <p:grpSpPr>
              <a:xfrm>
                <a:off x="7149338" y="4654462"/>
                <a:ext cx="2463283" cy="2016225"/>
                <a:chOff x="8392957" y="3891083"/>
                <a:chExt cx="3276202" cy="2212133"/>
              </a:xfrm>
            </p:grpSpPr>
            <p:sp>
              <p:nvSpPr>
                <p:cNvPr id="16" name="Retângulo 6">
                  <a:extLst>
                    <a:ext uri="{FF2B5EF4-FFF2-40B4-BE49-F238E27FC236}">
                      <a16:creationId xmlns:a16="http://schemas.microsoft.com/office/drawing/2014/main" id="{0955C3E5-4C32-44F9-A525-708ADBF0147E}"/>
                    </a:ext>
                  </a:extLst>
                </p:cNvPr>
                <p:cNvSpPr/>
                <p:nvPr/>
              </p:nvSpPr>
              <p:spPr>
                <a:xfrm>
                  <a:off x="8392957" y="3891083"/>
                  <a:ext cx="3276202" cy="2212133"/>
                </a:xfrm>
                <a:prstGeom prst="rect">
                  <a:avLst/>
                </a:prstGeom>
                <a:solidFill>
                  <a:srgbClr val="32B9CD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7" name="Retângulo 6">
                  <a:extLst>
                    <a:ext uri="{FF2B5EF4-FFF2-40B4-BE49-F238E27FC236}">
                      <a16:creationId xmlns:a16="http://schemas.microsoft.com/office/drawing/2014/main" id="{2CCB2872-55FA-411D-9D07-FA157672B951}"/>
                    </a:ext>
                  </a:extLst>
                </p:cNvPr>
                <p:cNvSpPr/>
                <p:nvPr/>
              </p:nvSpPr>
              <p:spPr>
                <a:xfrm>
                  <a:off x="8464949" y="3959113"/>
                  <a:ext cx="2577005" cy="226901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8" name="Multiply 18">
                  <a:extLst>
                    <a:ext uri="{FF2B5EF4-FFF2-40B4-BE49-F238E27FC236}">
                      <a16:creationId xmlns:a16="http://schemas.microsoft.com/office/drawing/2014/main" id="{0C33C755-26BB-4DFD-B075-A44BE5F708DF}"/>
                    </a:ext>
                  </a:extLst>
                </p:cNvPr>
                <p:cNvSpPr/>
                <p:nvPr/>
              </p:nvSpPr>
              <p:spPr>
                <a:xfrm>
                  <a:off x="11309204" y="3924647"/>
                  <a:ext cx="288032" cy="295831"/>
                </a:xfrm>
                <a:prstGeom prst="mathMultiply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Circular Arrow 19">
                  <a:extLst>
                    <a:ext uri="{FF2B5EF4-FFF2-40B4-BE49-F238E27FC236}">
                      <a16:creationId xmlns:a16="http://schemas.microsoft.com/office/drawing/2014/main" id="{5D754799-093D-48CD-AFEA-785F989CBB72}"/>
                    </a:ext>
                  </a:extLst>
                </p:cNvPr>
                <p:cNvSpPr/>
                <p:nvPr/>
              </p:nvSpPr>
              <p:spPr>
                <a:xfrm rot="16500000">
                  <a:off x="11158829" y="3927941"/>
                  <a:ext cx="216000" cy="288000"/>
                </a:xfrm>
                <a:prstGeom prst="circularArrow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etângulo 20">
                <a:extLst>
                  <a:ext uri="{FF2B5EF4-FFF2-40B4-BE49-F238E27FC236}">
                    <a16:creationId xmlns:a16="http://schemas.microsoft.com/office/drawing/2014/main" id="{0209E2DF-352A-499F-9ED2-56E670BB421B}"/>
                  </a:ext>
                </a:extLst>
              </p:cNvPr>
              <p:cNvSpPr/>
              <p:nvPr/>
            </p:nvSpPr>
            <p:spPr>
              <a:xfrm>
                <a:off x="7062936" y="4993749"/>
                <a:ext cx="256645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ClientSide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Web</a:t>
                </a: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HTM+CSS +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Javascript</a:t>
                </a:r>
                <a:r>
                  <a:rPr lang="pt-BR" sz="1600" dirty="0">
                    <a:solidFill>
                      <a:prstClr val="white"/>
                    </a:solidFill>
                  </a:rPr>
                  <a:t>+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jQuery</a:t>
                </a:r>
                <a:r>
                  <a:rPr lang="pt-BR" sz="1600" dirty="0">
                    <a:solidFill>
                      <a:prstClr val="white"/>
                    </a:solidFill>
                  </a:rPr>
                  <a:t>+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React</a:t>
                </a:r>
                <a:r>
                  <a:rPr lang="pt-BR" sz="1600" dirty="0">
                    <a:solidFill>
                      <a:prstClr val="white"/>
                    </a:solidFill>
                  </a:rPr>
                  <a:t>]</a:t>
                </a:r>
              </a:p>
            </p:txBody>
          </p:sp>
          <p:sp>
            <p:nvSpPr>
              <p:cNvPr id="15" name="Retângulo 20">
                <a:extLst>
                  <a:ext uri="{FF2B5EF4-FFF2-40B4-BE49-F238E27FC236}">
                    <a16:creationId xmlns:a16="http://schemas.microsoft.com/office/drawing/2014/main" id="{209A9A37-F832-463B-9FC0-C01A357E85DF}"/>
                  </a:ext>
                </a:extLst>
              </p:cNvPr>
              <p:cNvSpPr/>
              <p:nvPr/>
            </p:nvSpPr>
            <p:spPr>
              <a:xfrm>
                <a:off x="7169314" y="5821972"/>
                <a:ext cx="25664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Site Institucional  + Telas de cadastros + Home para atendimento psicológico.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144373B3-AC9B-4243-97B0-D3BB1F76E441}"/>
                </a:ext>
              </a:extLst>
            </p:cNvPr>
            <p:cNvGrpSpPr/>
            <p:nvPr/>
          </p:nvGrpSpPr>
          <p:grpSpPr>
            <a:xfrm>
              <a:off x="1222924" y="4732418"/>
              <a:ext cx="2544774" cy="2294618"/>
              <a:chOff x="9889827" y="4597388"/>
              <a:chExt cx="2566458" cy="2089582"/>
            </a:xfrm>
          </p:grpSpPr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91D15C8F-DC34-439E-8BA0-428E41C7C4C2}"/>
                  </a:ext>
                </a:extLst>
              </p:cNvPr>
              <p:cNvGrpSpPr/>
              <p:nvPr/>
            </p:nvGrpSpPr>
            <p:grpSpPr>
              <a:xfrm>
                <a:off x="10024908" y="4597388"/>
                <a:ext cx="2307052" cy="2089582"/>
                <a:chOff x="7252020" y="3571513"/>
                <a:chExt cx="2376264" cy="2178569"/>
              </a:xfrm>
            </p:grpSpPr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EFB7DFA-D201-46AF-B8D2-BC9DCB697860}"/>
                    </a:ext>
                  </a:extLst>
                </p:cNvPr>
                <p:cNvSpPr/>
                <p:nvPr/>
              </p:nvSpPr>
              <p:spPr>
                <a:xfrm>
                  <a:off x="7683409" y="4788743"/>
                  <a:ext cx="119830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pt-BR" sz="1600" dirty="0">
                      <a:solidFill>
                        <a:prstClr val="white"/>
                      </a:solidFill>
                    </a:rPr>
                    <a:t>Dashboard</a:t>
                  </a:r>
                </a:p>
              </p:txBody>
            </p:sp>
            <p:sp>
              <p:nvSpPr>
                <p:cNvPr id="25" name="Rounded Rectangle 30">
                  <a:extLst>
                    <a:ext uri="{FF2B5EF4-FFF2-40B4-BE49-F238E27FC236}">
                      <a16:creationId xmlns:a16="http://schemas.microsoft.com/office/drawing/2014/main" id="{D78B1D40-E56C-47DB-A3E9-6C7DADD8DF2C}"/>
                    </a:ext>
                  </a:extLst>
                </p:cNvPr>
                <p:cNvSpPr/>
                <p:nvPr/>
              </p:nvSpPr>
              <p:spPr>
                <a:xfrm>
                  <a:off x="7252020" y="3571513"/>
                  <a:ext cx="2376264" cy="2178569"/>
                </a:xfrm>
                <a:prstGeom prst="roundRect">
                  <a:avLst/>
                </a:prstGeom>
                <a:solidFill>
                  <a:srgbClr val="32B9CD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26" name="Straight Connector 29">
                  <a:extLst>
                    <a:ext uri="{FF2B5EF4-FFF2-40B4-BE49-F238E27FC236}">
                      <a16:creationId xmlns:a16="http://schemas.microsoft.com/office/drawing/2014/main" id="{BA04A2C8-832D-4F21-821E-14AE0F35185D}"/>
                    </a:ext>
                  </a:extLst>
                </p:cNvPr>
                <p:cNvCxnSpPr/>
                <p:nvPr/>
              </p:nvCxnSpPr>
              <p:spPr>
                <a:xfrm>
                  <a:off x="9097739" y="3708623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59">
                  <a:extLst>
                    <a:ext uri="{FF2B5EF4-FFF2-40B4-BE49-F238E27FC236}">
                      <a16:creationId xmlns:a16="http://schemas.microsoft.com/office/drawing/2014/main" id="{7D1F5B8E-9BEA-4801-98FF-C4E26FFDED93}"/>
                    </a:ext>
                  </a:extLst>
                </p:cNvPr>
                <p:cNvCxnSpPr/>
                <p:nvPr/>
              </p:nvCxnSpPr>
              <p:spPr>
                <a:xfrm>
                  <a:off x="9097739" y="3792372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60">
                  <a:extLst>
                    <a:ext uri="{FF2B5EF4-FFF2-40B4-BE49-F238E27FC236}">
                      <a16:creationId xmlns:a16="http://schemas.microsoft.com/office/drawing/2014/main" id="{8791AD0C-6AA4-44D7-8B55-372490E647A0}"/>
                    </a:ext>
                  </a:extLst>
                </p:cNvPr>
                <p:cNvCxnSpPr/>
                <p:nvPr/>
              </p:nvCxnSpPr>
              <p:spPr>
                <a:xfrm>
                  <a:off x="9097739" y="3879370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2" name="Retângulo 20">
                <a:extLst>
                  <a:ext uri="{FF2B5EF4-FFF2-40B4-BE49-F238E27FC236}">
                    <a16:creationId xmlns:a16="http://schemas.microsoft.com/office/drawing/2014/main" id="{93656517-03E5-49BF-9567-EE0CA96C6149}"/>
                  </a:ext>
                </a:extLst>
              </p:cNvPr>
              <p:cNvSpPr/>
              <p:nvPr/>
            </p:nvSpPr>
            <p:spPr>
              <a:xfrm>
                <a:off x="9889827" y="4967599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MobileApp</a:t>
                </a:r>
                <a:endParaRPr lang="pt-BR" sz="2000" b="1" dirty="0">
                  <a:solidFill>
                    <a:prstClr val="white"/>
                  </a:solidFill>
                </a:endParaRP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Kotlin</a:t>
                </a:r>
                <a:r>
                  <a:rPr lang="pt-BR" sz="1600" dirty="0">
                    <a:solidFill>
                      <a:prstClr val="white"/>
                    </a:solidFill>
                  </a:rPr>
                  <a:t>]</a:t>
                </a:r>
              </a:p>
            </p:txBody>
          </p:sp>
          <p:sp>
            <p:nvSpPr>
              <p:cNvPr id="23" name="Retângulo 20">
                <a:extLst>
                  <a:ext uri="{FF2B5EF4-FFF2-40B4-BE49-F238E27FC236}">
                    <a16:creationId xmlns:a16="http://schemas.microsoft.com/office/drawing/2014/main" id="{07883ACE-E665-496A-B77F-732329D65CCC}"/>
                  </a:ext>
                </a:extLst>
              </p:cNvPr>
              <p:cNvSpPr/>
              <p:nvPr/>
            </p:nvSpPr>
            <p:spPr>
              <a:xfrm>
                <a:off x="10019530" y="5620489"/>
                <a:ext cx="23070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App para realizar denúncias e solicitar atendimento psicológico.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9" name="Conector de Seta Reta 107">
              <a:extLst>
                <a:ext uri="{FF2B5EF4-FFF2-40B4-BE49-F238E27FC236}">
                  <a16:creationId xmlns:a16="http://schemas.microsoft.com/office/drawing/2014/main" id="{D662619F-C07E-437C-AB80-73992FD0345D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500644" y="3538736"/>
              <a:ext cx="2239936" cy="119368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0">
              <a:extLst>
                <a:ext uri="{FF2B5EF4-FFF2-40B4-BE49-F238E27FC236}">
                  <a16:creationId xmlns:a16="http://schemas.microsoft.com/office/drawing/2014/main" id="{9DF44184-3AEC-4CD0-950E-341025D6AFE5}"/>
                </a:ext>
              </a:extLst>
            </p:cNvPr>
            <p:cNvSpPr/>
            <p:nvPr/>
          </p:nvSpPr>
          <p:spPr>
            <a:xfrm>
              <a:off x="530704" y="2248476"/>
              <a:ext cx="25447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Database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31" name="Retângulo 20">
              <a:extLst>
                <a:ext uri="{FF2B5EF4-FFF2-40B4-BE49-F238E27FC236}">
                  <a16:creationId xmlns:a16="http://schemas.microsoft.com/office/drawing/2014/main" id="{843E1D30-D76B-42D5-AAD3-5F056CD1957A}"/>
                </a:ext>
              </a:extLst>
            </p:cNvPr>
            <p:cNvSpPr/>
            <p:nvPr/>
          </p:nvSpPr>
          <p:spPr>
            <a:xfrm>
              <a:off x="521455" y="2850342"/>
              <a:ext cx="25447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de cadastros e sistema.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0649698-AC5F-4CEC-8384-CA05EF74A764}"/>
                </a:ext>
              </a:extLst>
            </p:cNvPr>
            <p:cNvGrpSpPr/>
            <p:nvPr/>
          </p:nvGrpSpPr>
          <p:grpSpPr>
            <a:xfrm>
              <a:off x="8986234" y="656649"/>
              <a:ext cx="2590925" cy="2233720"/>
              <a:chOff x="48039" y="192852"/>
              <a:chExt cx="2613000" cy="2034123"/>
            </a:xfrm>
          </p:grpSpPr>
          <p:sp>
            <p:nvSpPr>
              <p:cNvPr id="33" name="Retângulo 29">
                <a:extLst>
                  <a:ext uri="{FF2B5EF4-FFF2-40B4-BE49-F238E27FC236}">
                    <a16:creationId xmlns:a16="http://schemas.microsoft.com/office/drawing/2014/main" id="{109DBA43-C543-4C76-B8F8-97BD9AED0AA2}"/>
                  </a:ext>
                </a:extLst>
              </p:cNvPr>
              <p:cNvSpPr/>
              <p:nvPr/>
            </p:nvSpPr>
            <p:spPr>
              <a:xfrm>
                <a:off x="181702" y="210753"/>
                <a:ext cx="2345861" cy="20162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25374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Retângulo 20">
                <a:extLst>
                  <a:ext uri="{FF2B5EF4-FFF2-40B4-BE49-F238E27FC236}">
                    <a16:creationId xmlns:a16="http://schemas.microsoft.com/office/drawing/2014/main" id="{EDD928DC-FF85-45C4-B82F-66A1B0AA9E78}"/>
                  </a:ext>
                </a:extLst>
              </p:cNvPr>
              <p:cNvSpPr/>
              <p:nvPr/>
            </p:nvSpPr>
            <p:spPr>
              <a:xfrm>
                <a:off x="48039" y="192852"/>
                <a:ext cx="2566458" cy="1175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/>
                  <a:t>Telegram</a:t>
                </a:r>
                <a:r>
                  <a:rPr lang="pt-BR" sz="2000" b="1" dirty="0"/>
                  <a:t> </a:t>
                </a:r>
                <a:r>
                  <a:rPr lang="pt-BR" sz="2000" b="1" dirty="0" err="1"/>
                  <a:t>Application</a:t>
                </a:r>
                <a:endParaRPr lang="pt-BR" sz="2000" b="1" dirty="0"/>
              </a:p>
              <a:p>
                <a:pPr lvl="0" algn="ctr">
                  <a:defRPr/>
                </a:pPr>
                <a:r>
                  <a:rPr lang="pt-BR" sz="1400" dirty="0"/>
                  <a:t>[Container: API gestão </a:t>
                </a:r>
              </a:p>
              <a:p>
                <a:pPr lvl="0" algn="ctr">
                  <a:defRPr/>
                </a:pPr>
                <a:r>
                  <a:rPr lang="pt-BR" sz="1400" dirty="0"/>
                  <a:t>de dados]</a:t>
                </a:r>
              </a:p>
            </p:txBody>
          </p:sp>
          <p:sp>
            <p:nvSpPr>
              <p:cNvPr id="35" name="Retângulo 20">
                <a:extLst>
                  <a:ext uri="{FF2B5EF4-FFF2-40B4-BE49-F238E27FC236}">
                    <a16:creationId xmlns:a16="http://schemas.microsoft.com/office/drawing/2014/main" id="{223A8F8B-F7A5-431D-AD79-FE5FDF81A29C}"/>
                  </a:ext>
                </a:extLst>
              </p:cNvPr>
              <p:cNvSpPr/>
              <p:nvPr/>
            </p:nvSpPr>
            <p:spPr>
              <a:xfrm>
                <a:off x="94581" y="1499069"/>
                <a:ext cx="25664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/>
                  <a:t>APIs para recebimentos </a:t>
                </a:r>
              </a:p>
              <a:p>
                <a:pPr lvl="0" algn="ctr">
                  <a:defRPr/>
                </a:pPr>
                <a:r>
                  <a:rPr lang="pt-BR" sz="1600" dirty="0"/>
                  <a:t>dos dados de denúncia.</a:t>
                </a:r>
                <a:endParaRPr lang="pt-BR" sz="1200" dirty="0"/>
              </a:p>
            </p:txBody>
          </p:sp>
        </p:grpSp>
        <p:cxnSp>
          <p:nvCxnSpPr>
            <p:cNvPr id="36" name="Conector: Angulado 60">
              <a:extLst>
                <a:ext uri="{FF2B5EF4-FFF2-40B4-BE49-F238E27FC236}">
                  <a16:creationId xmlns:a16="http://schemas.microsoft.com/office/drawing/2014/main" id="{73402917-BF32-40B2-884C-27C07A1B3BD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12" y="1982771"/>
              <a:ext cx="1980756" cy="204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107">
              <a:extLst>
                <a:ext uri="{FF2B5EF4-FFF2-40B4-BE49-F238E27FC236}">
                  <a16:creationId xmlns:a16="http://schemas.microsoft.com/office/drawing/2014/main" id="{2192FB39-EDA3-4F4E-9686-7707FEB434A6}"/>
                </a:ext>
              </a:extLst>
            </p:cNvPr>
            <p:cNvCxnSpPr>
              <a:cxnSpLocks/>
              <a:stCxn id="16" idx="0"/>
              <a:endCxn id="9" idx="2"/>
            </p:cNvCxnSpPr>
            <p:nvPr/>
          </p:nvCxnSpPr>
          <p:spPr>
            <a:xfrm flipH="1" flipV="1">
              <a:off x="5937906" y="3763153"/>
              <a:ext cx="111185" cy="91591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ângulo 20">
              <a:extLst>
                <a:ext uri="{FF2B5EF4-FFF2-40B4-BE49-F238E27FC236}">
                  <a16:creationId xmlns:a16="http://schemas.microsoft.com/office/drawing/2014/main" id="{833F0782-5AD6-4541-9ABD-3186EF472D50}"/>
                </a:ext>
              </a:extLst>
            </p:cNvPr>
            <p:cNvSpPr/>
            <p:nvPr/>
          </p:nvSpPr>
          <p:spPr>
            <a:xfrm>
              <a:off x="9016680" y="196751"/>
              <a:ext cx="2544774" cy="3488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pt-BR" sz="1400" dirty="0"/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D9370BFF-2626-4252-9CFA-A47AA5890489}"/>
                </a:ext>
              </a:extLst>
            </p:cNvPr>
            <p:cNvGrpSpPr/>
            <p:nvPr/>
          </p:nvGrpSpPr>
          <p:grpSpPr>
            <a:xfrm>
              <a:off x="8986233" y="3313390"/>
              <a:ext cx="2544775" cy="2519563"/>
              <a:chOff x="52140" y="629553"/>
              <a:chExt cx="2566458" cy="2294426"/>
            </a:xfrm>
          </p:grpSpPr>
          <p:sp>
            <p:nvSpPr>
              <p:cNvPr id="43" name="Retângulo 29">
                <a:extLst>
                  <a:ext uri="{FF2B5EF4-FFF2-40B4-BE49-F238E27FC236}">
                    <a16:creationId xmlns:a16="http://schemas.microsoft.com/office/drawing/2014/main" id="{3781533C-6E50-4E1E-A7AD-E906F485A0EB}"/>
                  </a:ext>
                </a:extLst>
              </p:cNvPr>
              <p:cNvSpPr/>
              <p:nvPr/>
            </p:nvSpPr>
            <p:spPr>
              <a:xfrm>
                <a:off x="185804" y="629553"/>
                <a:ext cx="2377290" cy="2294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25374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tângulo 20">
                <a:extLst>
                  <a:ext uri="{FF2B5EF4-FFF2-40B4-BE49-F238E27FC236}">
                    <a16:creationId xmlns:a16="http://schemas.microsoft.com/office/drawing/2014/main" id="{58EA3560-242E-495A-8430-25C267A2DDC6}"/>
                  </a:ext>
                </a:extLst>
              </p:cNvPr>
              <p:cNvSpPr/>
              <p:nvPr/>
            </p:nvSpPr>
            <p:spPr>
              <a:xfrm>
                <a:off x="52140" y="780304"/>
                <a:ext cx="2566458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/>
                  <a:t>Slack </a:t>
                </a:r>
                <a:r>
                  <a:rPr lang="pt-BR" sz="2000" b="1" dirty="0" err="1"/>
                  <a:t>Application</a:t>
                </a:r>
                <a:endParaRPr lang="pt-BR" sz="2000" b="1" dirty="0"/>
              </a:p>
              <a:p>
                <a:pPr lvl="0" algn="ctr">
                  <a:defRPr/>
                </a:pPr>
                <a:r>
                  <a:rPr lang="pt-BR" sz="1400" dirty="0"/>
                  <a:t>[Container: API SLACK]</a:t>
                </a:r>
              </a:p>
            </p:txBody>
          </p:sp>
          <p:sp>
            <p:nvSpPr>
              <p:cNvPr id="45" name="Retângulo 20">
                <a:extLst>
                  <a:ext uri="{FF2B5EF4-FFF2-40B4-BE49-F238E27FC236}">
                    <a16:creationId xmlns:a16="http://schemas.microsoft.com/office/drawing/2014/main" id="{7960E446-5C1A-4216-BAB4-409B8A177E4A}"/>
                  </a:ext>
                </a:extLst>
              </p:cNvPr>
              <p:cNvSpPr/>
              <p:nvPr/>
            </p:nvSpPr>
            <p:spPr>
              <a:xfrm>
                <a:off x="52140" y="1529957"/>
                <a:ext cx="256645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/>
                  <a:t>API para notificar a solicitação de atendimento da vítima com o psicólogo disponível.</a:t>
                </a:r>
              </a:p>
            </p:txBody>
          </p:sp>
        </p:grpSp>
      </p:grpSp>
      <p:cxnSp>
        <p:nvCxnSpPr>
          <p:cNvPr id="47" name="Conector: Angulado 60">
            <a:extLst>
              <a:ext uri="{FF2B5EF4-FFF2-40B4-BE49-F238E27FC236}">
                <a16:creationId xmlns:a16="http://schemas.microsoft.com/office/drawing/2014/main" id="{4CE184A9-E8CE-4FE0-98CD-44F1981F8224}"/>
              </a:ext>
            </a:extLst>
          </p:cNvPr>
          <p:cNvCxnSpPr>
            <a:cxnSpLocks/>
          </p:cNvCxnSpPr>
          <p:nvPr/>
        </p:nvCxnSpPr>
        <p:spPr>
          <a:xfrm>
            <a:off x="7065663" y="2575592"/>
            <a:ext cx="1788764" cy="12178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7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4CCADFD-9871-49C1-8035-82CC2E5DF71C}"/>
              </a:ext>
            </a:extLst>
          </p:cNvPr>
          <p:cNvGrpSpPr/>
          <p:nvPr/>
        </p:nvGrpSpPr>
        <p:grpSpPr>
          <a:xfrm>
            <a:off x="910277" y="1322001"/>
            <a:ext cx="8077712" cy="5253188"/>
            <a:chOff x="521455" y="1349489"/>
            <a:chExt cx="8654017" cy="5953670"/>
          </a:xfrm>
        </p:grpSpPr>
        <p:cxnSp>
          <p:nvCxnSpPr>
            <p:cNvPr id="4" name="Conector: Angulado 60">
              <a:extLst>
                <a:ext uri="{FF2B5EF4-FFF2-40B4-BE49-F238E27FC236}">
                  <a16:creationId xmlns:a16="http://schemas.microsoft.com/office/drawing/2014/main" id="{F46E4A05-16B2-44EC-BA28-27F4E25E6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419" y="1349489"/>
              <a:ext cx="2007143" cy="1068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AD3641DF-0D0C-4EAA-9422-DBC1FAFB6E6B}"/>
                </a:ext>
              </a:extLst>
            </p:cNvPr>
            <p:cNvSpPr/>
            <p:nvPr/>
          </p:nvSpPr>
          <p:spPr>
            <a:xfrm>
              <a:off x="618381" y="1483969"/>
              <a:ext cx="2330576" cy="2214062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08554F-1C74-4BD8-A9DD-B5CA9317FC97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2948957" y="2577408"/>
              <a:ext cx="1881420" cy="1359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367B6E13-23E5-457B-A720-203B211CD67E}"/>
                </a:ext>
              </a:extLst>
            </p:cNvPr>
            <p:cNvGrpSpPr/>
            <p:nvPr/>
          </p:nvGrpSpPr>
          <p:grpSpPr>
            <a:xfrm>
              <a:off x="4658975" y="1523381"/>
              <a:ext cx="2544774" cy="2220364"/>
              <a:chOff x="8741678" y="1477840"/>
              <a:chExt cx="2566458" cy="2021963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3A7E0FA-D39D-4FC9-B779-C74C554D19A0}"/>
                  </a:ext>
                </a:extLst>
              </p:cNvPr>
              <p:cNvSpPr/>
              <p:nvPr/>
            </p:nvSpPr>
            <p:spPr>
              <a:xfrm>
                <a:off x="8862882" y="1477840"/>
                <a:ext cx="2376264" cy="201622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CD61762-0AE0-4283-AA4B-71FFF91C72D3}"/>
                  </a:ext>
                </a:extLst>
              </p:cNvPr>
              <p:cNvSpPr/>
              <p:nvPr/>
            </p:nvSpPr>
            <p:spPr>
              <a:xfrm>
                <a:off x="8741678" y="1583056"/>
                <a:ext cx="256645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Microserviços</a:t>
                </a:r>
                <a:endParaRPr lang="pt-BR" sz="2000" b="1" dirty="0">
                  <a:solidFill>
                    <a:prstClr val="white"/>
                  </a:solidFill>
                </a:endParaRP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SpringBoot</a:t>
                </a:r>
                <a:r>
                  <a:rPr lang="pt-BR" sz="1600" dirty="0">
                    <a:solidFill>
                      <a:prstClr val="white"/>
                    </a:solidFill>
                  </a:rPr>
                  <a:t> + JAVA+JWT]</a:t>
                </a:r>
              </a:p>
            </p:txBody>
          </p:sp>
          <p:sp>
            <p:nvSpPr>
              <p:cNvPr id="11" name="Retângulo 20">
                <a:extLst>
                  <a:ext uri="{FF2B5EF4-FFF2-40B4-BE49-F238E27FC236}">
                    <a16:creationId xmlns:a16="http://schemas.microsoft.com/office/drawing/2014/main" id="{643BBA08-B091-476B-B1D9-26245B7776C6}"/>
                  </a:ext>
                </a:extLst>
              </p:cNvPr>
              <p:cNvSpPr/>
              <p:nvPr/>
            </p:nvSpPr>
            <p:spPr>
              <a:xfrm>
                <a:off x="8864675" y="2422585"/>
                <a:ext cx="230705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Conexão com o banco de dados e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endpoints</a:t>
                </a:r>
                <a:r>
                  <a:rPr lang="pt-BR" sz="1600" dirty="0">
                    <a:solidFill>
                      <a:prstClr val="white"/>
                    </a:solidFill>
                  </a:rPr>
                  <a:t> CRUD  + Conexão com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API’s</a:t>
                </a:r>
                <a:r>
                  <a:rPr lang="pt-BR" sz="1600" dirty="0">
                    <a:solidFill>
                      <a:prstClr val="white"/>
                    </a:solidFill>
                  </a:rPr>
                  <a:t> externas.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98752561-784A-4F8D-AF60-C7495CA5F55C}"/>
                </a:ext>
              </a:extLst>
            </p:cNvPr>
            <p:cNvGrpSpPr/>
            <p:nvPr/>
          </p:nvGrpSpPr>
          <p:grpSpPr>
            <a:xfrm>
              <a:off x="4517350" y="4679067"/>
              <a:ext cx="3106188" cy="2624092"/>
              <a:chOff x="7062936" y="4654462"/>
              <a:chExt cx="2672836" cy="2016225"/>
            </a:xfrm>
          </p:grpSpPr>
          <p:grpSp>
            <p:nvGrpSpPr>
              <p:cNvPr id="13" name="Group 22">
                <a:extLst>
                  <a:ext uri="{FF2B5EF4-FFF2-40B4-BE49-F238E27FC236}">
                    <a16:creationId xmlns:a16="http://schemas.microsoft.com/office/drawing/2014/main" id="{6E7E624F-456C-476C-B65B-DADA6EB454B0}"/>
                  </a:ext>
                </a:extLst>
              </p:cNvPr>
              <p:cNvGrpSpPr/>
              <p:nvPr/>
            </p:nvGrpSpPr>
            <p:grpSpPr>
              <a:xfrm>
                <a:off x="7149338" y="4654462"/>
                <a:ext cx="2463283" cy="2016225"/>
                <a:chOff x="8392957" y="3891083"/>
                <a:chExt cx="3276202" cy="2212133"/>
              </a:xfrm>
            </p:grpSpPr>
            <p:sp>
              <p:nvSpPr>
                <p:cNvPr id="16" name="Retângulo 6">
                  <a:extLst>
                    <a:ext uri="{FF2B5EF4-FFF2-40B4-BE49-F238E27FC236}">
                      <a16:creationId xmlns:a16="http://schemas.microsoft.com/office/drawing/2014/main" id="{0955C3E5-4C32-44F9-A525-708ADBF0147E}"/>
                    </a:ext>
                  </a:extLst>
                </p:cNvPr>
                <p:cNvSpPr/>
                <p:nvPr/>
              </p:nvSpPr>
              <p:spPr>
                <a:xfrm>
                  <a:off x="8392957" y="3891083"/>
                  <a:ext cx="3276202" cy="2212133"/>
                </a:xfrm>
                <a:prstGeom prst="rect">
                  <a:avLst/>
                </a:prstGeom>
                <a:solidFill>
                  <a:srgbClr val="32B9CD"/>
                </a:solidFill>
                <a:ln w="38100">
                  <a:solidFill>
                    <a:srgbClr val="FF25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7" name="Retângulo 6">
                  <a:extLst>
                    <a:ext uri="{FF2B5EF4-FFF2-40B4-BE49-F238E27FC236}">
                      <a16:creationId xmlns:a16="http://schemas.microsoft.com/office/drawing/2014/main" id="{2CCB2872-55FA-411D-9D07-FA157672B951}"/>
                    </a:ext>
                  </a:extLst>
                </p:cNvPr>
                <p:cNvSpPr/>
                <p:nvPr/>
              </p:nvSpPr>
              <p:spPr>
                <a:xfrm>
                  <a:off x="8464949" y="3959113"/>
                  <a:ext cx="2577005" cy="226901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8" name="Multiply 18">
                  <a:extLst>
                    <a:ext uri="{FF2B5EF4-FFF2-40B4-BE49-F238E27FC236}">
                      <a16:creationId xmlns:a16="http://schemas.microsoft.com/office/drawing/2014/main" id="{0C33C755-26BB-4DFD-B075-A44BE5F708DF}"/>
                    </a:ext>
                  </a:extLst>
                </p:cNvPr>
                <p:cNvSpPr/>
                <p:nvPr/>
              </p:nvSpPr>
              <p:spPr>
                <a:xfrm>
                  <a:off x="11309204" y="3924647"/>
                  <a:ext cx="288032" cy="295831"/>
                </a:xfrm>
                <a:prstGeom prst="mathMultiply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Circular Arrow 19">
                  <a:extLst>
                    <a:ext uri="{FF2B5EF4-FFF2-40B4-BE49-F238E27FC236}">
                      <a16:creationId xmlns:a16="http://schemas.microsoft.com/office/drawing/2014/main" id="{5D754799-093D-48CD-AFEA-785F989CBB72}"/>
                    </a:ext>
                  </a:extLst>
                </p:cNvPr>
                <p:cNvSpPr/>
                <p:nvPr/>
              </p:nvSpPr>
              <p:spPr>
                <a:xfrm rot="16500000">
                  <a:off x="11158829" y="3927941"/>
                  <a:ext cx="216000" cy="288000"/>
                </a:xfrm>
                <a:prstGeom prst="circularArrow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etângulo 20">
                <a:extLst>
                  <a:ext uri="{FF2B5EF4-FFF2-40B4-BE49-F238E27FC236}">
                    <a16:creationId xmlns:a16="http://schemas.microsoft.com/office/drawing/2014/main" id="{0209E2DF-352A-499F-9ED2-56E670BB421B}"/>
                  </a:ext>
                </a:extLst>
              </p:cNvPr>
              <p:cNvSpPr/>
              <p:nvPr/>
            </p:nvSpPr>
            <p:spPr>
              <a:xfrm>
                <a:off x="7062936" y="4993749"/>
                <a:ext cx="256645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ClientSide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Web</a:t>
                </a: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HTM+CSS +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Javascript</a:t>
                </a:r>
                <a:r>
                  <a:rPr lang="pt-BR" sz="1600" dirty="0">
                    <a:solidFill>
                      <a:prstClr val="white"/>
                    </a:solidFill>
                  </a:rPr>
                  <a:t>+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jQuery</a:t>
                </a:r>
                <a:r>
                  <a:rPr lang="pt-BR" sz="1600" dirty="0">
                    <a:solidFill>
                      <a:prstClr val="white"/>
                    </a:solidFill>
                  </a:rPr>
                  <a:t>+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React</a:t>
                </a:r>
                <a:r>
                  <a:rPr lang="pt-BR" sz="1600" dirty="0">
                    <a:solidFill>
                      <a:prstClr val="white"/>
                    </a:solidFill>
                  </a:rPr>
                  <a:t>]</a:t>
                </a:r>
              </a:p>
            </p:txBody>
          </p:sp>
          <p:sp>
            <p:nvSpPr>
              <p:cNvPr id="15" name="Retângulo 20">
                <a:extLst>
                  <a:ext uri="{FF2B5EF4-FFF2-40B4-BE49-F238E27FC236}">
                    <a16:creationId xmlns:a16="http://schemas.microsoft.com/office/drawing/2014/main" id="{209A9A37-F832-463B-9FC0-C01A357E85DF}"/>
                  </a:ext>
                </a:extLst>
              </p:cNvPr>
              <p:cNvSpPr/>
              <p:nvPr/>
            </p:nvSpPr>
            <p:spPr>
              <a:xfrm>
                <a:off x="7169314" y="5821972"/>
                <a:ext cx="25664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Site Institucional  + Telas de cadastros + Home para atendimento psicológico.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144373B3-AC9B-4243-97B0-D3BB1F76E441}"/>
                </a:ext>
              </a:extLst>
            </p:cNvPr>
            <p:cNvGrpSpPr/>
            <p:nvPr/>
          </p:nvGrpSpPr>
          <p:grpSpPr>
            <a:xfrm>
              <a:off x="1222924" y="4732418"/>
              <a:ext cx="2544774" cy="2294618"/>
              <a:chOff x="9889827" y="4597388"/>
              <a:chExt cx="2566458" cy="2089582"/>
            </a:xfrm>
          </p:grpSpPr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91D15C8F-DC34-439E-8BA0-428E41C7C4C2}"/>
                  </a:ext>
                </a:extLst>
              </p:cNvPr>
              <p:cNvGrpSpPr/>
              <p:nvPr/>
            </p:nvGrpSpPr>
            <p:grpSpPr>
              <a:xfrm>
                <a:off x="10024908" y="4597388"/>
                <a:ext cx="2307052" cy="2089582"/>
                <a:chOff x="7252020" y="3571513"/>
                <a:chExt cx="2376264" cy="2178569"/>
              </a:xfrm>
            </p:grpSpPr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EFB7DFA-D201-46AF-B8D2-BC9DCB697860}"/>
                    </a:ext>
                  </a:extLst>
                </p:cNvPr>
                <p:cNvSpPr/>
                <p:nvPr/>
              </p:nvSpPr>
              <p:spPr>
                <a:xfrm>
                  <a:off x="7683409" y="4788743"/>
                  <a:ext cx="119830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pt-BR" sz="1600" dirty="0">
                      <a:solidFill>
                        <a:prstClr val="white"/>
                      </a:solidFill>
                    </a:rPr>
                    <a:t>Dashboard</a:t>
                  </a:r>
                </a:p>
              </p:txBody>
            </p:sp>
            <p:sp>
              <p:nvSpPr>
                <p:cNvPr id="25" name="Rounded Rectangle 30">
                  <a:extLst>
                    <a:ext uri="{FF2B5EF4-FFF2-40B4-BE49-F238E27FC236}">
                      <a16:creationId xmlns:a16="http://schemas.microsoft.com/office/drawing/2014/main" id="{D78B1D40-E56C-47DB-A3E9-6C7DADD8DF2C}"/>
                    </a:ext>
                  </a:extLst>
                </p:cNvPr>
                <p:cNvSpPr/>
                <p:nvPr/>
              </p:nvSpPr>
              <p:spPr>
                <a:xfrm>
                  <a:off x="7252020" y="3571513"/>
                  <a:ext cx="2376264" cy="2178569"/>
                </a:xfrm>
                <a:prstGeom prst="roundRect">
                  <a:avLst/>
                </a:prstGeom>
                <a:solidFill>
                  <a:srgbClr val="32B9CD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26" name="Straight Connector 29">
                  <a:extLst>
                    <a:ext uri="{FF2B5EF4-FFF2-40B4-BE49-F238E27FC236}">
                      <a16:creationId xmlns:a16="http://schemas.microsoft.com/office/drawing/2014/main" id="{BA04A2C8-832D-4F21-821E-14AE0F35185D}"/>
                    </a:ext>
                  </a:extLst>
                </p:cNvPr>
                <p:cNvCxnSpPr/>
                <p:nvPr/>
              </p:nvCxnSpPr>
              <p:spPr>
                <a:xfrm>
                  <a:off x="9097739" y="3708623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59">
                  <a:extLst>
                    <a:ext uri="{FF2B5EF4-FFF2-40B4-BE49-F238E27FC236}">
                      <a16:creationId xmlns:a16="http://schemas.microsoft.com/office/drawing/2014/main" id="{7D1F5B8E-9BEA-4801-98FF-C4E26FFDED93}"/>
                    </a:ext>
                  </a:extLst>
                </p:cNvPr>
                <p:cNvCxnSpPr/>
                <p:nvPr/>
              </p:nvCxnSpPr>
              <p:spPr>
                <a:xfrm>
                  <a:off x="9097739" y="3792372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60">
                  <a:extLst>
                    <a:ext uri="{FF2B5EF4-FFF2-40B4-BE49-F238E27FC236}">
                      <a16:creationId xmlns:a16="http://schemas.microsoft.com/office/drawing/2014/main" id="{8791AD0C-6AA4-44D7-8B55-372490E647A0}"/>
                    </a:ext>
                  </a:extLst>
                </p:cNvPr>
                <p:cNvCxnSpPr/>
                <p:nvPr/>
              </p:nvCxnSpPr>
              <p:spPr>
                <a:xfrm>
                  <a:off x="9097739" y="3879370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2" name="Retângulo 20">
                <a:extLst>
                  <a:ext uri="{FF2B5EF4-FFF2-40B4-BE49-F238E27FC236}">
                    <a16:creationId xmlns:a16="http://schemas.microsoft.com/office/drawing/2014/main" id="{93656517-03E5-49BF-9567-EE0CA96C6149}"/>
                  </a:ext>
                </a:extLst>
              </p:cNvPr>
              <p:cNvSpPr/>
              <p:nvPr/>
            </p:nvSpPr>
            <p:spPr>
              <a:xfrm>
                <a:off x="9889827" y="4967599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MobileApp</a:t>
                </a:r>
                <a:endParaRPr lang="pt-BR" sz="2000" b="1" dirty="0">
                  <a:solidFill>
                    <a:prstClr val="white"/>
                  </a:solidFill>
                </a:endParaRP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Kotlin</a:t>
                </a:r>
                <a:r>
                  <a:rPr lang="pt-BR" sz="1600" dirty="0">
                    <a:solidFill>
                      <a:prstClr val="white"/>
                    </a:solidFill>
                  </a:rPr>
                  <a:t>]</a:t>
                </a:r>
              </a:p>
            </p:txBody>
          </p:sp>
          <p:sp>
            <p:nvSpPr>
              <p:cNvPr id="23" name="Retângulo 20">
                <a:extLst>
                  <a:ext uri="{FF2B5EF4-FFF2-40B4-BE49-F238E27FC236}">
                    <a16:creationId xmlns:a16="http://schemas.microsoft.com/office/drawing/2014/main" id="{07883ACE-E665-496A-B77F-732329D65CCC}"/>
                  </a:ext>
                </a:extLst>
              </p:cNvPr>
              <p:cNvSpPr/>
              <p:nvPr/>
            </p:nvSpPr>
            <p:spPr>
              <a:xfrm>
                <a:off x="10019530" y="5620489"/>
                <a:ext cx="23070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App para realizar denúncias e solicitar atendimento psicológico.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9" name="Conector de Seta Reta 107">
              <a:extLst>
                <a:ext uri="{FF2B5EF4-FFF2-40B4-BE49-F238E27FC236}">
                  <a16:creationId xmlns:a16="http://schemas.microsoft.com/office/drawing/2014/main" id="{D662619F-C07E-437C-AB80-73992FD0345D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500644" y="3538736"/>
              <a:ext cx="2239936" cy="119368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0">
              <a:extLst>
                <a:ext uri="{FF2B5EF4-FFF2-40B4-BE49-F238E27FC236}">
                  <a16:creationId xmlns:a16="http://schemas.microsoft.com/office/drawing/2014/main" id="{9DF44184-3AEC-4CD0-950E-341025D6AFE5}"/>
                </a:ext>
              </a:extLst>
            </p:cNvPr>
            <p:cNvSpPr/>
            <p:nvPr/>
          </p:nvSpPr>
          <p:spPr>
            <a:xfrm>
              <a:off x="530704" y="2248476"/>
              <a:ext cx="25447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Database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31" name="Retângulo 20">
              <a:extLst>
                <a:ext uri="{FF2B5EF4-FFF2-40B4-BE49-F238E27FC236}">
                  <a16:creationId xmlns:a16="http://schemas.microsoft.com/office/drawing/2014/main" id="{843E1D30-D76B-42D5-AAD3-5F056CD1957A}"/>
                </a:ext>
              </a:extLst>
            </p:cNvPr>
            <p:cNvSpPr/>
            <p:nvPr/>
          </p:nvSpPr>
          <p:spPr>
            <a:xfrm>
              <a:off x="521455" y="2850342"/>
              <a:ext cx="25447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de cadastros e sistema.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36" name="Conector: Angulado 60">
              <a:extLst>
                <a:ext uri="{FF2B5EF4-FFF2-40B4-BE49-F238E27FC236}">
                  <a16:creationId xmlns:a16="http://schemas.microsoft.com/office/drawing/2014/main" id="{73402917-BF32-40B2-884C-27C07A1B3BDC}"/>
                </a:ext>
              </a:extLst>
            </p:cNvPr>
            <p:cNvCxnSpPr>
              <a:cxnSpLocks/>
            </p:cNvCxnSpPr>
            <p:nvPr/>
          </p:nvCxnSpPr>
          <p:spPr>
            <a:xfrm>
              <a:off x="7203748" y="2920192"/>
              <a:ext cx="1971724" cy="15246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107">
              <a:extLst>
                <a:ext uri="{FF2B5EF4-FFF2-40B4-BE49-F238E27FC236}">
                  <a16:creationId xmlns:a16="http://schemas.microsoft.com/office/drawing/2014/main" id="{2192FB39-EDA3-4F4E-9686-7707FEB434A6}"/>
                </a:ext>
              </a:extLst>
            </p:cNvPr>
            <p:cNvCxnSpPr>
              <a:cxnSpLocks/>
              <a:stCxn id="16" idx="0"/>
              <a:endCxn id="9" idx="2"/>
            </p:cNvCxnSpPr>
            <p:nvPr/>
          </p:nvCxnSpPr>
          <p:spPr>
            <a:xfrm flipH="1" flipV="1">
              <a:off x="5957250" y="3737442"/>
              <a:ext cx="91841" cy="94162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tângulo 29">
            <a:extLst>
              <a:ext uri="{FF2B5EF4-FFF2-40B4-BE49-F238E27FC236}">
                <a16:creationId xmlns:a16="http://schemas.microsoft.com/office/drawing/2014/main" id="{37D9B46C-870B-4665-B413-A2854DA0DCF5}"/>
              </a:ext>
            </a:extLst>
          </p:cNvPr>
          <p:cNvSpPr/>
          <p:nvPr/>
        </p:nvSpPr>
        <p:spPr>
          <a:xfrm>
            <a:off x="8935059" y="550470"/>
            <a:ext cx="2171142" cy="1953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tângulo 20">
            <a:extLst>
              <a:ext uri="{FF2B5EF4-FFF2-40B4-BE49-F238E27FC236}">
                <a16:creationId xmlns:a16="http://schemas.microsoft.com/office/drawing/2014/main" id="{14FEC33A-D0F3-421A-B056-340190B1911A}"/>
              </a:ext>
            </a:extLst>
          </p:cNvPr>
          <p:cNvSpPr/>
          <p:nvPr/>
        </p:nvSpPr>
        <p:spPr>
          <a:xfrm>
            <a:off x="8811351" y="533125"/>
            <a:ext cx="2375309" cy="113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/>
              <a:t>Telegram</a:t>
            </a:r>
            <a:r>
              <a:rPr lang="pt-BR" sz="2000" b="1" dirty="0"/>
              <a:t> </a:t>
            </a:r>
            <a:r>
              <a:rPr lang="pt-BR" sz="2000" b="1" dirty="0" err="1"/>
              <a:t>Application</a:t>
            </a:r>
            <a:endParaRPr lang="pt-BR" sz="2000" b="1" dirty="0"/>
          </a:p>
          <a:p>
            <a:pPr lvl="0" algn="ctr">
              <a:defRPr/>
            </a:pPr>
            <a:r>
              <a:rPr lang="pt-BR" sz="1400" dirty="0"/>
              <a:t>[Container: API gestão </a:t>
            </a:r>
          </a:p>
          <a:p>
            <a:pPr lvl="0" algn="ctr">
              <a:defRPr/>
            </a:pPr>
            <a:r>
              <a:rPr lang="pt-BR" sz="1400" dirty="0"/>
              <a:t>de dados]</a:t>
            </a:r>
          </a:p>
        </p:txBody>
      </p:sp>
      <p:sp>
        <p:nvSpPr>
          <p:cNvPr id="50" name="Retângulo 20">
            <a:extLst>
              <a:ext uri="{FF2B5EF4-FFF2-40B4-BE49-F238E27FC236}">
                <a16:creationId xmlns:a16="http://schemas.microsoft.com/office/drawing/2014/main" id="{030A0EC6-CE7C-4655-A5B2-47EE9A97CADB}"/>
              </a:ext>
            </a:extLst>
          </p:cNvPr>
          <p:cNvSpPr/>
          <p:nvPr/>
        </p:nvSpPr>
        <p:spPr>
          <a:xfrm>
            <a:off x="8854427" y="1798750"/>
            <a:ext cx="2375309" cy="56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/>
              <a:t>APIs para recebimentos </a:t>
            </a:r>
          </a:p>
          <a:p>
            <a:pPr lvl="0" algn="ctr">
              <a:defRPr/>
            </a:pPr>
            <a:r>
              <a:rPr lang="pt-BR" sz="1600" dirty="0"/>
              <a:t>dos dados de denúncia.</a:t>
            </a:r>
            <a:endParaRPr lang="pt-BR" sz="1200" dirty="0"/>
          </a:p>
        </p:txBody>
      </p:sp>
      <p:sp>
        <p:nvSpPr>
          <p:cNvPr id="51" name="Retângulo 29">
            <a:extLst>
              <a:ext uri="{FF2B5EF4-FFF2-40B4-BE49-F238E27FC236}">
                <a16:creationId xmlns:a16="http://schemas.microsoft.com/office/drawing/2014/main" id="{3304444E-57A4-47D6-AB8A-8D260D680AF7}"/>
              </a:ext>
            </a:extLst>
          </p:cNvPr>
          <p:cNvSpPr/>
          <p:nvPr/>
        </p:nvSpPr>
        <p:spPr>
          <a:xfrm>
            <a:off x="8935059" y="2877286"/>
            <a:ext cx="2200229" cy="2223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etângulo 20">
            <a:extLst>
              <a:ext uri="{FF2B5EF4-FFF2-40B4-BE49-F238E27FC236}">
                <a16:creationId xmlns:a16="http://schemas.microsoft.com/office/drawing/2014/main" id="{413FEC05-44BB-4BDB-A981-A9EA381D8BF0}"/>
              </a:ext>
            </a:extLst>
          </p:cNvPr>
          <p:cNvSpPr/>
          <p:nvPr/>
        </p:nvSpPr>
        <p:spPr>
          <a:xfrm>
            <a:off x="8811350" y="3023352"/>
            <a:ext cx="2375308" cy="59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/>
              <a:t>Slack </a:t>
            </a:r>
            <a:r>
              <a:rPr lang="pt-BR" sz="2000" b="1" dirty="0" err="1"/>
              <a:t>Application</a:t>
            </a:r>
            <a:endParaRPr lang="pt-BR" sz="2000" b="1" dirty="0"/>
          </a:p>
          <a:p>
            <a:pPr lvl="0" algn="ctr">
              <a:defRPr/>
            </a:pPr>
            <a:r>
              <a:rPr lang="pt-BR" sz="1400" dirty="0"/>
              <a:t>[Container: API SLACK]</a:t>
            </a:r>
          </a:p>
        </p:txBody>
      </p:sp>
      <p:sp>
        <p:nvSpPr>
          <p:cNvPr id="53" name="Retângulo 20">
            <a:extLst>
              <a:ext uri="{FF2B5EF4-FFF2-40B4-BE49-F238E27FC236}">
                <a16:creationId xmlns:a16="http://schemas.microsoft.com/office/drawing/2014/main" id="{EB277251-73E7-4B87-BE4F-52CD1BF2B926}"/>
              </a:ext>
            </a:extLst>
          </p:cNvPr>
          <p:cNvSpPr/>
          <p:nvPr/>
        </p:nvSpPr>
        <p:spPr>
          <a:xfrm>
            <a:off x="8811350" y="3749708"/>
            <a:ext cx="2375308" cy="104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/>
              <a:t>API para notificar a solicitação de atendimento da vítima com o psicólogo disponível.</a:t>
            </a:r>
          </a:p>
        </p:txBody>
      </p:sp>
    </p:spTree>
    <p:extLst>
      <p:ext uri="{BB962C8B-B14F-4D97-AF65-F5344CB8AC3E}">
        <p14:creationId xmlns:p14="http://schemas.microsoft.com/office/powerpoint/2010/main" val="272115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29C0E75A-EB8E-4B56-A1C9-91074A7FBC59}"/>
              </a:ext>
            </a:extLst>
          </p:cNvPr>
          <p:cNvGrpSpPr/>
          <p:nvPr/>
        </p:nvGrpSpPr>
        <p:grpSpPr>
          <a:xfrm>
            <a:off x="436163" y="1300294"/>
            <a:ext cx="5646727" cy="4227269"/>
            <a:chOff x="1351532" y="2154950"/>
            <a:chExt cx="6733715" cy="5125149"/>
          </a:xfrm>
        </p:grpSpPr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DB4CD674-CFEE-4797-B1F6-328DFB629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3828" y="2154950"/>
              <a:ext cx="1881419" cy="1359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tângulo 20">
              <a:extLst>
                <a:ext uri="{FF2B5EF4-FFF2-40B4-BE49-F238E27FC236}">
                  <a16:creationId xmlns:a16="http://schemas.microsoft.com/office/drawing/2014/main" id="{3538CC11-A1F7-4036-AAD5-6D0167C88F57}"/>
                </a:ext>
              </a:extLst>
            </p:cNvPr>
            <p:cNvSpPr/>
            <p:nvPr/>
          </p:nvSpPr>
          <p:spPr>
            <a:xfrm>
              <a:off x="4640976" y="6198566"/>
              <a:ext cx="2982563" cy="10815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Site Institucional  + Telas de cadastros + Home para atendimento psicológico.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100" name="Group 35">
              <a:extLst>
                <a:ext uri="{FF2B5EF4-FFF2-40B4-BE49-F238E27FC236}">
                  <a16:creationId xmlns:a16="http://schemas.microsoft.com/office/drawing/2014/main" id="{54B26AD7-0A7A-45F1-BD1A-8794FF29593E}"/>
                </a:ext>
              </a:extLst>
            </p:cNvPr>
            <p:cNvGrpSpPr/>
            <p:nvPr/>
          </p:nvGrpSpPr>
          <p:grpSpPr>
            <a:xfrm>
              <a:off x="1351532" y="5855909"/>
              <a:ext cx="2287560" cy="912537"/>
              <a:chOff x="10019530" y="5620489"/>
              <a:chExt cx="2307052" cy="830997"/>
            </a:xfrm>
          </p:grpSpPr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428036CD-8EBF-4A04-9608-ECDC8682E328}"/>
                  </a:ext>
                </a:extLst>
              </p:cNvPr>
              <p:cNvSpPr/>
              <p:nvPr/>
            </p:nvSpPr>
            <p:spPr>
              <a:xfrm>
                <a:off x="10443732" y="5764899"/>
                <a:ext cx="1163403" cy="324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120" name="Retângulo 20">
                <a:extLst>
                  <a:ext uri="{FF2B5EF4-FFF2-40B4-BE49-F238E27FC236}">
                    <a16:creationId xmlns:a16="http://schemas.microsoft.com/office/drawing/2014/main" id="{ECFAE8DC-5F03-4F90-BD33-6FBFDD065F95}"/>
                  </a:ext>
                </a:extLst>
              </p:cNvPr>
              <p:cNvSpPr/>
              <p:nvPr/>
            </p:nvSpPr>
            <p:spPr>
              <a:xfrm>
                <a:off x="10019530" y="5620489"/>
                <a:ext cx="23070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App para realizar denúncias e solicitar atendimento psicológico.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F5C5B0A-C02C-48BC-BDAF-A0609C578EB6}"/>
              </a:ext>
            </a:extLst>
          </p:cNvPr>
          <p:cNvSpPr/>
          <p:nvPr/>
        </p:nvSpPr>
        <p:spPr>
          <a:xfrm>
            <a:off x="5628452" y="266988"/>
            <a:ext cx="5335113" cy="6324024"/>
          </a:xfrm>
          <a:prstGeom prst="rect">
            <a:avLst/>
          </a:prstGeom>
          <a:noFill/>
          <a:ln w="57150">
            <a:solidFill>
              <a:srgbClr val="E60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tângulo 20">
            <a:extLst>
              <a:ext uri="{FF2B5EF4-FFF2-40B4-BE49-F238E27FC236}">
                <a16:creationId xmlns:a16="http://schemas.microsoft.com/office/drawing/2014/main" id="{EB5089C9-C073-4A02-A884-69C1D7FEF1CD}"/>
              </a:ext>
            </a:extLst>
          </p:cNvPr>
          <p:cNvSpPr/>
          <p:nvPr/>
        </p:nvSpPr>
        <p:spPr>
          <a:xfrm>
            <a:off x="2331304" y="1558955"/>
            <a:ext cx="2375307" cy="51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de cadastros e sistema.</a:t>
            </a:r>
            <a:endParaRPr lang="pt-BR" sz="1200" dirty="0">
              <a:solidFill>
                <a:prstClr val="white"/>
              </a:solidFill>
            </a:endParaRPr>
          </a:p>
        </p:txBody>
      </p:sp>
      <p:grpSp>
        <p:nvGrpSpPr>
          <p:cNvPr id="143" name="Group 38">
            <a:extLst>
              <a:ext uri="{FF2B5EF4-FFF2-40B4-BE49-F238E27FC236}">
                <a16:creationId xmlns:a16="http://schemas.microsoft.com/office/drawing/2014/main" id="{49CFE858-46C1-434E-A40E-D4FCEFE490BA}"/>
              </a:ext>
            </a:extLst>
          </p:cNvPr>
          <p:cNvGrpSpPr/>
          <p:nvPr/>
        </p:nvGrpSpPr>
        <p:grpSpPr>
          <a:xfrm>
            <a:off x="6115504" y="600649"/>
            <a:ext cx="2181317" cy="1477373"/>
            <a:chOff x="8735802" y="1456663"/>
            <a:chExt cx="2664505" cy="2068552"/>
          </a:xfrm>
        </p:grpSpPr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843ABF13-04BC-4984-8FA6-34D5B7863666}"/>
                </a:ext>
              </a:extLst>
            </p:cNvPr>
            <p:cNvSpPr/>
            <p:nvPr/>
          </p:nvSpPr>
          <p:spPr>
            <a:xfrm>
              <a:off x="8873492" y="1508991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DA1FE93C-6E16-45FF-A325-C886C52D745F}"/>
                </a:ext>
              </a:extLst>
            </p:cNvPr>
            <p:cNvSpPr/>
            <p:nvPr/>
          </p:nvSpPr>
          <p:spPr>
            <a:xfrm>
              <a:off x="8735802" y="1456663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 / </a:t>
              </a:r>
              <a:r>
                <a:rPr lang="pt-BR" sz="1400" dirty="0" err="1">
                  <a:solidFill>
                    <a:prstClr val="white"/>
                  </a:solidFill>
                </a:rPr>
                <a:t>JavaScript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46" name="Retângulo 20">
              <a:extLst>
                <a:ext uri="{FF2B5EF4-FFF2-40B4-BE49-F238E27FC236}">
                  <a16:creationId xmlns:a16="http://schemas.microsoft.com/office/drawing/2014/main" id="{DBBEBBD3-CDF8-4570-84E8-EB22A334D54C}"/>
                </a:ext>
              </a:extLst>
            </p:cNvPr>
            <p:cNvSpPr/>
            <p:nvPr/>
          </p:nvSpPr>
          <p:spPr>
            <a:xfrm>
              <a:off x="8833849" y="2643040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Tela de cadastro dos usuários da aplicação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1" name="Group 38">
            <a:extLst>
              <a:ext uri="{FF2B5EF4-FFF2-40B4-BE49-F238E27FC236}">
                <a16:creationId xmlns:a16="http://schemas.microsoft.com/office/drawing/2014/main" id="{77EBA4F6-412F-4923-9E68-816ACDF644CD}"/>
              </a:ext>
            </a:extLst>
          </p:cNvPr>
          <p:cNvGrpSpPr/>
          <p:nvPr/>
        </p:nvGrpSpPr>
        <p:grpSpPr>
          <a:xfrm>
            <a:off x="8414495" y="2224595"/>
            <a:ext cx="2160000" cy="1440000"/>
            <a:chOff x="8741678" y="1524475"/>
            <a:chExt cx="2638466" cy="2016224"/>
          </a:xfrm>
        </p:grpSpPr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533D91CA-B257-4E89-A0FB-C4DA481629D0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53F43323-372D-4482-B1F9-1066BF84BCB9}"/>
                </a:ext>
              </a:extLst>
            </p:cNvPr>
            <p:cNvSpPr/>
            <p:nvPr/>
          </p:nvSpPr>
          <p:spPr>
            <a:xfrm>
              <a:off x="8741678" y="1583056"/>
              <a:ext cx="2566458" cy="818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54" name="Retângulo 20">
              <a:extLst>
                <a:ext uri="{FF2B5EF4-FFF2-40B4-BE49-F238E27FC236}">
                  <a16:creationId xmlns:a16="http://schemas.microsoft.com/office/drawing/2014/main" id="{85AFA5D4-BAF4-4BA1-803C-929564641125}"/>
                </a:ext>
              </a:extLst>
            </p:cNvPr>
            <p:cNvSpPr/>
            <p:nvPr/>
          </p:nvSpPr>
          <p:spPr>
            <a:xfrm>
              <a:off x="8813686" y="2439784"/>
              <a:ext cx="2566458" cy="694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Tela de Login da aplicação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9" name="Group 79">
            <a:extLst>
              <a:ext uri="{FF2B5EF4-FFF2-40B4-BE49-F238E27FC236}">
                <a16:creationId xmlns:a16="http://schemas.microsoft.com/office/drawing/2014/main" id="{212DBD14-1FC3-4460-AF6D-F7E3FA34B0EA}"/>
              </a:ext>
            </a:extLst>
          </p:cNvPr>
          <p:cNvGrpSpPr/>
          <p:nvPr/>
        </p:nvGrpSpPr>
        <p:grpSpPr>
          <a:xfrm>
            <a:off x="5980906" y="3025551"/>
            <a:ext cx="2139941" cy="1428941"/>
            <a:chOff x="3243177" y="4699654"/>
            <a:chExt cx="2853092" cy="2016224"/>
          </a:xfrm>
        </p:grpSpPr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42C7DE0-22BC-484E-B144-EF1C7908CC4D}"/>
                </a:ext>
              </a:extLst>
            </p:cNvPr>
            <p:cNvSpPr/>
            <p:nvPr/>
          </p:nvSpPr>
          <p:spPr>
            <a:xfrm>
              <a:off x="3300905" y="4699654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9C8B8CAF-A845-4D54-9D74-463AEC6E0897}"/>
                </a:ext>
              </a:extLst>
            </p:cNvPr>
            <p:cNvSpPr/>
            <p:nvPr/>
          </p:nvSpPr>
          <p:spPr>
            <a:xfrm>
              <a:off x="3326524" y="5547786"/>
              <a:ext cx="2769745" cy="911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/>
                  </a:solidFill>
                </a:rPr>
                <a:t>API para notificar a solicitação de atendimento da vítima com o psicólogo disponível.</a:t>
              </a:r>
            </a:p>
          </p:txBody>
        </p:sp>
        <p:sp>
          <p:nvSpPr>
            <p:cNvPr id="162" name="Retângulo 20">
              <a:extLst>
                <a:ext uri="{FF2B5EF4-FFF2-40B4-BE49-F238E27FC236}">
                  <a16:creationId xmlns:a16="http://schemas.microsoft.com/office/drawing/2014/main" id="{226A9427-4219-4225-9A03-EB41E43033ED}"/>
                </a:ext>
              </a:extLst>
            </p:cNvPr>
            <p:cNvSpPr/>
            <p:nvPr/>
          </p:nvSpPr>
          <p:spPr>
            <a:xfrm>
              <a:off x="3243177" y="4790829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Slack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API SLACK]</a:t>
              </a:r>
            </a:p>
          </p:txBody>
        </p:sp>
      </p:grpSp>
      <p:sp>
        <p:nvSpPr>
          <p:cNvPr id="163" name="Retângulo 29">
            <a:extLst>
              <a:ext uri="{FF2B5EF4-FFF2-40B4-BE49-F238E27FC236}">
                <a16:creationId xmlns:a16="http://schemas.microsoft.com/office/drawing/2014/main" id="{11DA2C3A-023B-4C8B-A94A-370CC2C92400}"/>
              </a:ext>
            </a:extLst>
          </p:cNvPr>
          <p:cNvSpPr/>
          <p:nvPr/>
        </p:nvSpPr>
        <p:spPr>
          <a:xfrm>
            <a:off x="3011663" y="2923155"/>
            <a:ext cx="2200229" cy="1666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233C0410-5E60-4C0A-9C85-9CF3231CDE7D}"/>
              </a:ext>
            </a:extLst>
          </p:cNvPr>
          <p:cNvSpPr txBox="1"/>
          <p:nvPr/>
        </p:nvSpPr>
        <p:spPr>
          <a:xfrm>
            <a:off x="2906256" y="3905117"/>
            <a:ext cx="244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200" dirty="0"/>
              <a:t>API para comunicação da vitima com </a:t>
            </a:r>
            <a:r>
              <a:rPr lang="pt-BR" sz="1200" dirty="0" err="1"/>
              <a:t>psicologo</a:t>
            </a:r>
            <a:r>
              <a:rPr lang="pt-BR" sz="1200" dirty="0"/>
              <a:t>.</a:t>
            </a:r>
          </a:p>
        </p:txBody>
      </p:sp>
      <p:sp>
        <p:nvSpPr>
          <p:cNvPr id="167" name="Retângulo 20">
            <a:extLst>
              <a:ext uri="{FF2B5EF4-FFF2-40B4-BE49-F238E27FC236}">
                <a16:creationId xmlns:a16="http://schemas.microsoft.com/office/drawing/2014/main" id="{175C61AE-B1E1-4257-8485-AB00A04C9A13}"/>
              </a:ext>
            </a:extLst>
          </p:cNvPr>
          <p:cNvSpPr/>
          <p:nvPr/>
        </p:nvSpPr>
        <p:spPr>
          <a:xfrm>
            <a:off x="2920605" y="3025551"/>
            <a:ext cx="2375308" cy="59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/>
              <a:t>Slack </a:t>
            </a:r>
            <a:r>
              <a:rPr lang="pt-BR" sz="2000" b="1" dirty="0" err="1"/>
              <a:t>Application</a:t>
            </a:r>
            <a:endParaRPr lang="pt-BR" sz="2000" b="1" dirty="0"/>
          </a:p>
          <a:p>
            <a:pPr lvl="0" algn="ctr">
              <a:defRPr/>
            </a:pPr>
            <a:r>
              <a:rPr lang="pt-BR" sz="1400" dirty="0"/>
              <a:t>[Container: API SLACK]</a:t>
            </a:r>
          </a:p>
        </p:txBody>
      </p:sp>
      <p:grpSp>
        <p:nvGrpSpPr>
          <p:cNvPr id="168" name="Group 79">
            <a:extLst>
              <a:ext uri="{FF2B5EF4-FFF2-40B4-BE49-F238E27FC236}">
                <a16:creationId xmlns:a16="http://schemas.microsoft.com/office/drawing/2014/main" id="{87E8694E-CF59-4015-8019-1B90DC423D67}"/>
              </a:ext>
            </a:extLst>
          </p:cNvPr>
          <p:cNvGrpSpPr/>
          <p:nvPr/>
        </p:nvGrpSpPr>
        <p:grpSpPr>
          <a:xfrm>
            <a:off x="5989615" y="4747618"/>
            <a:ext cx="2424880" cy="1428941"/>
            <a:chOff x="3243177" y="4647382"/>
            <a:chExt cx="3232989" cy="2016224"/>
          </a:xfrm>
        </p:grpSpPr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7C583112-820A-44D2-96CD-BE0EC8122D79}"/>
                </a:ext>
              </a:extLst>
            </p:cNvPr>
            <p:cNvSpPr/>
            <p:nvPr/>
          </p:nvSpPr>
          <p:spPr>
            <a:xfrm>
              <a:off x="3367537" y="4647382"/>
              <a:ext cx="2951740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3990D0B6-C6DD-4B7D-892F-73D396CF66F0}"/>
                </a:ext>
              </a:extLst>
            </p:cNvPr>
            <p:cNvSpPr/>
            <p:nvPr/>
          </p:nvSpPr>
          <p:spPr>
            <a:xfrm>
              <a:off x="3518036" y="5615272"/>
              <a:ext cx="2769745" cy="6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/>
                  </a:solidFill>
                </a:rPr>
                <a:t>API para realização de denuncias</a:t>
              </a:r>
            </a:p>
          </p:txBody>
        </p:sp>
        <p:sp>
          <p:nvSpPr>
            <p:cNvPr id="171" name="Retângulo 20">
              <a:extLst>
                <a:ext uri="{FF2B5EF4-FFF2-40B4-BE49-F238E27FC236}">
                  <a16:creationId xmlns:a16="http://schemas.microsoft.com/office/drawing/2014/main" id="{EF9F3DAD-A728-4C80-925A-8A6289E6E8EE}"/>
                </a:ext>
              </a:extLst>
            </p:cNvPr>
            <p:cNvSpPr/>
            <p:nvPr/>
          </p:nvSpPr>
          <p:spPr>
            <a:xfrm>
              <a:off x="3243177" y="4790829"/>
              <a:ext cx="3232989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Telegram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API TELEGRAM]</a:t>
              </a:r>
            </a:p>
          </p:txBody>
        </p:sp>
      </p:grpSp>
      <p:sp>
        <p:nvSpPr>
          <p:cNvPr id="172" name="Retângulo 29">
            <a:extLst>
              <a:ext uri="{FF2B5EF4-FFF2-40B4-BE49-F238E27FC236}">
                <a16:creationId xmlns:a16="http://schemas.microsoft.com/office/drawing/2014/main" id="{957659C0-FE95-4CB7-B004-99DF887BF95A}"/>
              </a:ext>
            </a:extLst>
          </p:cNvPr>
          <p:cNvSpPr/>
          <p:nvPr/>
        </p:nvSpPr>
        <p:spPr>
          <a:xfrm>
            <a:off x="3008144" y="4924992"/>
            <a:ext cx="2200229" cy="166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err="1">
                <a:solidFill>
                  <a:schemeClr val="tx1"/>
                </a:solidFill>
                <a:latin typeface="Calibri"/>
              </a:rPr>
              <a:t>Telegram</a:t>
            </a:r>
            <a:endParaRPr lang="pt-BR" sz="1800" b="1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</a:rPr>
              <a:t>[Container: API TELEGRAM]</a:t>
            </a:r>
          </a:p>
          <a:p>
            <a:pPr algn="ctr"/>
            <a:endParaRPr lang="pt-BR" sz="1200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  <a:latin typeface="Calibri"/>
              </a:rPr>
              <a:t>API para estabelecer conexão de denuncias com a central de combate a violência.  </a:t>
            </a: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192DED41-2541-41EC-901B-B73F157F3574}"/>
              </a:ext>
            </a:extLst>
          </p:cNvPr>
          <p:cNvSpPr/>
          <p:nvPr/>
        </p:nvSpPr>
        <p:spPr>
          <a:xfrm>
            <a:off x="2182650" y="582172"/>
            <a:ext cx="2199279" cy="1953566"/>
          </a:xfrm>
          <a:prstGeom prst="rect">
            <a:avLst/>
          </a:prstGeom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b="1" dirty="0" err="1">
                <a:solidFill>
                  <a:prstClr val="white"/>
                </a:solidFill>
              </a:rPr>
              <a:t>Microserviços</a:t>
            </a:r>
            <a:endParaRPr lang="pt-BR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[Container: </a:t>
            </a:r>
            <a:r>
              <a:rPr lang="pt-BR" sz="1400" dirty="0" err="1">
                <a:solidFill>
                  <a:prstClr val="white"/>
                </a:solidFill>
              </a:rPr>
              <a:t>SpringBoot</a:t>
            </a:r>
            <a:r>
              <a:rPr lang="pt-BR" sz="1400" dirty="0">
                <a:solidFill>
                  <a:prstClr val="white"/>
                </a:solidFill>
              </a:rPr>
              <a:t> + JAVA+JWT]</a:t>
            </a:r>
          </a:p>
          <a:p>
            <a:pPr lvl="0" algn="ctr">
              <a:defRPr/>
            </a:pPr>
            <a:endParaRPr lang="pt-BR" sz="14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pt-BR" sz="1400" dirty="0">
                <a:solidFill>
                  <a:prstClr val="white"/>
                </a:solidFill>
              </a:rPr>
              <a:t>Conexão com o banco de dados e </a:t>
            </a:r>
            <a:r>
              <a:rPr lang="pt-BR" sz="1400" dirty="0" err="1">
                <a:solidFill>
                  <a:prstClr val="white"/>
                </a:solidFill>
              </a:rPr>
              <a:t>endpoints</a:t>
            </a:r>
            <a:r>
              <a:rPr lang="pt-BR" sz="1400" dirty="0">
                <a:solidFill>
                  <a:prstClr val="white"/>
                </a:solidFill>
              </a:rPr>
              <a:t> CRUD  + Conexão com </a:t>
            </a:r>
            <a:r>
              <a:rPr lang="pt-BR" sz="1400" dirty="0" err="1">
                <a:solidFill>
                  <a:prstClr val="white"/>
                </a:solidFill>
              </a:rPr>
              <a:t>API’s</a:t>
            </a:r>
            <a:r>
              <a:rPr lang="pt-BR" sz="1400" dirty="0">
                <a:solidFill>
                  <a:prstClr val="white"/>
                </a:solidFill>
              </a:rPr>
              <a:t> externas.</a:t>
            </a:r>
            <a:endParaRPr lang="pt-BR" sz="1100" dirty="0">
              <a:solidFill>
                <a:prstClr val="white"/>
              </a:solidFill>
            </a:endParaRPr>
          </a:p>
          <a:p>
            <a:pPr lvl="0" algn="ctr">
              <a:defRPr/>
            </a:pP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0C08B336-5C0C-472D-8E96-BB53C20421B7}"/>
              </a:ext>
            </a:extLst>
          </p:cNvPr>
          <p:cNvCxnSpPr>
            <a:cxnSpLocks/>
          </p:cNvCxnSpPr>
          <p:nvPr/>
        </p:nvCxnSpPr>
        <p:spPr>
          <a:xfrm>
            <a:off x="8286292" y="1300294"/>
            <a:ext cx="1257052" cy="85187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106035A8-A57C-4B1E-8AFD-E031070243BB}"/>
              </a:ext>
            </a:extLst>
          </p:cNvPr>
          <p:cNvCxnSpPr>
            <a:cxnSpLocks/>
            <a:stCxn id="160" idx="1"/>
          </p:cNvCxnSpPr>
          <p:nvPr/>
        </p:nvCxnSpPr>
        <p:spPr>
          <a:xfrm flipH="1" flipV="1">
            <a:off x="5294034" y="3731696"/>
            <a:ext cx="730170" cy="83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>
            <a:extLst>
              <a:ext uri="{FF2B5EF4-FFF2-40B4-BE49-F238E27FC236}">
                <a16:creationId xmlns:a16="http://schemas.microsoft.com/office/drawing/2014/main" id="{821C5DC9-5823-4DD1-87CA-1AC1F641E852}"/>
              </a:ext>
            </a:extLst>
          </p:cNvPr>
          <p:cNvCxnSpPr>
            <a:cxnSpLocks/>
          </p:cNvCxnSpPr>
          <p:nvPr/>
        </p:nvCxnSpPr>
        <p:spPr>
          <a:xfrm flipH="1" flipV="1">
            <a:off x="5259445" y="5611722"/>
            <a:ext cx="730170" cy="83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de Seta Reta 179">
            <a:extLst>
              <a:ext uri="{FF2B5EF4-FFF2-40B4-BE49-F238E27FC236}">
                <a16:creationId xmlns:a16="http://schemas.microsoft.com/office/drawing/2014/main" id="{D905BCC6-204E-42A7-8C29-0B5AEF92E4DC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7200898" y="2078022"/>
            <a:ext cx="0" cy="94752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1CE8E784-1171-43D5-99A5-6B6B2DBC721D}"/>
              </a:ext>
            </a:extLst>
          </p:cNvPr>
          <p:cNvSpPr txBox="1"/>
          <p:nvPr/>
        </p:nvSpPr>
        <p:spPr>
          <a:xfrm>
            <a:off x="767509" y="138984"/>
            <a:ext cx="2123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ClientSide</a:t>
            </a:r>
            <a:r>
              <a:rPr lang="pt-BR" sz="2400" b="1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407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4CCADFD-9871-49C1-8035-82CC2E5DF71C}"/>
              </a:ext>
            </a:extLst>
          </p:cNvPr>
          <p:cNvGrpSpPr/>
          <p:nvPr/>
        </p:nvGrpSpPr>
        <p:grpSpPr>
          <a:xfrm>
            <a:off x="889770" y="1003770"/>
            <a:ext cx="8042384" cy="5491875"/>
            <a:chOff x="521455" y="1078975"/>
            <a:chExt cx="8616170" cy="6224184"/>
          </a:xfrm>
        </p:grpSpPr>
        <p:cxnSp>
          <p:nvCxnSpPr>
            <p:cNvPr id="4" name="Conector: Angulado 60">
              <a:extLst>
                <a:ext uri="{FF2B5EF4-FFF2-40B4-BE49-F238E27FC236}">
                  <a16:creationId xmlns:a16="http://schemas.microsoft.com/office/drawing/2014/main" id="{F46E4A05-16B2-44EC-BA28-27F4E25E6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888" y="1078975"/>
              <a:ext cx="2007142" cy="1068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uxograma: Disco Magnético 5">
              <a:extLst>
                <a:ext uri="{FF2B5EF4-FFF2-40B4-BE49-F238E27FC236}">
                  <a16:creationId xmlns:a16="http://schemas.microsoft.com/office/drawing/2014/main" id="{AD3641DF-0D0C-4EAA-9422-DBC1FAFB6E6B}"/>
                </a:ext>
              </a:extLst>
            </p:cNvPr>
            <p:cNvSpPr/>
            <p:nvPr/>
          </p:nvSpPr>
          <p:spPr>
            <a:xfrm>
              <a:off x="618381" y="1483969"/>
              <a:ext cx="2330576" cy="2214062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08554F-1C74-4BD8-A9DD-B5CA9317FC97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2948957" y="2577408"/>
              <a:ext cx="1881420" cy="1359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367B6E13-23E5-457B-A720-203B211CD67E}"/>
                </a:ext>
              </a:extLst>
            </p:cNvPr>
            <p:cNvGrpSpPr/>
            <p:nvPr/>
          </p:nvGrpSpPr>
          <p:grpSpPr>
            <a:xfrm>
              <a:off x="4658975" y="1550412"/>
              <a:ext cx="2544774" cy="2214062"/>
              <a:chOff x="8741678" y="1502456"/>
              <a:chExt cx="2566458" cy="2016224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3A7E0FA-D39D-4FC9-B779-C74C554D19A0}"/>
                  </a:ext>
                </a:extLst>
              </p:cNvPr>
              <p:cNvSpPr/>
              <p:nvPr/>
            </p:nvSpPr>
            <p:spPr>
              <a:xfrm>
                <a:off x="8846632" y="1502456"/>
                <a:ext cx="2376264" cy="2016224"/>
              </a:xfrm>
              <a:prstGeom prst="rect">
                <a:avLst/>
              </a:prstGeom>
              <a:ln w="38100">
                <a:solidFill>
                  <a:srgbClr val="FF25EF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CD61762-0AE0-4283-AA4B-71FFF91C72D3}"/>
                  </a:ext>
                </a:extLst>
              </p:cNvPr>
              <p:cNvSpPr/>
              <p:nvPr/>
            </p:nvSpPr>
            <p:spPr>
              <a:xfrm>
                <a:off x="8741678" y="1583056"/>
                <a:ext cx="256645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Microserviços</a:t>
                </a:r>
                <a:endParaRPr lang="pt-BR" sz="2000" b="1" dirty="0">
                  <a:solidFill>
                    <a:prstClr val="white"/>
                  </a:solidFill>
                </a:endParaRP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SpringBoot</a:t>
                </a:r>
                <a:r>
                  <a:rPr lang="pt-BR" sz="1600" dirty="0">
                    <a:solidFill>
                      <a:prstClr val="white"/>
                    </a:solidFill>
                  </a:rPr>
                  <a:t> + JAVA+JWT]</a:t>
                </a:r>
              </a:p>
            </p:txBody>
          </p:sp>
          <p:sp>
            <p:nvSpPr>
              <p:cNvPr id="11" name="Retângulo 20">
                <a:extLst>
                  <a:ext uri="{FF2B5EF4-FFF2-40B4-BE49-F238E27FC236}">
                    <a16:creationId xmlns:a16="http://schemas.microsoft.com/office/drawing/2014/main" id="{643BBA08-B091-476B-B1D9-26245B7776C6}"/>
                  </a:ext>
                </a:extLst>
              </p:cNvPr>
              <p:cNvSpPr/>
              <p:nvPr/>
            </p:nvSpPr>
            <p:spPr>
              <a:xfrm>
                <a:off x="8864675" y="2422585"/>
                <a:ext cx="230705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Conexão com o banco de dados e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endpoints</a:t>
                </a:r>
                <a:r>
                  <a:rPr lang="pt-BR" sz="1600" dirty="0">
                    <a:solidFill>
                      <a:prstClr val="white"/>
                    </a:solidFill>
                  </a:rPr>
                  <a:t> CRUD  + Conexão com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API’s</a:t>
                </a:r>
                <a:r>
                  <a:rPr lang="pt-BR" sz="1600" dirty="0">
                    <a:solidFill>
                      <a:prstClr val="white"/>
                    </a:solidFill>
                  </a:rPr>
                  <a:t> externas.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98752561-784A-4F8D-AF60-C7495CA5F55C}"/>
                </a:ext>
              </a:extLst>
            </p:cNvPr>
            <p:cNvGrpSpPr/>
            <p:nvPr/>
          </p:nvGrpSpPr>
          <p:grpSpPr>
            <a:xfrm>
              <a:off x="4517350" y="4679067"/>
              <a:ext cx="3106188" cy="2624092"/>
              <a:chOff x="7062936" y="4654462"/>
              <a:chExt cx="2672836" cy="2016225"/>
            </a:xfrm>
          </p:grpSpPr>
          <p:grpSp>
            <p:nvGrpSpPr>
              <p:cNvPr id="13" name="Group 22">
                <a:extLst>
                  <a:ext uri="{FF2B5EF4-FFF2-40B4-BE49-F238E27FC236}">
                    <a16:creationId xmlns:a16="http://schemas.microsoft.com/office/drawing/2014/main" id="{6E7E624F-456C-476C-B65B-DADA6EB454B0}"/>
                  </a:ext>
                </a:extLst>
              </p:cNvPr>
              <p:cNvGrpSpPr/>
              <p:nvPr/>
            </p:nvGrpSpPr>
            <p:grpSpPr>
              <a:xfrm>
                <a:off x="7149338" y="4654462"/>
                <a:ext cx="2463283" cy="2016225"/>
                <a:chOff x="8392957" y="3891083"/>
                <a:chExt cx="3276202" cy="2212133"/>
              </a:xfrm>
            </p:grpSpPr>
            <p:sp>
              <p:nvSpPr>
                <p:cNvPr id="16" name="Retângulo 6">
                  <a:extLst>
                    <a:ext uri="{FF2B5EF4-FFF2-40B4-BE49-F238E27FC236}">
                      <a16:creationId xmlns:a16="http://schemas.microsoft.com/office/drawing/2014/main" id="{0955C3E5-4C32-44F9-A525-708ADBF0147E}"/>
                    </a:ext>
                  </a:extLst>
                </p:cNvPr>
                <p:cNvSpPr/>
                <p:nvPr/>
              </p:nvSpPr>
              <p:spPr>
                <a:xfrm>
                  <a:off x="8392957" y="3891083"/>
                  <a:ext cx="3276202" cy="2212133"/>
                </a:xfrm>
                <a:prstGeom prst="rect">
                  <a:avLst/>
                </a:prstGeom>
                <a:solidFill>
                  <a:srgbClr val="32B9CD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7" name="Retângulo 6">
                  <a:extLst>
                    <a:ext uri="{FF2B5EF4-FFF2-40B4-BE49-F238E27FC236}">
                      <a16:creationId xmlns:a16="http://schemas.microsoft.com/office/drawing/2014/main" id="{2CCB2872-55FA-411D-9D07-FA157672B951}"/>
                    </a:ext>
                  </a:extLst>
                </p:cNvPr>
                <p:cNvSpPr/>
                <p:nvPr/>
              </p:nvSpPr>
              <p:spPr>
                <a:xfrm>
                  <a:off x="8464949" y="3959113"/>
                  <a:ext cx="2577005" cy="226901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8" name="Multiply 18">
                  <a:extLst>
                    <a:ext uri="{FF2B5EF4-FFF2-40B4-BE49-F238E27FC236}">
                      <a16:creationId xmlns:a16="http://schemas.microsoft.com/office/drawing/2014/main" id="{0C33C755-26BB-4DFD-B075-A44BE5F708DF}"/>
                    </a:ext>
                  </a:extLst>
                </p:cNvPr>
                <p:cNvSpPr/>
                <p:nvPr/>
              </p:nvSpPr>
              <p:spPr>
                <a:xfrm>
                  <a:off x="11309204" y="3924647"/>
                  <a:ext cx="288032" cy="295831"/>
                </a:xfrm>
                <a:prstGeom prst="mathMultiply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Circular Arrow 19">
                  <a:extLst>
                    <a:ext uri="{FF2B5EF4-FFF2-40B4-BE49-F238E27FC236}">
                      <a16:creationId xmlns:a16="http://schemas.microsoft.com/office/drawing/2014/main" id="{5D754799-093D-48CD-AFEA-785F989CBB72}"/>
                    </a:ext>
                  </a:extLst>
                </p:cNvPr>
                <p:cNvSpPr/>
                <p:nvPr/>
              </p:nvSpPr>
              <p:spPr>
                <a:xfrm rot="16500000">
                  <a:off x="11158829" y="3927941"/>
                  <a:ext cx="216000" cy="288000"/>
                </a:xfrm>
                <a:prstGeom prst="circularArrow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Retângulo 20">
                <a:extLst>
                  <a:ext uri="{FF2B5EF4-FFF2-40B4-BE49-F238E27FC236}">
                    <a16:creationId xmlns:a16="http://schemas.microsoft.com/office/drawing/2014/main" id="{0209E2DF-352A-499F-9ED2-56E670BB421B}"/>
                  </a:ext>
                </a:extLst>
              </p:cNvPr>
              <p:cNvSpPr/>
              <p:nvPr/>
            </p:nvSpPr>
            <p:spPr>
              <a:xfrm>
                <a:off x="7062936" y="4993749"/>
                <a:ext cx="256645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ClientSide</a:t>
                </a:r>
                <a:r>
                  <a:rPr lang="pt-BR" sz="2000" b="1" dirty="0">
                    <a:solidFill>
                      <a:prstClr val="white"/>
                    </a:solidFill>
                  </a:rPr>
                  <a:t> Web</a:t>
                </a: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HTM+CSS +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Javascript</a:t>
                </a:r>
                <a:r>
                  <a:rPr lang="pt-BR" sz="1600" dirty="0">
                    <a:solidFill>
                      <a:prstClr val="white"/>
                    </a:solidFill>
                  </a:rPr>
                  <a:t>+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jQuery</a:t>
                </a:r>
                <a:r>
                  <a:rPr lang="pt-BR" sz="1600" dirty="0">
                    <a:solidFill>
                      <a:prstClr val="white"/>
                    </a:solidFill>
                  </a:rPr>
                  <a:t>+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React</a:t>
                </a:r>
                <a:r>
                  <a:rPr lang="pt-BR" sz="1600" dirty="0">
                    <a:solidFill>
                      <a:prstClr val="white"/>
                    </a:solidFill>
                  </a:rPr>
                  <a:t>]</a:t>
                </a:r>
              </a:p>
            </p:txBody>
          </p:sp>
          <p:sp>
            <p:nvSpPr>
              <p:cNvPr id="15" name="Retângulo 20">
                <a:extLst>
                  <a:ext uri="{FF2B5EF4-FFF2-40B4-BE49-F238E27FC236}">
                    <a16:creationId xmlns:a16="http://schemas.microsoft.com/office/drawing/2014/main" id="{209A9A37-F832-463B-9FC0-C01A357E85DF}"/>
                  </a:ext>
                </a:extLst>
              </p:cNvPr>
              <p:cNvSpPr/>
              <p:nvPr/>
            </p:nvSpPr>
            <p:spPr>
              <a:xfrm>
                <a:off x="7169314" y="5821972"/>
                <a:ext cx="256645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Site Institucional  + Telas de cadastros + Home para atendimento psicológico.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144373B3-AC9B-4243-97B0-D3BB1F76E441}"/>
                </a:ext>
              </a:extLst>
            </p:cNvPr>
            <p:cNvGrpSpPr/>
            <p:nvPr/>
          </p:nvGrpSpPr>
          <p:grpSpPr>
            <a:xfrm>
              <a:off x="1222924" y="4732418"/>
              <a:ext cx="2544774" cy="2294618"/>
              <a:chOff x="9889827" y="4597388"/>
              <a:chExt cx="2566458" cy="2089582"/>
            </a:xfrm>
          </p:grpSpPr>
          <p:grpSp>
            <p:nvGrpSpPr>
              <p:cNvPr id="21" name="Group 31">
                <a:extLst>
                  <a:ext uri="{FF2B5EF4-FFF2-40B4-BE49-F238E27FC236}">
                    <a16:creationId xmlns:a16="http://schemas.microsoft.com/office/drawing/2014/main" id="{91D15C8F-DC34-439E-8BA0-428E41C7C4C2}"/>
                  </a:ext>
                </a:extLst>
              </p:cNvPr>
              <p:cNvGrpSpPr/>
              <p:nvPr/>
            </p:nvGrpSpPr>
            <p:grpSpPr>
              <a:xfrm>
                <a:off x="10024908" y="4597388"/>
                <a:ext cx="2307052" cy="2089582"/>
                <a:chOff x="7252020" y="3571513"/>
                <a:chExt cx="2376264" cy="2178569"/>
              </a:xfrm>
            </p:grpSpPr>
            <p:sp>
              <p:nvSpPr>
                <p:cNvPr id="24" name="Retângulo 23">
                  <a:extLst>
                    <a:ext uri="{FF2B5EF4-FFF2-40B4-BE49-F238E27FC236}">
                      <a16:creationId xmlns:a16="http://schemas.microsoft.com/office/drawing/2014/main" id="{2EFB7DFA-D201-46AF-B8D2-BC9DCB697860}"/>
                    </a:ext>
                  </a:extLst>
                </p:cNvPr>
                <p:cNvSpPr/>
                <p:nvPr/>
              </p:nvSpPr>
              <p:spPr>
                <a:xfrm>
                  <a:off x="7683409" y="4788743"/>
                  <a:ext cx="119830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pt-BR" sz="1600" dirty="0">
                      <a:solidFill>
                        <a:prstClr val="white"/>
                      </a:solidFill>
                    </a:rPr>
                    <a:t>Dashboard</a:t>
                  </a:r>
                </a:p>
              </p:txBody>
            </p:sp>
            <p:sp>
              <p:nvSpPr>
                <p:cNvPr id="25" name="Rounded Rectangle 30">
                  <a:extLst>
                    <a:ext uri="{FF2B5EF4-FFF2-40B4-BE49-F238E27FC236}">
                      <a16:creationId xmlns:a16="http://schemas.microsoft.com/office/drawing/2014/main" id="{D78B1D40-E56C-47DB-A3E9-6C7DADD8DF2C}"/>
                    </a:ext>
                  </a:extLst>
                </p:cNvPr>
                <p:cNvSpPr/>
                <p:nvPr/>
              </p:nvSpPr>
              <p:spPr>
                <a:xfrm>
                  <a:off x="7252020" y="3571513"/>
                  <a:ext cx="2376264" cy="2178569"/>
                </a:xfrm>
                <a:prstGeom prst="roundRect">
                  <a:avLst/>
                </a:prstGeom>
                <a:solidFill>
                  <a:srgbClr val="32B9CD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26" name="Straight Connector 29">
                  <a:extLst>
                    <a:ext uri="{FF2B5EF4-FFF2-40B4-BE49-F238E27FC236}">
                      <a16:creationId xmlns:a16="http://schemas.microsoft.com/office/drawing/2014/main" id="{BA04A2C8-832D-4F21-821E-14AE0F35185D}"/>
                    </a:ext>
                  </a:extLst>
                </p:cNvPr>
                <p:cNvCxnSpPr/>
                <p:nvPr/>
              </p:nvCxnSpPr>
              <p:spPr>
                <a:xfrm>
                  <a:off x="9097739" y="3708623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Straight Connector 59">
                  <a:extLst>
                    <a:ext uri="{FF2B5EF4-FFF2-40B4-BE49-F238E27FC236}">
                      <a16:creationId xmlns:a16="http://schemas.microsoft.com/office/drawing/2014/main" id="{7D1F5B8E-9BEA-4801-98FF-C4E26FFDED93}"/>
                    </a:ext>
                  </a:extLst>
                </p:cNvPr>
                <p:cNvCxnSpPr/>
                <p:nvPr/>
              </p:nvCxnSpPr>
              <p:spPr>
                <a:xfrm>
                  <a:off x="9097739" y="3792372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Straight Connector 60">
                  <a:extLst>
                    <a:ext uri="{FF2B5EF4-FFF2-40B4-BE49-F238E27FC236}">
                      <a16:creationId xmlns:a16="http://schemas.microsoft.com/office/drawing/2014/main" id="{8791AD0C-6AA4-44D7-8B55-372490E647A0}"/>
                    </a:ext>
                  </a:extLst>
                </p:cNvPr>
                <p:cNvCxnSpPr/>
                <p:nvPr/>
              </p:nvCxnSpPr>
              <p:spPr>
                <a:xfrm>
                  <a:off x="9097739" y="3879370"/>
                  <a:ext cx="275406" cy="0"/>
                </a:xfrm>
                <a:prstGeom prst="line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2" name="Retângulo 20">
                <a:extLst>
                  <a:ext uri="{FF2B5EF4-FFF2-40B4-BE49-F238E27FC236}">
                    <a16:creationId xmlns:a16="http://schemas.microsoft.com/office/drawing/2014/main" id="{93656517-03E5-49BF-9567-EE0CA96C6149}"/>
                  </a:ext>
                </a:extLst>
              </p:cNvPr>
              <p:cNvSpPr/>
              <p:nvPr/>
            </p:nvSpPr>
            <p:spPr>
              <a:xfrm>
                <a:off x="9889827" y="4967599"/>
                <a:ext cx="25664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 err="1">
                    <a:solidFill>
                      <a:prstClr val="white"/>
                    </a:solidFill>
                  </a:rPr>
                  <a:t>MobileApp</a:t>
                </a:r>
                <a:endParaRPr lang="pt-BR" sz="2000" b="1" dirty="0">
                  <a:solidFill>
                    <a:prstClr val="white"/>
                  </a:solidFill>
                </a:endParaRPr>
              </a:p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[Container: </a:t>
                </a:r>
                <a:r>
                  <a:rPr lang="pt-BR" sz="1600" dirty="0" err="1">
                    <a:solidFill>
                      <a:prstClr val="white"/>
                    </a:solidFill>
                  </a:rPr>
                  <a:t>Kotlin</a:t>
                </a:r>
                <a:r>
                  <a:rPr lang="pt-BR" sz="1600" dirty="0">
                    <a:solidFill>
                      <a:prstClr val="white"/>
                    </a:solidFill>
                  </a:rPr>
                  <a:t>]</a:t>
                </a:r>
              </a:p>
            </p:txBody>
          </p:sp>
          <p:sp>
            <p:nvSpPr>
              <p:cNvPr id="23" name="Retângulo 20">
                <a:extLst>
                  <a:ext uri="{FF2B5EF4-FFF2-40B4-BE49-F238E27FC236}">
                    <a16:creationId xmlns:a16="http://schemas.microsoft.com/office/drawing/2014/main" id="{07883ACE-E665-496A-B77F-732329D65CCC}"/>
                  </a:ext>
                </a:extLst>
              </p:cNvPr>
              <p:cNvSpPr/>
              <p:nvPr/>
            </p:nvSpPr>
            <p:spPr>
              <a:xfrm>
                <a:off x="10019530" y="5620489"/>
                <a:ext cx="23070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App para realizar denúncias e solicitar atendimento psicológico.</a:t>
                </a:r>
                <a:endParaRPr lang="pt-BR" sz="120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9" name="Conector de Seta Reta 107">
              <a:extLst>
                <a:ext uri="{FF2B5EF4-FFF2-40B4-BE49-F238E27FC236}">
                  <a16:creationId xmlns:a16="http://schemas.microsoft.com/office/drawing/2014/main" id="{D662619F-C07E-437C-AB80-73992FD0345D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2500644" y="3538736"/>
              <a:ext cx="2239936" cy="119368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0">
              <a:extLst>
                <a:ext uri="{FF2B5EF4-FFF2-40B4-BE49-F238E27FC236}">
                  <a16:creationId xmlns:a16="http://schemas.microsoft.com/office/drawing/2014/main" id="{9DF44184-3AEC-4CD0-950E-341025D6AFE5}"/>
                </a:ext>
              </a:extLst>
            </p:cNvPr>
            <p:cNvSpPr/>
            <p:nvPr/>
          </p:nvSpPr>
          <p:spPr>
            <a:xfrm>
              <a:off x="530704" y="2248476"/>
              <a:ext cx="25447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Database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31" name="Retângulo 20">
              <a:extLst>
                <a:ext uri="{FF2B5EF4-FFF2-40B4-BE49-F238E27FC236}">
                  <a16:creationId xmlns:a16="http://schemas.microsoft.com/office/drawing/2014/main" id="{843E1D30-D76B-42D5-AAD3-5F056CD1957A}"/>
                </a:ext>
              </a:extLst>
            </p:cNvPr>
            <p:cNvSpPr/>
            <p:nvPr/>
          </p:nvSpPr>
          <p:spPr>
            <a:xfrm>
              <a:off x="521455" y="2850342"/>
              <a:ext cx="25447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de cadastros e sistema.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36" name="Conector: Angulado 60">
              <a:extLst>
                <a:ext uri="{FF2B5EF4-FFF2-40B4-BE49-F238E27FC236}">
                  <a16:creationId xmlns:a16="http://schemas.microsoft.com/office/drawing/2014/main" id="{73402917-BF32-40B2-884C-27C07A1B3BDC}"/>
                </a:ext>
              </a:extLst>
            </p:cNvPr>
            <p:cNvCxnSpPr>
              <a:cxnSpLocks/>
            </p:cNvCxnSpPr>
            <p:nvPr/>
          </p:nvCxnSpPr>
          <p:spPr>
            <a:xfrm>
              <a:off x="7144121" y="2806993"/>
              <a:ext cx="1993504" cy="16792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107">
              <a:extLst>
                <a:ext uri="{FF2B5EF4-FFF2-40B4-BE49-F238E27FC236}">
                  <a16:creationId xmlns:a16="http://schemas.microsoft.com/office/drawing/2014/main" id="{2192FB39-EDA3-4F4E-9686-7707FEB434A6}"/>
                </a:ext>
              </a:extLst>
            </p:cNvPr>
            <p:cNvCxnSpPr>
              <a:cxnSpLocks/>
              <a:stCxn id="16" idx="0"/>
              <a:endCxn id="9" idx="2"/>
            </p:cNvCxnSpPr>
            <p:nvPr/>
          </p:nvCxnSpPr>
          <p:spPr>
            <a:xfrm flipH="1" flipV="1">
              <a:off x="5941137" y="3764475"/>
              <a:ext cx="107954" cy="914593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tângulo 29">
            <a:extLst>
              <a:ext uri="{FF2B5EF4-FFF2-40B4-BE49-F238E27FC236}">
                <a16:creationId xmlns:a16="http://schemas.microsoft.com/office/drawing/2014/main" id="{05F06092-07F6-4C41-90A7-A7E9278EF880}"/>
              </a:ext>
            </a:extLst>
          </p:cNvPr>
          <p:cNvSpPr/>
          <p:nvPr/>
        </p:nvSpPr>
        <p:spPr>
          <a:xfrm>
            <a:off x="8935059" y="550470"/>
            <a:ext cx="2171142" cy="19535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tângulo 20">
            <a:extLst>
              <a:ext uri="{FF2B5EF4-FFF2-40B4-BE49-F238E27FC236}">
                <a16:creationId xmlns:a16="http://schemas.microsoft.com/office/drawing/2014/main" id="{44CEFBD2-1D8C-46D0-A43C-5FF06AE19869}"/>
              </a:ext>
            </a:extLst>
          </p:cNvPr>
          <p:cNvSpPr/>
          <p:nvPr/>
        </p:nvSpPr>
        <p:spPr>
          <a:xfrm>
            <a:off x="8811351" y="533125"/>
            <a:ext cx="2375309" cy="113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/>
              <a:t>Telegram</a:t>
            </a:r>
            <a:r>
              <a:rPr lang="pt-BR" sz="2000" b="1" dirty="0"/>
              <a:t> </a:t>
            </a:r>
            <a:r>
              <a:rPr lang="pt-BR" sz="2000" b="1" dirty="0" err="1"/>
              <a:t>Application</a:t>
            </a:r>
            <a:endParaRPr lang="pt-BR" sz="2000" b="1" dirty="0"/>
          </a:p>
          <a:p>
            <a:pPr lvl="0" algn="ctr">
              <a:defRPr/>
            </a:pPr>
            <a:r>
              <a:rPr lang="pt-BR" sz="1400" dirty="0"/>
              <a:t>[Container: API gestão </a:t>
            </a:r>
          </a:p>
          <a:p>
            <a:pPr lvl="0" algn="ctr">
              <a:defRPr/>
            </a:pPr>
            <a:r>
              <a:rPr lang="pt-BR" sz="1400" dirty="0"/>
              <a:t>de dados]</a:t>
            </a:r>
          </a:p>
        </p:txBody>
      </p:sp>
      <p:sp>
        <p:nvSpPr>
          <p:cNvPr id="49" name="Retângulo 20">
            <a:extLst>
              <a:ext uri="{FF2B5EF4-FFF2-40B4-BE49-F238E27FC236}">
                <a16:creationId xmlns:a16="http://schemas.microsoft.com/office/drawing/2014/main" id="{D0F38CC0-DB2E-487F-9D25-0DA9BFD8CEE4}"/>
              </a:ext>
            </a:extLst>
          </p:cNvPr>
          <p:cNvSpPr/>
          <p:nvPr/>
        </p:nvSpPr>
        <p:spPr>
          <a:xfrm>
            <a:off x="8854427" y="1798750"/>
            <a:ext cx="2375309" cy="56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/>
              <a:t>APIs para recebimentos </a:t>
            </a:r>
          </a:p>
          <a:p>
            <a:pPr lvl="0" algn="ctr">
              <a:defRPr/>
            </a:pPr>
            <a:r>
              <a:rPr lang="pt-BR" sz="1600" dirty="0"/>
              <a:t>dos dados de denúncia.</a:t>
            </a:r>
            <a:endParaRPr lang="pt-BR" sz="1200" dirty="0"/>
          </a:p>
        </p:txBody>
      </p:sp>
      <p:sp>
        <p:nvSpPr>
          <p:cNvPr id="50" name="Retângulo 29">
            <a:extLst>
              <a:ext uri="{FF2B5EF4-FFF2-40B4-BE49-F238E27FC236}">
                <a16:creationId xmlns:a16="http://schemas.microsoft.com/office/drawing/2014/main" id="{4B265D56-3A34-45A5-885F-8C1BF40C5BAD}"/>
              </a:ext>
            </a:extLst>
          </p:cNvPr>
          <p:cNvSpPr/>
          <p:nvPr/>
        </p:nvSpPr>
        <p:spPr>
          <a:xfrm>
            <a:off x="8935059" y="2877286"/>
            <a:ext cx="2200229" cy="2223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etângulo 20">
            <a:extLst>
              <a:ext uri="{FF2B5EF4-FFF2-40B4-BE49-F238E27FC236}">
                <a16:creationId xmlns:a16="http://schemas.microsoft.com/office/drawing/2014/main" id="{52829CA3-3CFF-419F-ABC9-991DBC5ED3B3}"/>
              </a:ext>
            </a:extLst>
          </p:cNvPr>
          <p:cNvSpPr/>
          <p:nvPr/>
        </p:nvSpPr>
        <p:spPr>
          <a:xfrm>
            <a:off x="8811350" y="3023352"/>
            <a:ext cx="2375308" cy="59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/>
              <a:t>Slack </a:t>
            </a:r>
            <a:r>
              <a:rPr lang="pt-BR" sz="2000" b="1" dirty="0" err="1"/>
              <a:t>Application</a:t>
            </a:r>
            <a:endParaRPr lang="pt-BR" sz="2000" b="1" dirty="0"/>
          </a:p>
          <a:p>
            <a:pPr lvl="0" algn="ctr">
              <a:defRPr/>
            </a:pPr>
            <a:r>
              <a:rPr lang="pt-BR" sz="1400" dirty="0"/>
              <a:t>[Container: API SLACK]</a:t>
            </a:r>
          </a:p>
        </p:txBody>
      </p:sp>
      <p:sp>
        <p:nvSpPr>
          <p:cNvPr id="52" name="Retângulo 20">
            <a:extLst>
              <a:ext uri="{FF2B5EF4-FFF2-40B4-BE49-F238E27FC236}">
                <a16:creationId xmlns:a16="http://schemas.microsoft.com/office/drawing/2014/main" id="{0061B404-E6F6-4A9D-B088-8D113D69AFD7}"/>
              </a:ext>
            </a:extLst>
          </p:cNvPr>
          <p:cNvSpPr/>
          <p:nvPr/>
        </p:nvSpPr>
        <p:spPr>
          <a:xfrm>
            <a:off x="8811350" y="3749708"/>
            <a:ext cx="2375308" cy="104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/>
              <a:t>API para notificar a solicitação de atendimento da vítima com o psicólogo disponível.</a:t>
            </a:r>
          </a:p>
        </p:txBody>
      </p:sp>
    </p:spTree>
    <p:extLst>
      <p:ext uri="{BB962C8B-B14F-4D97-AF65-F5344CB8AC3E}">
        <p14:creationId xmlns:p14="http://schemas.microsoft.com/office/powerpoint/2010/main" val="31559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29C0E75A-EB8E-4B56-A1C9-91074A7FBC59}"/>
              </a:ext>
            </a:extLst>
          </p:cNvPr>
          <p:cNvGrpSpPr/>
          <p:nvPr/>
        </p:nvGrpSpPr>
        <p:grpSpPr>
          <a:xfrm>
            <a:off x="1415003" y="2826855"/>
            <a:ext cx="3714527" cy="1913638"/>
            <a:chOff x="3873253" y="1061511"/>
            <a:chExt cx="4211994" cy="2214063"/>
          </a:xfrm>
        </p:grpSpPr>
        <p:sp>
          <p:nvSpPr>
            <p:cNvPr id="96" name="Fluxograma: Disco Magnético 95">
              <a:extLst>
                <a:ext uri="{FF2B5EF4-FFF2-40B4-BE49-F238E27FC236}">
                  <a16:creationId xmlns:a16="http://schemas.microsoft.com/office/drawing/2014/main" id="{12E3895A-D69C-4A39-A1E4-D9EAC883EED7}"/>
                </a:ext>
              </a:extLst>
            </p:cNvPr>
            <p:cNvSpPr/>
            <p:nvPr/>
          </p:nvSpPr>
          <p:spPr>
            <a:xfrm>
              <a:off x="3873253" y="1061511"/>
              <a:ext cx="2330576" cy="2214063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DB4CD674-CFEE-4797-B1F6-328DFB629C4F}"/>
                </a:ext>
              </a:extLst>
            </p:cNvPr>
            <p:cNvCxnSpPr>
              <a:cxnSpLocks/>
              <a:endCxn id="96" idx="4"/>
            </p:cNvCxnSpPr>
            <p:nvPr/>
          </p:nvCxnSpPr>
          <p:spPr>
            <a:xfrm flipH="1">
              <a:off x="6203828" y="2154950"/>
              <a:ext cx="1881419" cy="1359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F5C5B0A-C02C-48BC-BDAF-A0609C578EB6}"/>
              </a:ext>
            </a:extLst>
          </p:cNvPr>
          <p:cNvSpPr/>
          <p:nvPr/>
        </p:nvSpPr>
        <p:spPr>
          <a:xfrm>
            <a:off x="4296615" y="1952056"/>
            <a:ext cx="7093526" cy="4487658"/>
          </a:xfrm>
          <a:prstGeom prst="rect">
            <a:avLst/>
          </a:prstGeom>
          <a:noFill/>
          <a:ln w="57150">
            <a:solidFill>
              <a:srgbClr val="E60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tângulo 20">
            <a:extLst>
              <a:ext uri="{FF2B5EF4-FFF2-40B4-BE49-F238E27FC236}">
                <a16:creationId xmlns:a16="http://schemas.microsoft.com/office/drawing/2014/main" id="{94523FE6-F1D3-4E2E-B6AA-7C03635C3EEC}"/>
              </a:ext>
            </a:extLst>
          </p:cNvPr>
          <p:cNvSpPr/>
          <p:nvPr/>
        </p:nvSpPr>
        <p:spPr>
          <a:xfrm>
            <a:off x="1292515" y="3445178"/>
            <a:ext cx="2375307" cy="570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38" name="Retângulo 20">
            <a:extLst>
              <a:ext uri="{FF2B5EF4-FFF2-40B4-BE49-F238E27FC236}">
                <a16:creationId xmlns:a16="http://schemas.microsoft.com/office/drawing/2014/main" id="{EB5089C9-C073-4A02-A884-69C1D7FEF1CD}"/>
              </a:ext>
            </a:extLst>
          </p:cNvPr>
          <p:cNvSpPr/>
          <p:nvPr/>
        </p:nvSpPr>
        <p:spPr>
          <a:xfrm>
            <a:off x="1292514" y="3986783"/>
            <a:ext cx="2375307" cy="51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de cadastros e sistema.</a:t>
            </a:r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95406E-BF1A-42A8-B308-6D8138DF3F8B}"/>
              </a:ext>
            </a:extLst>
          </p:cNvPr>
          <p:cNvSpPr txBox="1"/>
          <p:nvPr/>
        </p:nvSpPr>
        <p:spPr>
          <a:xfrm>
            <a:off x="4505578" y="1940986"/>
            <a:ext cx="197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MicroServiços</a:t>
            </a:r>
            <a:endParaRPr lang="pt-BR" sz="2400" b="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0FA1FC65-DFD0-446C-9914-E7BA2094AE4D}"/>
              </a:ext>
            </a:extLst>
          </p:cNvPr>
          <p:cNvCxnSpPr>
            <a:cxnSpLocks/>
          </p:cNvCxnSpPr>
          <p:nvPr/>
        </p:nvCxnSpPr>
        <p:spPr>
          <a:xfrm flipH="1" flipV="1">
            <a:off x="6649561" y="3692511"/>
            <a:ext cx="1259586" cy="70736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79">
            <a:extLst>
              <a:ext uri="{FF2B5EF4-FFF2-40B4-BE49-F238E27FC236}">
                <a16:creationId xmlns:a16="http://schemas.microsoft.com/office/drawing/2014/main" id="{76CC46D2-9C2B-4121-9C8C-D4A5BAD99113}"/>
              </a:ext>
            </a:extLst>
          </p:cNvPr>
          <p:cNvGrpSpPr/>
          <p:nvPr/>
        </p:nvGrpSpPr>
        <p:grpSpPr>
          <a:xfrm>
            <a:off x="4543571" y="2413720"/>
            <a:ext cx="2110740" cy="1494815"/>
            <a:chOff x="3258758" y="4711163"/>
            <a:chExt cx="2814160" cy="2109171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7A6420B-621C-48FB-8CE2-4B037DADAE85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37BCF06-9D63-4905-A7AE-B44B5578BCB9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254AAFA7-E1E2-49E9-8683-9B932CC4F6C7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59" name="Group 38">
            <a:extLst>
              <a:ext uri="{FF2B5EF4-FFF2-40B4-BE49-F238E27FC236}">
                <a16:creationId xmlns:a16="http://schemas.microsoft.com/office/drawing/2014/main" id="{5BCA680C-3193-4BE4-BE01-199112B469BA}"/>
              </a:ext>
            </a:extLst>
          </p:cNvPr>
          <p:cNvGrpSpPr/>
          <p:nvPr/>
        </p:nvGrpSpPr>
        <p:grpSpPr>
          <a:xfrm>
            <a:off x="6961845" y="4423649"/>
            <a:ext cx="2118784" cy="1440000"/>
            <a:chOff x="8813686" y="1524475"/>
            <a:chExt cx="2588120" cy="2016224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B40BF15B-DD9F-4D55-AF81-CE63AF46B7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B1D5A67-089B-41B0-96AC-45C1BEF5B036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Vitima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223EB7CF-38B9-41A8-85ED-AF91452828B3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das vitimas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Group 38">
            <a:extLst>
              <a:ext uri="{FF2B5EF4-FFF2-40B4-BE49-F238E27FC236}">
                <a16:creationId xmlns:a16="http://schemas.microsoft.com/office/drawing/2014/main" id="{1D77CE97-6D08-4F8A-B66F-36AB9F6030F1}"/>
              </a:ext>
            </a:extLst>
          </p:cNvPr>
          <p:cNvGrpSpPr/>
          <p:nvPr/>
        </p:nvGrpSpPr>
        <p:grpSpPr>
          <a:xfrm>
            <a:off x="4638505" y="4266227"/>
            <a:ext cx="2158169" cy="1657561"/>
            <a:chOff x="8788108" y="1515280"/>
            <a:chExt cx="2636230" cy="2100428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9A60E08-7AB7-4400-B9F2-4694E5190CA9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97DD851-75D9-49D0-8E64-CFD883B1D7EA}"/>
                </a:ext>
              </a:extLst>
            </p:cNvPr>
            <p:cNvSpPr/>
            <p:nvPr/>
          </p:nvSpPr>
          <p:spPr>
            <a:xfrm>
              <a:off x="8788108" y="1583056"/>
              <a:ext cx="2566458" cy="1422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ContatosEmergencias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5C94E45-2B8D-4025-A990-94BAD7B9C5B9}"/>
                </a:ext>
              </a:extLst>
            </p:cNvPr>
            <p:cNvSpPr/>
            <p:nvPr/>
          </p:nvSpPr>
          <p:spPr>
            <a:xfrm>
              <a:off x="8857880" y="2883119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dos contatos emergenciais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8">
            <a:extLst>
              <a:ext uri="{FF2B5EF4-FFF2-40B4-BE49-F238E27FC236}">
                <a16:creationId xmlns:a16="http://schemas.microsoft.com/office/drawing/2014/main" id="{247E9CC8-BF6D-4E14-8D5D-110135A4C5F4}"/>
              </a:ext>
            </a:extLst>
          </p:cNvPr>
          <p:cNvGrpSpPr/>
          <p:nvPr/>
        </p:nvGrpSpPr>
        <p:grpSpPr>
          <a:xfrm>
            <a:off x="9338109" y="4423649"/>
            <a:ext cx="2118784" cy="1440000"/>
            <a:chOff x="8813686" y="1524475"/>
            <a:chExt cx="2588120" cy="2016224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F234CE9C-9552-486C-8E9C-B238B3CCF334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445190D-63D5-4BF4-8AB5-D773F1FA3840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Psicologo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6B1C7CD2-7D93-454E-B90B-3B99F7FCBE8E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dos psicólogos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BAFB429A-3A46-4A0A-B471-3550EB84C49A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5645176" y="3853721"/>
            <a:ext cx="7733" cy="4125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3FD0C64C-9FEB-40BF-9993-8AA380303BD3}"/>
              </a:ext>
            </a:extLst>
          </p:cNvPr>
          <p:cNvCxnSpPr>
            <a:cxnSpLocks/>
          </p:cNvCxnSpPr>
          <p:nvPr/>
        </p:nvCxnSpPr>
        <p:spPr>
          <a:xfrm>
            <a:off x="8007379" y="1940986"/>
            <a:ext cx="127676" cy="23948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107">
            <a:extLst>
              <a:ext uri="{FF2B5EF4-FFF2-40B4-BE49-F238E27FC236}">
                <a16:creationId xmlns:a16="http://schemas.microsoft.com/office/drawing/2014/main" id="{A80615FE-E151-4B50-9C1E-BC3239FD5448}"/>
              </a:ext>
            </a:extLst>
          </p:cNvPr>
          <p:cNvCxnSpPr>
            <a:cxnSpLocks/>
          </p:cNvCxnSpPr>
          <p:nvPr/>
        </p:nvCxnSpPr>
        <p:spPr>
          <a:xfrm flipH="1">
            <a:off x="6626170" y="1940986"/>
            <a:ext cx="1403934" cy="23489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2BE377D1-0A92-4DAB-8672-36A7EBCE598E}"/>
              </a:ext>
            </a:extLst>
          </p:cNvPr>
          <p:cNvCxnSpPr>
            <a:cxnSpLocks/>
          </p:cNvCxnSpPr>
          <p:nvPr/>
        </p:nvCxnSpPr>
        <p:spPr>
          <a:xfrm>
            <a:off x="8111361" y="1952055"/>
            <a:ext cx="1135455" cy="13224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36">
            <a:extLst>
              <a:ext uri="{FF2B5EF4-FFF2-40B4-BE49-F238E27FC236}">
                <a16:creationId xmlns:a16="http://schemas.microsoft.com/office/drawing/2014/main" id="{09D2B111-D1EA-4DA1-B014-E2CAE2E346D7}"/>
              </a:ext>
            </a:extLst>
          </p:cNvPr>
          <p:cNvGrpSpPr/>
          <p:nvPr/>
        </p:nvGrpSpPr>
        <p:grpSpPr>
          <a:xfrm>
            <a:off x="6829957" y="167087"/>
            <a:ext cx="2508152" cy="1777804"/>
            <a:chOff x="7014179" y="4654461"/>
            <a:chExt cx="2675302" cy="2188382"/>
          </a:xfrm>
        </p:grpSpPr>
        <p:grpSp>
          <p:nvGrpSpPr>
            <p:cNvPr id="84" name="Group 22">
              <a:extLst>
                <a:ext uri="{FF2B5EF4-FFF2-40B4-BE49-F238E27FC236}">
                  <a16:creationId xmlns:a16="http://schemas.microsoft.com/office/drawing/2014/main" id="{80B0C178-7633-4406-B13B-68EC0BA35210}"/>
                </a:ext>
              </a:extLst>
            </p:cNvPr>
            <p:cNvGrpSpPr/>
            <p:nvPr/>
          </p:nvGrpSpPr>
          <p:grpSpPr>
            <a:xfrm>
              <a:off x="7149338" y="4654461"/>
              <a:ext cx="2463283" cy="2016225"/>
              <a:chOff x="8392958" y="3891082"/>
              <a:chExt cx="3276202" cy="2212133"/>
            </a:xfrm>
          </p:grpSpPr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82CC6519-7C0B-479B-BBA3-0D0F62154E04}"/>
                  </a:ext>
                </a:extLst>
              </p:cNvPr>
              <p:cNvSpPr/>
              <p:nvPr/>
            </p:nvSpPr>
            <p:spPr>
              <a:xfrm>
                <a:off x="8392958" y="3891082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Retângulo 6">
                <a:extLst>
                  <a:ext uri="{FF2B5EF4-FFF2-40B4-BE49-F238E27FC236}">
                    <a16:creationId xmlns:a16="http://schemas.microsoft.com/office/drawing/2014/main" id="{861BFD09-FCC4-456D-87A9-70E28319CE5D}"/>
                  </a:ext>
                </a:extLst>
              </p:cNvPr>
              <p:cNvSpPr/>
              <p:nvPr/>
            </p:nvSpPr>
            <p:spPr>
              <a:xfrm>
                <a:off x="8430009" y="3972131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Multiply 18">
                <a:extLst>
                  <a:ext uri="{FF2B5EF4-FFF2-40B4-BE49-F238E27FC236}">
                    <a16:creationId xmlns:a16="http://schemas.microsoft.com/office/drawing/2014/main" id="{A2AA3F41-F109-4F0F-B530-CE86303EA959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Circular Arrow 19">
                <a:extLst>
                  <a:ext uri="{FF2B5EF4-FFF2-40B4-BE49-F238E27FC236}">
                    <a16:creationId xmlns:a16="http://schemas.microsoft.com/office/drawing/2014/main" id="{C4F19E85-316D-48D0-9401-155CA0526AA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AFF16E31-D012-444A-9F63-07CF396F607C}"/>
                </a:ext>
              </a:extLst>
            </p:cNvPr>
            <p:cNvSpPr/>
            <p:nvPr/>
          </p:nvSpPr>
          <p:spPr>
            <a:xfrm>
              <a:off x="7014179" y="4995848"/>
              <a:ext cx="2566458" cy="909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4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HTM+CSS +Javascript+ </a:t>
              </a:r>
              <a:r>
                <a:rPr lang="pt-BR" sz="1400" dirty="0" err="1">
                  <a:solidFill>
                    <a:prstClr val="white"/>
                  </a:solidFill>
                </a:rPr>
                <a:t>jQuery</a:t>
              </a:r>
              <a:r>
                <a:rPr lang="pt-BR" sz="1400" dirty="0">
                  <a:solidFill>
                    <a:prstClr val="white"/>
                  </a:solidFill>
                </a:rPr>
                <a:t>+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DB8A46CA-B0EB-4040-8941-AC795E74902B}"/>
                </a:ext>
              </a:extLst>
            </p:cNvPr>
            <p:cNvSpPr/>
            <p:nvPr/>
          </p:nvSpPr>
          <p:spPr>
            <a:xfrm>
              <a:off x="7123023" y="5819930"/>
              <a:ext cx="2566458" cy="1022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 + Telas de cadastros + Home para atendimento psicológico.</a:t>
              </a:r>
              <a:endParaRPr lang="pt-BR" sz="105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Group 38">
            <a:extLst>
              <a:ext uri="{FF2B5EF4-FFF2-40B4-BE49-F238E27FC236}">
                <a16:creationId xmlns:a16="http://schemas.microsoft.com/office/drawing/2014/main" id="{658E080A-B1A0-48AC-9952-9DFDFFE6BCEA}"/>
              </a:ext>
            </a:extLst>
          </p:cNvPr>
          <p:cNvGrpSpPr/>
          <p:nvPr/>
        </p:nvGrpSpPr>
        <p:grpSpPr>
          <a:xfrm>
            <a:off x="9222973" y="2554548"/>
            <a:ext cx="2118784" cy="1440000"/>
            <a:chOff x="8813686" y="1524475"/>
            <a:chExt cx="2588120" cy="2016224"/>
          </a:xfrm>
        </p:grpSpPr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9835699C-E8DE-430E-8113-DE9EC800A728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5199B2DF-2207-49EA-9EB6-310767A08FB6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Endereco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09" name="Retângulo 20">
              <a:extLst>
                <a:ext uri="{FF2B5EF4-FFF2-40B4-BE49-F238E27FC236}">
                  <a16:creationId xmlns:a16="http://schemas.microsoft.com/office/drawing/2014/main" id="{2B156C1B-7E88-486B-826D-27515E78FCC7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os endereços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1" name="Conector de Seta Reta 107">
            <a:extLst>
              <a:ext uri="{FF2B5EF4-FFF2-40B4-BE49-F238E27FC236}">
                <a16:creationId xmlns:a16="http://schemas.microsoft.com/office/drawing/2014/main" id="{A3C79E4A-8B33-4C81-A0D6-2DD36202B0A0}"/>
              </a:ext>
            </a:extLst>
          </p:cNvPr>
          <p:cNvCxnSpPr>
            <a:cxnSpLocks/>
          </p:cNvCxnSpPr>
          <p:nvPr/>
        </p:nvCxnSpPr>
        <p:spPr>
          <a:xfrm>
            <a:off x="8145037" y="1970941"/>
            <a:ext cx="1225239" cy="242402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1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206C486C-C2BA-4319-A27B-DC703CB3C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85501"/>
              </p:ext>
            </p:extLst>
          </p:nvPr>
        </p:nvGraphicFramePr>
        <p:xfrm>
          <a:off x="429160" y="753369"/>
          <a:ext cx="3711043" cy="3946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27803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VitimaController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cadastrarUsuario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(vitima):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putVitima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(id, vitima) 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getVitima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(id) 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estadoCivil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moraComParceiro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userName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senha) 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exibirVitima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id="{8A45447D-7241-4823-952B-5756275E9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47795"/>
              </p:ext>
            </p:extLst>
          </p:nvPr>
        </p:nvGraphicFramePr>
        <p:xfrm>
          <a:off x="8782088" y="763427"/>
          <a:ext cx="3101611" cy="41786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Vitima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 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numeroDoCadastro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celular: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Celular2: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filhosSn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quantidadeDeFilhos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estadoCivil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moraComParceiroSn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nomeDoParceiro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fazerBoletim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7172502C-F382-4B31-BF10-C819BC8B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04335"/>
              </p:ext>
            </p:extLst>
          </p:nvPr>
        </p:nvGraphicFramePr>
        <p:xfrm>
          <a:off x="4723191" y="847258"/>
          <a:ext cx="3511707" cy="25750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VitimaRepository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findByEstadoCivil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morarComParceiroSn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findByUsernameAndSenha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userName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senha)</a:t>
                      </a: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C09961DC-F881-40F6-9FF5-28856205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51515"/>
              </p:ext>
            </p:extLst>
          </p:nvPr>
        </p:nvGraphicFramePr>
        <p:xfrm>
          <a:off x="4694317" y="3881642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/>
                        <a:t>&lt;&lt;Java </a:t>
                      </a:r>
                      <a:r>
                        <a:rPr lang="pt-BR" sz="1800" baseline="0" err="1"/>
                        <a:t>Class</a:t>
                      </a:r>
                      <a:r>
                        <a:rPr lang="pt-BR" sz="1800" baseline="0"/>
                        <a:t>&gt;&gt;</a:t>
                      </a:r>
                    </a:p>
                    <a:p>
                      <a:r>
                        <a:rPr lang="pt-BR" sz="1800" baseline="0" err="1"/>
                        <a:t>InternalResourceViewResolver</a:t>
                      </a:r>
                      <a:r>
                        <a:rPr lang="pt-BR" sz="1800" baseline="0"/>
                        <a:t> </a:t>
                      </a:r>
                    </a:p>
                    <a:p>
                      <a:endParaRPr lang="pt-BR" sz="14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57" name="Conector de Seta Reta 107">
            <a:extLst>
              <a:ext uri="{FF2B5EF4-FFF2-40B4-BE49-F238E27FC236}">
                <a16:creationId xmlns:a16="http://schemas.microsoft.com/office/drawing/2014/main" id="{CD975A24-1C50-417F-AB70-7ECA97BD7265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4140203" y="2134794"/>
            <a:ext cx="582988" cy="59191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107">
            <a:extLst>
              <a:ext uri="{FF2B5EF4-FFF2-40B4-BE49-F238E27FC236}">
                <a16:creationId xmlns:a16="http://schemas.microsoft.com/office/drawing/2014/main" id="{28DB136E-663E-43FE-89FC-1FDCE2010C9E}"/>
              </a:ext>
            </a:extLst>
          </p:cNvPr>
          <p:cNvCxnSpPr>
            <a:cxnSpLocks/>
            <a:stCxn id="48" idx="2"/>
            <a:endCxn id="56" idx="1"/>
          </p:cNvCxnSpPr>
          <p:nvPr/>
        </p:nvCxnSpPr>
        <p:spPr>
          <a:xfrm>
            <a:off x="2284681" y="4700041"/>
            <a:ext cx="2409636" cy="3333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107">
            <a:extLst>
              <a:ext uri="{FF2B5EF4-FFF2-40B4-BE49-F238E27FC236}">
                <a16:creationId xmlns:a16="http://schemas.microsoft.com/office/drawing/2014/main" id="{B03361E6-01C3-4299-8AFC-454373E2222A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>
            <a:off x="8234898" y="2134794"/>
            <a:ext cx="547190" cy="7179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107">
            <a:extLst>
              <a:ext uri="{FF2B5EF4-FFF2-40B4-BE49-F238E27FC236}">
                <a16:creationId xmlns:a16="http://schemas.microsoft.com/office/drawing/2014/main" id="{BE197603-63BA-4A45-80E9-B31B447BAB14}"/>
              </a:ext>
            </a:extLst>
          </p:cNvPr>
          <p:cNvCxnSpPr>
            <a:cxnSpLocks/>
            <a:stCxn id="56" idx="3"/>
            <a:endCxn id="49" idx="2"/>
          </p:cNvCxnSpPr>
          <p:nvPr/>
        </p:nvCxnSpPr>
        <p:spPr>
          <a:xfrm flipV="1">
            <a:off x="7795928" y="4942029"/>
            <a:ext cx="2536965" cy="914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DD7BC4-B7AC-46B2-9165-A7AC5A14BB27}"/>
              </a:ext>
            </a:extLst>
          </p:cNvPr>
          <p:cNvSpPr txBox="1"/>
          <p:nvPr/>
        </p:nvSpPr>
        <p:spPr>
          <a:xfrm>
            <a:off x="414613" y="2032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Vitima </a:t>
            </a:r>
            <a:r>
              <a:rPr lang="pt-BR" sz="1800" b="1" dirty="0" err="1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22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29C0E75A-EB8E-4B56-A1C9-91074A7FBC59}"/>
              </a:ext>
            </a:extLst>
          </p:cNvPr>
          <p:cNvGrpSpPr/>
          <p:nvPr/>
        </p:nvGrpSpPr>
        <p:grpSpPr>
          <a:xfrm>
            <a:off x="1228572" y="1271888"/>
            <a:ext cx="3714527" cy="1913638"/>
            <a:chOff x="3873253" y="1061511"/>
            <a:chExt cx="4211994" cy="2214063"/>
          </a:xfrm>
        </p:grpSpPr>
        <p:sp>
          <p:nvSpPr>
            <p:cNvPr id="96" name="Fluxograma: Disco Magnético 95">
              <a:extLst>
                <a:ext uri="{FF2B5EF4-FFF2-40B4-BE49-F238E27FC236}">
                  <a16:creationId xmlns:a16="http://schemas.microsoft.com/office/drawing/2014/main" id="{12E3895A-D69C-4A39-A1E4-D9EAC883EED7}"/>
                </a:ext>
              </a:extLst>
            </p:cNvPr>
            <p:cNvSpPr/>
            <p:nvPr/>
          </p:nvSpPr>
          <p:spPr>
            <a:xfrm>
              <a:off x="3873253" y="1061511"/>
              <a:ext cx="2330576" cy="2214063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DB4CD674-CFEE-4797-B1F6-328DFB629C4F}"/>
                </a:ext>
              </a:extLst>
            </p:cNvPr>
            <p:cNvCxnSpPr>
              <a:cxnSpLocks/>
              <a:endCxn id="96" idx="4"/>
            </p:cNvCxnSpPr>
            <p:nvPr/>
          </p:nvCxnSpPr>
          <p:spPr>
            <a:xfrm flipH="1">
              <a:off x="6203828" y="2154950"/>
              <a:ext cx="1881419" cy="1359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F5C5B0A-C02C-48BC-BDAF-A0609C578EB6}"/>
              </a:ext>
            </a:extLst>
          </p:cNvPr>
          <p:cNvSpPr/>
          <p:nvPr/>
        </p:nvSpPr>
        <p:spPr>
          <a:xfrm>
            <a:off x="4274185" y="397088"/>
            <a:ext cx="7093526" cy="4487658"/>
          </a:xfrm>
          <a:prstGeom prst="rect">
            <a:avLst/>
          </a:prstGeom>
          <a:noFill/>
          <a:ln w="57150">
            <a:solidFill>
              <a:srgbClr val="E600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tângulo 20">
            <a:extLst>
              <a:ext uri="{FF2B5EF4-FFF2-40B4-BE49-F238E27FC236}">
                <a16:creationId xmlns:a16="http://schemas.microsoft.com/office/drawing/2014/main" id="{94523FE6-F1D3-4E2E-B6AA-7C03635C3EEC}"/>
              </a:ext>
            </a:extLst>
          </p:cNvPr>
          <p:cNvSpPr/>
          <p:nvPr/>
        </p:nvSpPr>
        <p:spPr>
          <a:xfrm>
            <a:off x="1106084" y="1890211"/>
            <a:ext cx="2375307" cy="570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38" name="Retângulo 20">
            <a:extLst>
              <a:ext uri="{FF2B5EF4-FFF2-40B4-BE49-F238E27FC236}">
                <a16:creationId xmlns:a16="http://schemas.microsoft.com/office/drawing/2014/main" id="{EB5089C9-C073-4A02-A884-69C1D7FEF1CD}"/>
              </a:ext>
            </a:extLst>
          </p:cNvPr>
          <p:cNvSpPr/>
          <p:nvPr/>
        </p:nvSpPr>
        <p:spPr>
          <a:xfrm>
            <a:off x="1106083" y="2431816"/>
            <a:ext cx="2375307" cy="51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 de cadastros e sistema.</a:t>
            </a:r>
            <a:endParaRPr lang="pt-BR" sz="1200" dirty="0">
              <a:solidFill>
                <a:prstClr val="white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95406E-BF1A-42A8-B308-6D8138DF3F8B}"/>
              </a:ext>
            </a:extLst>
          </p:cNvPr>
          <p:cNvSpPr txBox="1"/>
          <p:nvPr/>
        </p:nvSpPr>
        <p:spPr>
          <a:xfrm>
            <a:off x="6859773" y="570592"/>
            <a:ext cx="197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MicroServiços</a:t>
            </a:r>
            <a:endParaRPr lang="pt-BR" sz="2400" b="1" dirty="0"/>
          </a:p>
        </p:txBody>
      </p:sp>
      <p:cxnSp>
        <p:nvCxnSpPr>
          <p:cNvPr id="50" name="Conector de Seta Reta 107">
            <a:extLst>
              <a:ext uri="{FF2B5EF4-FFF2-40B4-BE49-F238E27FC236}">
                <a16:creationId xmlns:a16="http://schemas.microsoft.com/office/drawing/2014/main" id="{0FA1FC65-DFD0-446C-9914-E7BA2094AE4D}"/>
              </a:ext>
            </a:extLst>
          </p:cNvPr>
          <p:cNvCxnSpPr>
            <a:cxnSpLocks/>
          </p:cNvCxnSpPr>
          <p:nvPr/>
        </p:nvCxnSpPr>
        <p:spPr>
          <a:xfrm flipH="1" flipV="1">
            <a:off x="6463130" y="2137544"/>
            <a:ext cx="1259586" cy="70736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79">
            <a:extLst>
              <a:ext uri="{FF2B5EF4-FFF2-40B4-BE49-F238E27FC236}">
                <a16:creationId xmlns:a16="http://schemas.microsoft.com/office/drawing/2014/main" id="{76CC46D2-9C2B-4121-9C8C-D4A5BAD99113}"/>
              </a:ext>
            </a:extLst>
          </p:cNvPr>
          <p:cNvGrpSpPr/>
          <p:nvPr/>
        </p:nvGrpSpPr>
        <p:grpSpPr>
          <a:xfrm>
            <a:off x="4357140" y="858753"/>
            <a:ext cx="2110740" cy="1494815"/>
            <a:chOff x="3258758" y="4711163"/>
            <a:chExt cx="2814160" cy="2109171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7A6420B-621C-48FB-8CE2-4B037DADAE85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37BCF06-9D63-4905-A7AE-B44B5578BCB9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254AAFA7-E1E2-49E9-8683-9B932CC4F6C7}"/>
                </a:ext>
              </a:extLst>
            </p:cNvPr>
            <p:cNvSpPr/>
            <p:nvPr/>
          </p:nvSpPr>
          <p:spPr>
            <a:xfrm>
              <a:off x="3258758" y="4711163"/>
              <a:ext cx="2807827" cy="8251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</a:t>
              </a:r>
              <a:r>
                <a:rPr lang="pt-BR" sz="1400" err="1">
                  <a:solidFill>
                    <a:prstClr val="white"/>
                  </a:solidFill>
                </a:rPr>
                <a:t>Component</a:t>
              </a:r>
              <a:r>
                <a:rPr lang="pt-BR" sz="140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59" name="Group 38">
            <a:extLst>
              <a:ext uri="{FF2B5EF4-FFF2-40B4-BE49-F238E27FC236}">
                <a16:creationId xmlns:a16="http://schemas.microsoft.com/office/drawing/2014/main" id="{5BCA680C-3193-4BE4-BE01-199112B469BA}"/>
              </a:ext>
            </a:extLst>
          </p:cNvPr>
          <p:cNvGrpSpPr/>
          <p:nvPr/>
        </p:nvGrpSpPr>
        <p:grpSpPr>
          <a:xfrm>
            <a:off x="6775414" y="2868682"/>
            <a:ext cx="2118784" cy="1440000"/>
            <a:chOff x="8813686" y="1524475"/>
            <a:chExt cx="2588120" cy="2016224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B40BF15B-DD9F-4D55-AF81-CE63AF46B7F5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B1D5A67-089B-41B0-96AC-45C1BEF5B036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Vitima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2" name="Retângulo 20">
              <a:extLst>
                <a:ext uri="{FF2B5EF4-FFF2-40B4-BE49-F238E27FC236}">
                  <a16:creationId xmlns:a16="http://schemas.microsoft.com/office/drawing/2014/main" id="{223EB7CF-38B9-41A8-85ED-AF91452828B3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das vitimas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Group 38">
            <a:extLst>
              <a:ext uri="{FF2B5EF4-FFF2-40B4-BE49-F238E27FC236}">
                <a16:creationId xmlns:a16="http://schemas.microsoft.com/office/drawing/2014/main" id="{1D77CE97-6D08-4F8A-B66F-36AB9F6030F1}"/>
              </a:ext>
            </a:extLst>
          </p:cNvPr>
          <p:cNvGrpSpPr/>
          <p:nvPr/>
        </p:nvGrpSpPr>
        <p:grpSpPr>
          <a:xfrm>
            <a:off x="4452074" y="2711260"/>
            <a:ext cx="2158169" cy="1657561"/>
            <a:chOff x="8788108" y="1515280"/>
            <a:chExt cx="2636230" cy="2100428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99A60E08-7AB7-4400-B9F2-4694E5190CA9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97DD851-75D9-49D0-8E64-CFD883B1D7EA}"/>
                </a:ext>
              </a:extLst>
            </p:cNvPr>
            <p:cNvSpPr/>
            <p:nvPr/>
          </p:nvSpPr>
          <p:spPr>
            <a:xfrm>
              <a:off x="8788108" y="1583056"/>
              <a:ext cx="2566458" cy="1422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b="1" dirty="0" err="1">
                  <a:solidFill>
                    <a:prstClr val="white"/>
                  </a:solidFill>
                </a:rPr>
                <a:t>ContatosEmergencias</a:t>
              </a:r>
              <a:r>
                <a:rPr lang="pt-BR" sz="1600" b="1" dirty="0">
                  <a:solidFill>
                    <a:prstClr val="white"/>
                  </a:solidFill>
                </a:rPr>
                <a:t> </a:t>
              </a:r>
              <a:r>
                <a:rPr lang="pt-BR" sz="1600" b="1" dirty="0" err="1">
                  <a:solidFill>
                    <a:prstClr val="white"/>
                  </a:solidFill>
                </a:rPr>
                <a:t>Controller</a:t>
              </a:r>
              <a:endParaRPr lang="pt-BR" sz="16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5C94E45-2B8D-4025-A990-94BAD7B9C5B9}"/>
                </a:ext>
              </a:extLst>
            </p:cNvPr>
            <p:cNvSpPr/>
            <p:nvPr/>
          </p:nvSpPr>
          <p:spPr>
            <a:xfrm>
              <a:off x="8857880" y="2883119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dos contatos emergenciais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Group 38">
            <a:extLst>
              <a:ext uri="{FF2B5EF4-FFF2-40B4-BE49-F238E27FC236}">
                <a16:creationId xmlns:a16="http://schemas.microsoft.com/office/drawing/2014/main" id="{247E9CC8-BF6D-4E14-8D5D-110135A4C5F4}"/>
              </a:ext>
            </a:extLst>
          </p:cNvPr>
          <p:cNvGrpSpPr/>
          <p:nvPr/>
        </p:nvGrpSpPr>
        <p:grpSpPr>
          <a:xfrm>
            <a:off x="9151678" y="2868682"/>
            <a:ext cx="2118784" cy="1440000"/>
            <a:chOff x="8813686" y="1524475"/>
            <a:chExt cx="2588120" cy="2016224"/>
          </a:xfrm>
        </p:grpSpPr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F234CE9C-9552-486C-8E9C-B238B3CCF334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38100">
              <a:solidFill>
                <a:srgbClr val="FF25E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445190D-63D5-4BF4-8AB5-D773F1FA3840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Psicologo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6B1C7CD2-7D93-454E-B90B-3B99F7FCBE8E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dos psicólogos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BAFB429A-3A46-4A0A-B471-3550EB84C49A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5458745" y="2298754"/>
            <a:ext cx="7733" cy="41250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FE167E09-AD09-43C2-AAF7-29927CCDC670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6480776" y="1575646"/>
            <a:ext cx="3716436" cy="129303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3FD0C64C-9FEB-40BF-9993-8AA380303BD3}"/>
              </a:ext>
            </a:extLst>
          </p:cNvPr>
          <p:cNvCxnSpPr>
            <a:cxnSpLocks/>
          </p:cNvCxnSpPr>
          <p:nvPr/>
        </p:nvCxnSpPr>
        <p:spPr>
          <a:xfrm flipH="1" flipV="1">
            <a:off x="8215574" y="4248543"/>
            <a:ext cx="216024" cy="78246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107">
            <a:extLst>
              <a:ext uri="{FF2B5EF4-FFF2-40B4-BE49-F238E27FC236}">
                <a16:creationId xmlns:a16="http://schemas.microsoft.com/office/drawing/2014/main" id="{A80615FE-E151-4B50-9C1E-BC3239FD5448}"/>
              </a:ext>
            </a:extLst>
          </p:cNvPr>
          <p:cNvCxnSpPr>
            <a:cxnSpLocks/>
          </p:cNvCxnSpPr>
          <p:nvPr/>
        </p:nvCxnSpPr>
        <p:spPr>
          <a:xfrm flipV="1">
            <a:off x="8508129" y="4319105"/>
            <a:ext cx="1689083" cy="70965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2BE377D1-0A92-4DAB-8672-36A7EBCE598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5458745" y="4302371"/>
            <a:ext cx="3007811" cy="7657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>
            <a:extLst>
              <a:ext uri="{FF2B5EF4-FFF2-40B4-BE49-F238E27FC236}">
                <a16:creationId xmlns:a16="http://schemas.microsoft.com/office/drawing/2014/main" id="{0135EFD8-80CB-43D8-B38F-A749D6BCF08E}"/>
              </a:ext>
            </a:extLst>
          </p:cNvPr>
          <p:cNvSpPr/>
          <p:nvPr/>
        </p:nvSpPr>
        <p:spPr>
          <a:xfrm>
            <a:off x="8848216" y="4576969"/>
            <a:ext cx="1001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/>
              <a:t>HTTP/REST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F29BE0A6-1ADD-41B5-A840-7CED65A35AE8}"/>
              </a:ext>
            </a:extLst>
          </p:cNvPr>
          <p:cNvSpPr/>
          <p:nvPr/>
        </p:nvSpPr>
        <p:spPr>
          <a:xfrm>
            <a:off x="8062460" y="2056689"/>
            <a:ext cx="51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/>
              <a:t>uses</a:t>
            </a:r>
          </a:p>
        </p:txBody>
      </p:sp>
      <p:grpSp>
        <p:nvGrpSpPr>
          <p:cNvPr id="83" name="Group 36">
            <a:extLst>
              <a:ext uri="{FF2B5EF4-FFF2-40B4-BE49-F238E27FC236}">
                <a16:creationId xmlns:a16="http://schemas.microsoft.com/office/drawing/2014/main" id="{09D2B111-D1EA-4DA1-B014-E2CAE2E346D7}"/>
              </a:ext>
            </a:extLst>
          </p:cNvPr>
          <p:cNvGrpSpPr/>
          <p:nvPr/>
        </p:nvGrpSpPr>
        <p:grpSpPr>
          <a:xfrm>
            <a:off x="7084918" y="5105048"/>
            <a:ext cx="2508152" cy="1752951"/>
            <a:chOff x="7014179" y="4685053"/>
            <a:chExt cx="2675302" cy="2157790"/>
          </a:xfrm>
        </p:grpSpPr>
        <p:grpSp>
          <p:nvGrpSpPr>
            <p:cNvPr id="84" name="Group 22">
              <a:extLst>
                <a:ext uri="{FF2B5EF4-FFF2-40B4-BE49-F238E27FC236}">
                  <a16:creationId xmlns:a16="http://schemas.microsoft.com/office/drawing/2014/main" id="{80B0C178-7633-4406-B13B-68EC0BA35210}"/>
                </a:ext>
              </a:extLst>
            </p:cNvPr>
            <p:cNvGrpSpPr/>
            <p:nvPr/>
          </p:nvGrpSpPr>
          <p:grpSpPr>
            <a:xfrm>
              <a:off x="7171776" y="4685053"/>
              <a:ext cx="2463283" cy="2028799"/>
              <a:chOff x="8422801" y="3924647"/>
              <a:chExt cx="3276202" cy="2225929"/>
            </a:xfrm>
          </p:grpSpPr>
          <p:sp>
            <p:nvSpPr>
              <p:cNvPr id="87" name="Retângulo 6">
                <a:extLst>
                  <a:ext uri="{FF2B5EF4-FFF2-40B4-BE49-F238E27FC236}">
                    <a16:creationId xmlns:a16="http://schemas.microsoft.com/office/drawing/2014/main" id="{82CC6519-7C0B-479B-BBA3-0D0F62154E04}"/>
                  </a:ext>
                </a:extLst>
              </p:cNvPr>
              <p:cNvSpPr/>
              <p:nvPr/>
            </p:nvSpPr>
            <p:spPr>
              <a:xfrm>
                <a:off x="8422801" y="393844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Retângulo 6">
                <a:extLst>
                  <a:ext uri="{FF2B5EF4-FFF2-40B4-BE49-F238E27FC236}">
                    <a16:creationId xmlns:a16="http://schemas.microsoft.com/office/drawing/2014/main" id="{861BFD09-FCC4-456D-87A9-70E28319CE5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Multiply 18">
                <a:extLst>
                  <a:ext uri="{FF2B5EF4-FFF2-40B4-BE49-F238E27FC236}">
                    <a16:creationId xmlns:a16="http://schemas.microsoft.com/office/drawing/2014/main" id="{A2AA3F41-F109-4F0F-B530-CE86303EA959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Circular Arrow 19">
                <a:extLst>
                  <a:ext uri="{FF2B5EF4-FFF2-40B4-BE49-F238E27FC236}">
                    <a16:creationId xmlns:a16="http://schemas.microsoft.com/office/drawing/2014/main" id="{C4F19E85-316D-48D0-9401-155CA0526AA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AFF16E31-D012-444A-9F63-07CF396F607C}"/>
                </a:ext>
              </a:extLst>
            </p:cNvPr>
            <p:cNvSpPr/>
            <p:nvPr/>
          </p:nvSpPr>
          <p:spPr>
            <a:xfrm>
              <a:off x="7014179" y="4995848"/>
              <a:ext cx="2566458" cy="909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14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[Container: HTM+CSS +Javascript+ </a:t>
              </a:r>
              <a:r>
                <a:rPr lang="pt-BR" sz="1400" dirty="0" err="1">
                  <a:solidFill>
                    <a:prstClr val="white"/>
                  </a:solidFill>
                </a:rPr>
                <a:t>jQuery</a:t>
              </a:r>
              <a:r>
                <a:rPr lang="pt-BR" sz="1400" dirty="0">
                  <a:solidFill>
                    <a:prstClr val="white"/>
                  </a:solidFill>
                </a:rPr>
                <a:t>+ </a:t>
              </a:r>
              <a:r>
                <a:rPr lang="pt-BR" sz="1400" dirty="0" err="1">
                  <a:solidFill>
                    <a:prstClr val="white"/>
                  </a:solidFill>
                </a:rPr>
                <a:t>React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DB8A46CA-B0EB-4040-8941-AC795E74902B}"/>
                </a:ext>
              </a:extLst>
            </p:cNvPr>
            <p:cNvSpPr/>
            <p:nvPr/>
          </p:nvSpPr>
          <p:spPr>
            <a:xfrm>
              <a:off x="7123023" y="5819930"/>
              <a:ext cx="2566458" cy="1022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 + Telas de cadastros + Home para atendimento psicológico.</a:t>
              </a:r>
              <a:endParaRPr lang="pt-BR" sz="105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Group 38">
            <a:extLst>
              <a:ext uri="{FF2B5EF4-FFF2-40B4-BE49-F238E27FC236}">
                <a16:creationId xmlns:a16="http://schemas.microsoft.com/office/drawing/2014/main" id="{658E080A-B1A0-48AC-9952-9DFDFFE6BCEA}"/>
              </a:ext>
            </a:extLst>
          </p:cNvPr>
          <p:cNvGrpSpPr/>
          <p:nvPr/>
        </p:nvGrpSpPr>
        <p:grpSpPr>
          <a:xfrm>
            <a:off x="9036542" y="999581"/>
            <a:ext cx="2118784" cy="1440000"/>
            <a:chOff x="8813686" y="1524475"/>
            <a:chExt cx="2588120" cy="2016224"/>
          </a:xfrm>
        </p:grpSpPr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9835699C-E8DE-430E-8113-DE9EC800A728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5199B2DF-2207-49EA-9EB6-310767A08FB6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Endereco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09" name="Retângulo 20">
              <a:extLst>
                <a:ext uri="{FF2B5EF4-FFF2-40B4-BE49-F238E27FC236}">
                  <a16:creationId xmlns:a16="http://schemas.microsoft.com/office/drawing/2014/main" id="{2B156C1B-7E88-486B-826D-27515E78FCC7}"/>
                </a:ext>
              </a:extLst>
            </p:cNvPr>
            <p:cNvSpPr/>
            <p:nvPr/>
          </p:nvSpPr>
          <p:spPr>
            <a:xfrm>
              <a:off x="8813686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Controle os endereços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0" name="Conector de Seta Reta 107">
            <a:extLst>
              <a:ext uri="{FF2B5EF4-FFF2-40B4-BE49-F238E27FC236}">
                <a16:creationId xmlns:a16="http://schemas.microsoft.com/office/drawing/2014/main" id="{7A73201B-3FF5-4252-A869-EF1C6D889782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6467880" y="1584283"/>
            <a:ext cx="2596898" cy="20492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07">
            <a:extLst>
              <a:ext uri="{FF2B5EF4-FFF2-40B4-BE49-F238E27FC236}">
                <a16:creationId xmlns:a16="http://schemas.microsoft.com/office/drawing/2014/main" id="{A3C79E4A-8B33-4C81-A0D6-2DD36202B0A0}"/>
              </a:ext>
            </a:extLst>
          </p:cNvPr>
          <p:cNvCxnSpPr>
            <a:cxnSpLocks/>
          </p:cNvCxnSpPr>
          <p:nvPr/>
        </p:nvCxnSpPr>
        <p:spPr>
          <a:xfrm flipV="1">
            <a:off x="8473172" y="2453912"/>
            <a:ext cx="879498" cy="257086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206C486C-C2BA-4319-A27B-DC703CB3C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30154"/>
              </p:ext>
            </p:extLst>
          </p:nvPr>
        </p:nvGraphicFramePr>
        <p:xfrm>
          <a:off x="429160" y="753369"/>
          <a:ext cx="3711043" cy="33980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27803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PsicologoController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cadastrarPsicologo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psicologo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putVitima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(id,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psicologo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 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getVitima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(id) 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login(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userName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senha) 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exibirPsicologo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id="{8A45447D-7241-4823-952B-5756275E9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7542"/>
              </p:ext>
            </p:extLst>
          </p:nvPr>
        </p:nvGraphicFramePr>
        <p:xfrm>
          <a:off x="8782088" y="763427"/>
          <a:ext cx="3101611" cy="33556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Psicologo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filhos: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qtdFilhos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possuiParceiro:Boolean</a:t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estadoCivil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nomeParceiro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segundoTelefone:String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fazerBolteim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V:Vitima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7172502C-F382-4B31-BF10-C819BC8B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78009"/>
              </p:ext>
            </p:extLst>
          </p:nvPr>
        </p:nvGraphicFramePr>
        <p:xfrm>
          <a:off x="4723191" y="847258"/>
          <a:ext cx="3511707" cy="2090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PsicologoRepository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findByUsernameAndSenha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userName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senha)</a:t>
                      </a: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C09961DC-F881-40F6-9FF5-28856205632F}"/>
              </a:ext>
            </a:extLst>
          </p:cNvPr>
          <p:cNvGraphicFramePr>
            <a:graphicFrameLocks noGrp="1"/>
          </p:cNvGraphicFramePr>
          <p:nvPr/>
        </p:nvGraphicFramePr>
        <p:xfrm>
          <a:off x="4694317" y="3881642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/>
                        <a:t>&lt;&lt;Java </a:t>
                      </a:r>
                      <a:r>
                        <a:rPr lang="pt-BR" sz="1800" baseline="0" err="1"/>
                        <a:t>Class</a:t>
                      </a:r>
                      <a:r>
                        <a:rPr lang="pt-BR" sz="1800" baseline="0"/>
                        <a:t>&gt;&gt;</a:t>
                      </a:r>
                    </a:p>
                    <a:p>
                      <a:r>
                        <a:rPr lang="pt-BR" sz="1800" baseline="0" err="1"/>
                        <a:t>InternalResourceViewResolver</a:t>
                      </a:r>
                      <a:r>
                        <a:rPr lang="pt-BR" sz="1800" baseline="0"/>
                        <a:t> </a:t>
                      </a:r>
                    </a:p>
                    <a:p>
                      <a:endParaRPr lang="pt-BR" sz="14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57" name="Conector de Seta Reta 107">
            <a:extLst>
              <a:ext uri="{FF2B5EF4-FFF2-40B4-BE49-F238E27FC236}">
                <a16:creationId xmlns:a16="http://schemas.microsoft.com/office/drawing/2014/main" id="{CD975A24-1C50-417F-AB70-7ECA97BD7265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4140203" y="1892375"/>
            <a:ext cx="582988" cy="560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107">
            <a:extLst>
              <a:ext uri="{FF2B5EF4-FFF2-40B4-BE49-F238E27FC236}">
                <a16:creationId xmlns:a16="http://schemas.microsoft.com/office/drawing/2014/main" id="{28DB136E-663E-43FE-89FC-1FDCE2010C9E}"/>
              </a:ext>
            </a:extLst>
          </p:cNvPr>
          <p:cNvCxnSpPr>
            <a:cxnSpLocks/>
            <a:stCxn id="48" idx="2"/>
            <a:endCxn id="56" idx="1"/>
          </p:cNvCxnSpPr>
          <p:nvPr/>
        </p:nvCxnSpPr>
        <p:spPr>
          <a:xfrm>
            <a:off x="2284681" y="4151401"/>
            <a:ext cx="2409636" cy="8820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107">
            <a:extLst>
              <a:ext uri="{FF2B5EF4-FFF2-40B4-BE49-F238E27FC236}">
                <a16:creationId xmlns:a16="http://schemas.microsoft.com/office/drawing/2014/main" id="{B03361E6-01C3-4299-8AFC-454373E2222A}"/>
              </a:ext>
            </a:extLst>
          </p:cNvPr>
          <p:cNvCxnSpPr>
            <a:cxnSpLocks/>
            <a:stCxn id="55" idx="3"/>
            <a:endCxn id="49" idx="1"/>
          </p:cNvCxnSpPr>
          <p:nvPr/>
        </p:nvCxnSpPr>
        <p:spPr>
          <a:xfrm>
            <a:off x="8234898" y="1892375"/>
            <a:ext cx="547190" cy="5488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107">
            <a:extLst>
              <a:ext uri="{FF2B5EF4-FFF2-40B4-BE49-F238E27FC236}">
                <a16:creationId xmlns:a16="http://schemas.microsoft.com/office/drawing/2014/main" id="{BE197603-63BA-4A45-80E9-B31B447BAB14}"/>
              </a:ext>
            </a:extLst>
          </p:cNvPr>
          <p:cNvCxnSpPr>
            <a:cxnSpLocks/>
            <a:stCxn id="56" idx="3"/>
            <a:endCxn id="49" idx="2"/>
          </p:cNvCxnSpPr>
          <p:nvPr/>
        </p:nvCxnSpPr>
        <p:spPr>
          <a:xfrm flipV="1">
            <a:off x="7795928" y="4119069"/>
            <a:ext cx="2536965" cy="91437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008C23-9B47-4A8E-815A-821F53939147}"/>
              </a:ext>
            </a:extLst>
          </p:cNvPr>
          <p:cNvSpPr txBox="1"/>
          <p:nvPr/>
        </p:nvSpPr>
        <p:spPr>
          <a:xfrm>
            <a:off x="414613" y="2032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 err="1"/>
              <a:t>Psicologo</a:t>
            </a:r>
            <a:r>
              <a:rPr lang="pt-BR" sz="1800" b="1" dirty="0"/>
              <a:t> </a:t>
            </a:r>
            <a:r>
              <a:rPr lang="pt-BR" sz="1800" b="1" dirty="0" err="1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01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973</Words>
  <Application>Microsoft Office PowerPoint</Application>
  <PresentationFormat>Widescreen</PresentationFormat>
  <Paragraphs>182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MAURÍCIO SANTANA DOS SANTOS</dc:creator>
  <cp:lastModifiedBy>MAURÍCIO SANTANA DOS SANTOS</cp:lastModifiedBy>
  <cp:revision>5</cp:revision>
  <dcterms:created xsi:type="dcterms:W3CDTF">2021-11-18T21:02:26Z</dcterms:created>
  <dcterms:modified xsi:type="dcterms:W3CDTF">2021-11-30T21:01:27Z</dcterms:modified>
</cp:coreProperties>
</file>