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256" r:id="rId2"/>
    <p:sldId id="258" r:id="rId3"/>
    <p:sldId id="260" r:id="rId4"/>
    <p:sldId id="315" r:id="rId5"/>
    <p:sldId id="314" r:id="rId6"/>
    <p:sldId id="313" r:id="rId7"/>
    <p:sldId id="259" r:id="rId8"/>
    <p:sldId id="262" r:id="rId9"/>
    <p:sldId id="320" r:id="rId10"/>
    <p:sldId id="321" r:id="rId11"/>
    <p:sldId id="312" r:id="rId12"/>
    <p:sldId id="265" r:id="rId13"/>
    <p:sldId id="322" r:id="rId14"/>
    <p:sldId id="323" r:id="rId15"/>
    <p:sldId id="324" r:id="rId16"/>
    <p:sldId id="325" r:id="rId17"/>
    <p:sldId id="326" r:id="rId18"/>
    <p:sldId id="273" r:id="rId19"/>
  </p:sldIdLst>
  <p:sldSz cx="9144000" cy="5143500" type="screen16x9"/>
  <p:notesSz cx="6858000" cy="9144000"/>
  <p:embeddedFontLst>
    <p:embeddedFont>
      <p:font typeface="Bellota Text" pitchFamily="2" charset="77"/>
      <p:regular r:id="rId21"/>
      <p:bold r:id="rId22"/>
      <p:italic r:id="rId23"/>
      <p:boldItalic r:id="rId24"/>
    </p:embeddedFont>
    <p:embeddedFont>
      <p:font typeface="Rozha One" panose="02000000000000000000" pitchFamily="2" charset="77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F4BA93-618A-4E36-8C5E-A2D799D8DBFA}">
  <a:tblStyle styleId="{5DF4BA93-618A-4E36-8C5E-A2D799D8D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0211D8-E1CF-4333-B905-F37400DD35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53"/>
    <p:restoredTop sz="94211"/>
  </p:normalViewPr>
  <p:slideViewPr>
    <p:cSldViewPr snapToGrid="0">
      <p:cViewPr varScale="1">
        <p:scale>
          <a:sx n="81" d="100"/>
          <a:sy n="81" d="100"/>
        </p:scale>
        <p:origin x="192" y="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8159415D-2A3D-BD3A-DD8F-57B953D78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5d8b048cd_4_1:notes">
            <a:extLst>
              <a:ext uri="{FF2B5EF4-FFF2-40B4-BE49-F238E27FC236}">
                <a16:creationId xmlns:a16="http://schemas.microsoft.com/office/drawing/2014/main" id="{839D6C32-C05B-C322-89DC-65E588A57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5d8b048cd_4_1:notes">
            <a:extLst>
              <a:ext uri="{FF2B5EF4-FFF2-40B4-BE49-F238E27FC236}">
                <a16:creationId xmlns:a16="http://schemas.microsoft.com/office/drawing/2014/main" id="{55485F41-EE55-A8BC-D490-7A92DE7A5F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566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>
          <a:extLst>
            <a:ext uri="{FF2B5EF4-FFF2-40B4-BE49-F238E27FC236}">
              <a16:creationId xmlns:a16="http://schemas.microsoft.com/office/drawing/2014/main" id="{3E8B7D4E-5FAC-9371-442B-17A4B6206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5c7a9579e_0_35:notes">
            <a:extLst>
              <a:ext uri="{FF2B5EF4-FFF2-40B4-BE49-F238E27FC236}">
                <a16:creationId xmlns:a16="http://schemas.microsoft.com/office/drawing/2014/main" id="{6CE08A5D-FEE2-682A-C353-BAFF0A0B96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5c7a9579e_0_35:notes">
            <a:extLst>
              <a:ext uri="{FF2B5EF4-FFF2-40B4-BE49-F238E27FC236}">
                <a16:creationId xmlns:a16="http://schemas.microsoft.com/office/drawing/2014/main" id="{078CF5E0-634A-085A-1392-782B94F0DA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1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5d8b048cd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5d8b048cd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CA004D03-5768-1486-244C-AD25308B9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5d8b048cd_4_30:notes">
            <a:extLst>
              <a:ext uri="{FF2B5EF4-FFF2-40B4-BE49-F238E27FC236}">
                <a16:creationId xmlns:a16="http://schemas.microsoft.com/office/drawing/2014/main" id="{952E939B-ABB0-F290-6BBE-2C36DF4F9F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5d8b048cd_4_30:notes">
            <a:extLst>
              <a:ext uri="{FF2B5EF4-FFF2-40B4-BE49-F238E27FC236}">
                <a16:creationId xmlns:a16="http://schemas.microsoft.com/office/drawing/2014/main" id="{64F1750E-64E3-44C2-C7F4-0A69B8DB2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099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2694B49F-99DB-6733-6BB7-16D9BE53F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5d8b048cd_4_30:notes">
            <a:extLst>
              <a:ext uri="{FF2B5EF4-FFF2-40B4-BE49-F238E27FC236}">
                <a16:creationId xmlns:a16="http://schemas.microsoft.com/office/drawing/2014/main" id="{D11E172B-B92E-F8D8-4C1A-E809657781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5d8b048cd_4_30:notes">
            <a:extLst>
              <a:ext uri="{FF2B5EF4-FFF2-40B4-BE49-F238E27FC236}">
                <a16:creationId xmlns:a16="http://schemas.microsoft.com/office/drawing/2014/main" id="{AF180D92-60C8-C19C-01E0-2CF5C72FDE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099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496D0E81-8B32-B83A-234F-A030929F5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5d8b048cd_4_30:notes">
            <a:extLst>
              <a:ext uri="{FF2B5EF4-FFF2-40B4-BE49-F238E27FC236}">
                <a16:creationId xmlns:a16="http://schemas.microsoft.com/office/drawing/2014/main" id="{5AD04433-54DA-FC72-DC13-A12A5F0CFA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5d8b048cd_4_30:notes">
            <a:extLst>
              <a:ext uri="{FF2B5EF4-FFF2-40B4-BE49-F238E27FC236}">
                <a16:creationId xmlns:a16="http://schemas.microsoft.com/office/drawing/2014/main" id="{0803026F-66D4-F561-CAA9-E7E8FF94EE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0617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4F65E989-C954-A541-36B3-A5C5EB2D9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5d8b048cd_4_30:notes">
            <a:extLst>
              <a:ext uri="{FF2B5EF4-FFF2-40B4-BE49-F238E27FC236}">
                <a16:creationId xmlns:a16="http://schemas.microsoft.com/office/drawing/2014/main" id="{02788EEB-32FC-323B-13ED-3B80460D20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5d8b048cd_4_30:notes">
            <a:extLst>
              <a:ext uri="{FF2B5EF4-FFF2-40B4-BE49-F238E27FC236}">
                <a16:creationId xmlns:a16="http://schemas.microsoft.com/office/drawing/2014/main" id="{EC86C860-AF61-0E64-744D-5B82FC40E5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356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6472C54C-26DF-5C51-9E03-4A9D4DFE0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5d8b048cd_4_30:notes">
            <a:extLst>
              <a:ext uri="{FF2B5EF4-FFF2-40B4-BE49-F238E27FC236}">
                <a16:creationId xmlns:a16="http://schemas.microsoft.com/office/drawing/2014/main" id="{DA1BE8FE-CE45-490D-EF41-3C5DAFDC39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5d8b048cd_4_30:notes">
            <a:extLst>
              <a:ext uri="{FF2B5EF4-FFF2-40B4-BE49-F238E27FC236}">
                <a16:creationId xmlns:a16="http://schemas.microsoft.com/office/drawing/2014/main" id="{305DA591-91CE-04B3-C462-04CB268676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506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e5d8b048cd_4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e5d8b048cd_4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5c7a9579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5c7a9579e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9F4E045D-7B05-3281-8B0B-8DA202CE3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5c7a9579e_0_61:notes">
            <a:extLst>
              <a:ext uri="{FF2B5EF4-FFF2-40B4-BE49-F238E27FC236}">
                <a16:creationId xmlns:a16="http://schemas.microsoft.com/office/drawing/2014/main" id="{AE107F30-8E6F-241C-DA8F-1BA368384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5c7a9579e_0_61:notes">
            <a:extLst>
              <a:ext uri="{FF2B5EF4-FFF2-40B4-BE49-F238E27FC236}">
                <a16:creationId xmlns:a16="http://schemas.microsoft.com/office/drawing/2014/main" id="{1D964A91-8201-F1AC-246A-1822610FE2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913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7586EB82-750D-B222-614E-92E00AB02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5c7a9579e_0_61:notes">
            <a:extLst>
              <a:ext uri="{FF2B5EF4-FFF2-40B4-BE49-F238E27FC236}">
                <a16:creationId xmlns:a16="http://schemas.microsoft.com/office/drawing/2014/main" id="{02CE3C5A-ACCE-9AC3-A682-D394FB1FA3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5c7a9579e_0_61:notes">
            <a:extLst>
              <a:ext uri="{FF2B5EF4-FFF2-40B4-BE49-F238E27FC236}">
                <a16:creationId xmlns:a16="http://schemas.microsoft.com/office/drawing/2014/main" id="{41A147BA-29C7-C513-3D88-43A539855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129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07EDE10C-7B86-4C08-8866-4BA3FCD8C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5c7a9579e_0_61:notes">
            <a:extLst>
              <a:ext uri="{FF2B5EF4-FFF2-40B4-BE49-F238E27FC236}">
                <a16:creationId xmlns:a16="http://schemas.microsoft.com/office/drawing/2014/main" id="{70C6301F-D265-3ECE-3166-5615ABA908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5c7a9579e_0_61:notes">
            <a:extLst>
              <a:ext uri="{FF2B5EF4-FFF2-40B4-BE49-F238E27FC236}">
                <a16:creationId xmlns:a16="http://schemas.microsoft.com/office/drawing/2014/main" id="{A46F702D-221D-467D-70D3-BA6369C13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968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e5c7a9579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e5c7a9579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5d8b048cd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5d8b048cd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D1991C12-576D-B726-1B20-8F82CCC41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5d8b048cd_4_1:notes">
            <a:extLst>
              <a:ext uri="{FF2B5EF4-FFF2-40B4-BE49-F238E27FC236}">
                <a16:creationId xmlns:a16="http://schemas.microsoft.com/office/drawing/2014/main" id="{1C2C741D-DEE9-2B45-1D49-E411140B0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5d8b048cd_4_1:notes">
            <a:extLst>
              <a:ext uri="{FF2B5EF4-FFF2-40B4-BE49-F238E27FC236}">
                <a16:creationId xmlns:a16="http://schemas.microsoft.com/office/drawing/2014/main" id="{26504762-BF50-002E-8696-F1446E190D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67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60854" y="1220400"/>
            <a:ext cx="2428800" cy="19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60854" y="3177300"/>
            <a:ext cx="2428800" cy="7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335800" y="0"/>
            <a:ext cx="3808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7725" y="3285458"/>
            <a:ext cx="790900" cy="120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6">
            <a:off x="8173942" y="818576"/>
            <a:ext cx="790915" cy="9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7724224" y="319524"/>
            <a:ext cx="919608" cy="1402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5">
            <a:off x="248948" y="2443705"/>
            <a:ext cx="919627" cy="112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5">
            <a:off x="8168310" y="1721705"/>
            <a:ext cx="919627" cy="112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40062" y="3489974"/>
            <a:ext cx="919608" cy="1402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801650" y="1819238"/>
            <a:ext cx="3349200" cy="14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801650" y="3361725"/>
            <a:ext cx="33492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801650" y="1053077"/>
            <a:ext cx="1001100" cy="7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0" y="0"/>
            <a:ext cx="38085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032825" y="1800325"/>
            <a:ext cx="3323100" cy="24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788307" y="1800325"/>
            <a:ext cx="3323100" cy="24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5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114983"/>
            <a:ext cx="790900" cy="120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6">
            <a:off x="8296392" y="4329226"/>
            <a:ext cx="790915" cy="9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3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5032975" y="539500"/>
            <a:ext cx="3388500" cy="10479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967475" y="539500"/>
            <a:ext cx="445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 hasCustomPrompt="1"/>
          </p:nvPr>
        </p:nvSpPr>
        <p:spPr>
          <a:xfrm>
            <a:off x="3967477" y="1199625"/>
            <a:ext cx="538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3" hasCustomPrompt="1"/>
          </p:nvPr>
        </p:nvSpPr>
        <p:spPr>
          <a:xfrm>
            <a:off x="3967477" y="2077842"/>
            <a:ext cx="538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 hasCustomPrompt="1"/>
          </p:nvPr>
        </p:nvSpPr>
        <p:spPr>
          <a:xfrm>
            <a:off x="3967477" y="2956058"/>
            <a:ext cx="538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3967477" y="3834275"/>
            <a:ext cx="538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4613435" y="1199625"/>
            <a:ext cx="38082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6"/>
          </p:nvPr>
        </p:nvSpPr>
        <p:spPr>
          <a:xfrm>
            <a:off x="4613435" y="2077842"/>
            <a:ext cx="38082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7"/>
          </p:nvPr>
        </p:nvSpPr>
        <p:spPr>
          <a:xfrm>
            <a:off x="4613400" y="2956058"/>
            <a:ext cx="38082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8"/>
          </p:nvPr>
        </p:nvSpPr>
        <p:spPr>
          <a:xfrm>
            <a:off x="4613400" y="3834275"/>
            <a:ext cx="38082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Rozha One"/>
              <a:buNone/>
              <a:defRPr b="1"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9"/>
          </p:nvPr>
        </p:nvSpPr>
        <p:spPr>
          <a:xfrm>
            <a:off x="4613435" y="1623750"/>
            <a:ext cx="38082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3"/>
          </p:nvPr>
        </p:nvSpPr>
        <p:spPr>
          <a:xfrm>
            <a:off x="4613435" y="2501967"/>
            <a:ext cx="38082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4"/>
          </p:nvPr>
        </p:nvSpPr>
        <p:spPr>
          <a:xfrm>
            <a:off x="4613435" y="3380183"/>
            <a:ext cx="38082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5"/>
          </p:nvPr>
        </p:nvSpPr>
        <p:spPr>
          <a:xfrm>
            <a:off x="4613435" y="4258400"/>
            <a:ext cx="3808200" cy="3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>
            <a:spLocks noGrp="1"/>
          </p:cNvSpPr>
          <p:nvPr>
            <p:ph type="pic" idx="16"/>
          </p:nvPr>
        </p:nvSpPr>
        <p:spPr>
          <a:xfrm>
            <a:off x="0" y="0"/>
            <a:ext cx="38082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13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421564" y="507609"/>
            <a:ext cx="653485" cy="796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008925" y="1546425"/>
            <a:ext cx="3578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1008950" y="2661671"/>
            <a:ext cx="3578400" cy="9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335800" y="0"/>
            <a:ext cx="38082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id="81" name="Google Shape;81;p17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26917" y="4257350"/>
            <a:ext cx="790915" cy="9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ubTitle" idx="1"/>
          </p:nvPr>
        </p:nvSpPr>
        <p:spPr>
          <a:xfrm>
            <a:off x="1435426" y="2810591"/>
            <a:ext cx="26835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2"/>
          </p:nvPr>
        </p:nvSpPr>
        <p:spPr>
          <a:xfrm>
            <a:off x="5025074" y="2810591"/>
            <a:ext cx="26835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3"/>
          </p:nvPr>
        </p:nvSpPr>
        <p:spPr>
          <a:xfrm>
            <a:off x="1435426" y="2552124"/>
            <a:ext cx="26835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4"/>
          </p:nvPr>
        </p:nvSpPr>
        <p:spPr>
          <a:xfrm>
            <a:off x="5025070" y="2552124"/>
            <a:ext cx="26835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pic>
        <p:nvPicPr>
          <p:cNvPr id="102" name="Google Shape;102;p2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13400" y="3847308"/>
            <a:ext cx="790900" cy="1205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2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8307717" y="343650"/>
            <a:ext cx="790915" cy="9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ubTitle" idx="1"/>
          </p:nvPr>
        </p:nvSpPr>
        <p:spPr>
          <a:xfrm>
            <a:off x="722375" y="2948949"/>
            <a:ext cx="23133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subTitle" idx="2"/>
          </p:nvPr>
        </p:nvSpPr>
        <p:spPr>
          <a:xfrm>
            <a:off x="722375" y="2690475"/>
            <a:ext cx="23133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subTitle" idx="3"/>
          </p:nvPr>
        </p:nvSpPr>
        <p:spPr>
          <a:xfrm>
            <a:off x="3415250" y="2948949"/>
            <a:ext cx="23133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4"/>
          </p:nvPr>
        </p:nvSpPr>
        <p:spPr>
          <a:xfrm>
            <a:off x="3415251" y="2690475"/>
            <a:ext cx="23133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5"/>
          </p:nvPr>
        </p:nvSpPr>
        <p:spPr>
          <a:xfrm>
            <a:off x="6108126" y="2948949"/>
            <a:ext cx="23133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subTitle" idx="6"/>
          </p:nvPr>
        </p:nvSpPr>
        <p:spPr>
          <a:xfrm>
            <a:off x="6108128" y="2690475"/>
            <a:ext cx="23133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-786797" flipH="1">
            <a:off x="8379021" y="3863558"/>
            <a:ext cx="790899" cy="120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flipH="1">
            <a:off x="58438" y="4286950"/>
            <a:ext cx="790915" cy="9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sz="28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sz="28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sz="28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sz="28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sz="28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sz="28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sz="28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sz="28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zha One"/>
              <a:buNone/>
              <a:defRPr sz="2800" b="1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Char char="●"/>
              <a:defRPr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Char char="○"/>
              <a:defRPr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Char char="■"/>
              <a:defRPr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Char char="●"/>
              <a:defRPr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Char char="○"/>
              <a:defRPr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Char char="■"/>
              <a:defRPr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Char char="●"/>
              <a:defRPr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Char char="○"/>
              <a:defRPr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Char char="■"/>
              <a:defRPr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6" r:id="rId4"/>
    <p:sldLayoutId id="2147483658" r:id="rId5"/>
    <p:sldLayoutId id="2147483659" r:id="rId6"/>
    <p:sldLayoutId id="2147483663" r:id="rId7"/>
    <p:sldLayoutId id="2147483668" r:id="rId8"/>
    <p:sldLayoutId id="2147483672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403" r="25942"/>
          <a:stretch/>
        </p:blipFill>
        <p:spPr>
          <a:xfrm>
            <a:off x="5335800" y="0"/>
            <a:ext cx="3808351" cy="5143500"/>
          </a:xfrm>
          <a:prstGeom prst="rect">
            <a:avLst/>
          </a:prstGeom>
        </p:spPr>
      </p:pic>
      <p:sp>
        <p:nvSpPr>
          <p:cNvPr id="212" name="Google Shape;212;p37"/>
          <p:cNvSpPr txBox="1">
            <a:spLocks noGrp="1"/>
          </p:cNvSpPr>
          <p:nvPr>
            <p:ph type="ctrTitle"/>
          </p:nvPr>
        </p:nvSpPr>
        <p:spPr>
          <a:xfrm>
            <a:off x="1460854" y="1220400"/>
            <a:ext cx="2428800" cy="19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Aloe Vera</a:t>
            </a:r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subTitle" idx="1"/>
          </p:nvPr>
        </p:nvSpPr>
        <p:spPr>
          <a:xfrm>
            <a:off x="0" y="4748394"/>
            <a:ext cx="1617234" cy="380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Maud Gesbert</a:t>
            </a:r>
            <a:endParaRPr dirty="0"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4">
            <a:alphaModFix amt="49000"/>
          </a:blip>
          <a:stretch>
            <a:fillRect/>
          </a:stretch>
        </p:blipFill>
        <p:spPr>
          <a:xfrm>
            <a:off x="709892" y="4179100"/>
            <a:ext cx="790915" cy="9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7"/>
          <p:cNvPicPr preferRelativeResize="0"/>
          <p:nvPr/>
        </p:nvPicPr>
        <p:blipFill>
          <a:blip r:embed="rId5">
            <a:alphaModFix amt="49000"/>
          </a:blip>
          <a:stretch>
            <a:fillRect/>
          </a:stretch>
        </p:blipFill>
        <p:spPr>
          <a:xfrm>
            <a:off x="440600" y="128533"/>
            <a:ext cx="790900" cy="12059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37"/>
          <p:cNvCxnSpPr/>
          <p:nvPr/>
        </p:nvCxnSpPr>
        <p:spPr>
          <a:xfrm>
            <a:off x="-68025" y="3075225"/>
            <a:ext cx="3868500" cy="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7"/>
          <p:cNvCxnSpPr/>
          <p:nvPr/>
        </p:nvCxnSpPr>
        <p:spPr>
          <a:xfrm>
            <a:off x="5335800" y="0"/>
            <a:ext cx="0" cy="347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7EC95FD8-162D-2AC2-35C8-444D22B1A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>
            <a:extLst>
              <a:ext uri="{FF2B5EF4-FFF2-40B4-BE49-F238E27FC236}">
                <a16:creationId xmlns:a16="http://schemas.microsoft.com/office/drawing/2014/main" id="{9795B46D-3E48-B87A-A51A-1D2F66A6A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dataset</a:t>
            </a:r>
            <a:endParaRPr dirty="0"/>
          </a:p>
        </p:txBody>
      </p:sp>
      <p:sp>
        <p:nvSpPr>
          <p:cNvPr id="281" name="Google Shape;281;p43">
            <a:extLst>
              <a:ext uri="{FF2B5EF4-FFF2-40B4-BE49-F238E27FC236}">
                <a16:creationId xmlns:a16="http://schemas.microsoft.com/office/drawing/2014/main" id="{FE22E7AA-FDED-D7E6-998E-3FC7147C786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75650" y="1663243"/>
            <a:ext cx="3592649" cy="38237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noProof="0" dirty="0"/>
              <a:t>Result of the cleaning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B34D31-AF9C-590E-76FE-0A4179313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50" y="2045620"/>
            <a:ext cx="3592649" cy="29989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068CF03-D38A-7E6B-5E70-D1A2618BEB0C}"/>
              </a:ext>
            </a:extLst>
          </p:cNvPr>
          <p:cNvSpPr txBox="1"/>
          <p:nvPr/>
        </p:nvSpPr>
        <p:spPr>
          <a:xfrm>
            <a:off x="8219565" y="4885797"/>
            <a:ext cx="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2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. </a:t>
            </a:r>
            <a:r>
              <a:rPr lang="en-US" sz="120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Cleaning</a:t>
            </a:r>
            <a:endParaRPr lang="en-US" sz="1200" noProof="0" dirty="0">
              <a:solidFill>
                <a:schemeClr val="lt1"/>
              </a:solidFill>
              <a:latin typeface="Bellota Text"/>
              <a:ea typeface="Bellota Text"/>
            </a:endParaRPr>
          </a:p>
        </p:txBody>
      </p:sp>
    </p:spTree>
    <p:extLst>
      <p:ext uri="{BB962C8B-B14F-4D97-AF65-F5344CB8AC3E}">
        <p14:creationId xmlns:p14="http://schemas.microsoft.com/office/powerpoint/2010/main" val="207720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>
          <a:extLst>
            <a:ext uri="{FF2B5EF4-FFF2-40B4-BE49-F238E27FC236}">
              <a16:creationId xmlns:a16="http://schemas.microsoft.com/office/drawing/2014/main" id="{B7A7DCA7-7632-46FA-8201-156A84575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>
            <a:extLst>
              <a:ext uri="{FF2B5EF4-FFF2-40B4-BE49-F238E27FC236}">
                <a16:creationId xmlns:a16="http://schemas.microsoft.com/office/drawing/2014/main" id="{CA82CDC4-A9B4-8FD1-1F20-21625409CF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01649" y="1819238"/>
            <a:ext cx="4272599" cy="14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Analysis</a:t>
            </a:r>
          </a:p>
        </p:txBody>
      </p:sp>
      <p:sp>
        <p:nvSpPr>
          <p:cNvPr id="261" name="Google Shape;261;p41">
            <a:extLst>
              <a:ext uri="{FF2B5EF4-FFF2-40B4-BE49-F238E27FC236}">
                <a16:creationId xmlns:a16="http://schemas.microsoft.com/office/drawing/2014/main" id="{3DC9BF45-DA50-C099-F582-9E169D0927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1650" y="3361725"/>
            <a:ext cx="33492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Excerpt from the requested sales analysis</a:t>
            </a:r>
          </a:p>
        </p:txBody>
      </p:sp>
      <p:sp>
        <p:nvSpPr>
          <p:cNvPr id="262" name="Google Shape;262;p41">
            <a:extLst>
              <a:ext uri="{FF2B5EF4-FFF2-40B4-BE49-F238E27FC236}">
                <a16:creationId xmlns:a16="http://schemas.microsoft.com/office/drawing/2014/main" id="{3D65EE92-2B51-F0A5-0050-A6E41D18D60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01501" y="1560071"/>
            <a:ext cx="1001100" cy="7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263" name="Google Shape;263;p41">
            <a:extLst>
              <a:ext uri="{FF2B5EF4-FFF2-40B4-BE49-F238E27FC236}">
                <a16:creationId xmlns:a16="http://schemas.microsoft.com/office/drawing/2014/main" id="{0D4161BD-BFAF-9F6D-A697-D0199FC46067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46" r="2606"/>
          <a:stretch/>
        </p:blipFill>
        <p:spPr>
          <a:xfrm>
            <a:off x="0" y="0"/>
            <a:ext cx="3808500" cy="5143500"/>
          </a:xfrm>
          <a:prstGeom prst="rect">
            <a:avLst/>
          </a:prstGeom>
        </p:spPr>
      </p:pic>
      <p:pic>
        <p:nvPicPr>
          <p:cNvPr id="264" name="Google Shape;264;p41">
            <a:extLst>
              <a:ext uri="{FF2B5EF4-FFF2-40B4-BE49-F238E27FC236}">
                <a16:creationId xmlns:a16="http://schemas.microsoft.com/office/drawing/2014/main" id="{3BE6F9F4-A8A7-C41F-D452-B14515D8B338}"/>
              </a:ext>
            </a:extLst>
          </p:cNvPr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flipH="1">
            <a:off x="7802175" y="565008"/>
            <a:ext cx="790900" cy="12059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41">
            <a:extLst>
              <a:ext uri="{FF2B5EF4-FFF2-40B4-BE49-F238E27FC236}">
                <a16:creationId xmlns:a16="http://schemas.microsoft.com/office/drawing/2014/main" id="{8307E98F-2A0F-A64B-A60C-70C4ADD7CF20}"/>
              </a:ext>
            </a:extLst>
          </p:cNvPr>
          <p:cNvCxnSpPr/>
          <p:nvPr/>
        </p:nvCxnSpPr>
        <p:spPr>
          <a:xfrm>
            <a:off x="3808351" y="0"/>
            <a:ext cx="0" cy="347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41">
            <a:extLst>
              <a:ext uri="{FF2B5EF4-FFF2-40B4-BE49-F238E27FC236}">
                <a16:creationId xmlns:a16="http://schemas.microsoft.com/office/drawing/2014/main" id="{C8A4D649-A432-D733-698B-5526452DBEE3}"/>
              </a:ext>
            </a:extLst>
          </p:cNvPr>
          <p:cNvCxnSpPr/>
          <p:nvPr/>
        </p:nvCxnSpPr>
        <p:spPr>
          <a:xfrm>
            <a:off x="4898575" y="3287450"/>
            <a:ext cx="427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57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Merging the tables to perform the analysis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02FFF3E-D210-CFB4-DAE1-9F73C46C622E}"/>
              </a:ext>
            </a:extLst>
          </p:cNvPr>
          <p:cNvSpPr txBox="1"/>
          <p:nvPr/>
        </p:nvSpPr>
        <p:spPr>
          <a:xfrm>
            <a:off x="361507" y="1478532"/>
            <a:ext cx="6241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1400"/>
            </a:pPr>
            <a:r>
              <a:rPr lang="en-US" noProof="0" dirty="0">
                <a:solidFill>
                  <a:schemeClr val="lt1"/>
                </a:solidFill>
                <a:latin typeface="Bellota Text"/>
                <a:ea typeface="Bellota Text"/>
              </a:rPr>
              <a:t>The CIP code allows to merge the ”customers" and "sales" tables</a:t>
            </a:r>
            <a:endParaRPr lang="en-US" noProof="0" dirty="0">
              <a:solidFill>
                <a:schemeClr val="lt1"/>
              </a:solidFill>
              <a:latin typeface="Bellota Text"/>
              <a:ea typeface="Bellota Text"/>
              <a:sym typeface="Bellota Text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6241872-1730-CD05-8C5B-2F697E409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5" y="1830399"/>
            <a:ext cx="5869172" cy="27318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CB5D1B4-D21C-F2CB-E976-2E64A6843AAC}"/>
              </a:ext>
            </a:extLst>
          </p:cNvPr>
          <p:cNvSpPr txBox="1"/>
          <p:nvPr/>
        </p:nvSpPr>
        <p:spPr>
          <a:xfrm>
            <a:off x="6305107" y="2880137"/>
            <a:ext cx="28069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1400"/>
            </a:pPr>
            <a:r>
              <a:rPr lang="en-US" noProof="0" dirty="0">
                <a:solidFill>
                  <a:schemeClr val="lt1"/>
                </a:solidFill>
                <a:latin typeface="Bellota Text"/>
                <a:ea typeface="Bellota Text"/>
              </a:rPr>
              <a:t>The merge results in an extra column named "unnamed" which needs to be removed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C093594-35FA-B7EB-7F91-89B0313A1B9D}"/>
              </a:ext>
            </a:extLst>
          </p:cNvPr>
          <p:cNvSpPr txBox="1"/>
          <p:nvPr/>
        </p:nvSpPr>
        <p:spPr>
          <a:xfrm>
            <a:off x="367370" y="4602731"/>
            <a:ext cx="827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1400"/>
            </a:pPr>
            <a:r>
              <a:rPr lang="en-US" noProof="0" dirty="0">
                <a:solidFill>
                  <a:schemeClr val="lt1"/>
                </a:solidFill>
                <a:latin typeface="Bellota Text"/>
                <a:ea typeface="Bellota Text"/>
              </a:rPr>
              <a:t>This merge enables a deeper analysis of customer purchasing habits, the seasonality of these purchases, and an examination of which clients order the most/least and which products they prefer</a:t>
            </a:r>
            <a:endParaRPr lang="en-US" noProof="0" dirty="0">
              <a:solidFill>
                <a:schemeClr val="lt1"/>
              </a:solidFill>
              <a:latin typeface="Bellota Text"/>
              <a:ea typeface="Bellota Text"/>
              <a:sym typeface="Bellota Text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322F488-5682-151D-9648-7B999DBB5DED}"/>
              </a:ext>
            </a:extLst>
          </p:cNvPr>
          <p:cNvSpPr txBox="1"/>
          <p:nvPr/>
        </p:nvSpPr>
        <p:spPr>
          <a:xfrm>
            <a:off x="8219565" y="4885797"/>
            <a:ext cx="956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3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. Analysis</a:t>
            </a:r>
            <a:endParaRPr lang="en-US" sz="1200" noProof="0" dirty="0">
              <a:solidFill>
                <a:schemeClr val="lt1"/>
              </a:solidFill>
              <a:latin typeface="Bellota Text"/>
              <a:ea typeface="Bellota Tex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>
          <a:extLst>
            <a:ext uri="{FF2B5EF4-FFF2-40B4-BE49-F238E27FC236}">
              <a16:creationId xmlns:a16="http://schemas.microsoft.com/office/drawing/2014/main" id="{BA4FC4E5-2527-3617-3047-9FF02EB8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B6887D91-1CE8-DAE8-5032-D9CF49A76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28" y="1864015"/>
            <a:ext cx="6390744" cy="24315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881E17B-1693-584D-4103-72DAC66A5159}"/>
              </a:ext>
            </a:extLst>
          </p:cNvPr>
          <p:cNvSpPr txBox="1"/>
          <p:nvPr/>
        </p:nvSpPr>
        <p:spPr>
          <a:xfrm>
            <a:off x="361507" y="1478532"/>
            <a:ext cx="6241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1400"/>
            </a:pPr>
            <a:r>
              <a:rPr lang="en-US" noProof="0" dirty="0">
                <a:solidFill>
                  <a:schemeClr val="lt1"/>
                </a:solidFill>
                <a:latin typeface="Bellota Text"/>
                <a:ea typeface="Bellota Text"/>
              </a:rPr>
              <a:t>The salesperson ID allows merging the "sales" and "salespeople" tables</a:t>
            </a:r>
            <a:endParaRPr lang="en-US" noProof="0" dirty="0">
              <a:solidFill>
                <a:schemeClr val="lt1"/>
              </a:solidFill>
              <a:latin typeface="Bellota Text"/>
              <a:ea typeface="Bellota Text"/>
              <a:sym typeface="Bellota Tex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23B943-3EEE-C1F6-801B-602F7981B4AF}"/>
              </a:ext>
            </a:extLst>
          </p:cNvPr>
          <p:cNvSpPr txBox="1"/>
          <p:nvPr/>
        </p:nvSpPr>
        <p:spPr>
          <a:xfrm>
            <a:off x="414669" y="4507768"/>
            <a:ext cx="735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1400"/>
            </a:pPr>
            <a:r>
              <a:rPr lang="en-US" noProof="0" dirty="0">
                <a:solidFill>
                  <a:schemeClr val="lt1"/>
                </a:solidFill>
                <a:latin typeface="Bellota Text"/>
                <a:ea typeface="Bellota Text"/>
              </a:rPr>
              <a:t>This merge enables a detailed analysis of the top-performing salespeople, as well as the products they sell the most</a:t>
            </a:r>
            <a:endParaRPr lang="en-US" noProof="0" dirty="0">
              <a:solidFill>
                <a:schemeClr val="lt1"/>
              </a:solidFill>
              <a:latin typeface="Bellota Text"/>
              <a:ea typeface="Bellota Text"/>
              <a:sym typeface="Bellota Tex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959B52-D8AC-954A-3527-43A202CDB01E}"/>
              </a:ext>
            </a:extLst>
          </p:cNvPr>
          <p:cNvSpPr txBox="1"/>
          <p:nvPr/>
        </p:nvSpPr>
        <p:spPr>
          <a:xfrm>
            <a:off x="8219565" y="4885797"/>
            <a:ext cx="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3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. Analysis</a:t>
            </a:r>
            <a:endParaRPr lang="en-US" sz="1200" noProof="0" dirty="0">
              <a:solidFill>
                <a:schemeClr val="lt1"/>
              </a:solidFill>
              <a:latin typeface="Bellota Text"/>
              <a:ea typeface="Bellota Text"/>
            </a:endParaRPr>
          </a:p>
        </p:txBody>
      </p:sp>
      <p:sp>
        <p:nvSpPr>
          <p:cNvPr id="12" name="Google Shape;314;p46">
            <a:extLst>
              <a:ext uri="{FF2B5EF4-FFF2-40B4-BE49-F238E27FC236}">
                <a16:creationId xmlns:a16="http://schemas.microsoft.com/office/drawing/2014/main" id="{CC1E25CC-1D35-5E8D-B788-0C384FE6D8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Merging the tables to perform the analysis</a:t>
            </a:r>
          </a:p>
        </p:txBody>
      </p:sp>
    </p:spTree>
    <p:extLst>
      <p:ext uri="{BB962C8B-B14F-4D97-AF65-F5344CB8AC3E}">
        <p14:creationId xmlns:p14="http://schemas.microsoft.com/office/powerpoint/2010/main" val="256036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>
          <a:extLst>
            <a:ext uri="{FF2B5EF4-FFF2-40B4-BE49-F238E27FC236}">
              <a16:creationId xmlns:a16="http://schemas.microsoft.com/office/drawing/2014/main" id="{AAA91239-86BD-CE3F-56FF-830A8C7DB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>
            <a:extLst>
              <a:ext uri="{FF2B5EF4-FFF2-40B4-BE49-F238E27FC236}">
                <a16:creationId xmlns:a16="http://schemas.microsoft.com/office/drawing/2014/main" id="{8CB03986-2A10-97C0-1980-AE9BDB31FC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Excerpt of the results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084C2E-A9C8-3019-9501-B938EA7D88ED}"/>
              </a:ext>
            </a:extLst>
          </p:cNvPr>
          <p:cNvSpPr txBox="1"/>
          <p:nvPr/>
        </p:nvSpPr>
        <p:spPr>
          <a:xfrm>
            <a:off x="1669312" y="1324643"/>
            <a:ext cx="5199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noProof="0" dirty="0">
                <a:solidFill>
                  <a:schemeClr val="lt1"/>
                </a:solidFill>
                <a:latin typeface="Bellota Text"/>
                <a:ea typeface="Bellota Text"/>
              </a:rPr>
              <a:t>Sales by UGA (Geographical Areas)</a:t>
            </a:r>
            <a:endParaRPr lang="en-US" noProof="0" dirty="0">
              <a:solidFill>
                <a:schemeClr val="lt1"/>
              </a:solidFill>
              <a:latin typeface="Bellota Text"/>
              <a:ea typeface="Bellota Text"/>
              <a:sym typeface="Bellota Tex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2B6B11-AF42-4469-62D8-32CE5CBCB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28" y="1696218"/>
            <a:ext cx="6028660" cy="3380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4004421-1568-2912-BA8A-3FF52154377A}"/>
              </a:ext>
            </a:extLst>
          </p:cNvPr>
          <p:cNvSpPr txBox="1"/>
          <p:nvPr/>
        </p:nvSpPr>
        <p:spPr>
          <a:xfrm>
            <a:off x="8219565" y="4885797"/>
            <a:ext cx="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3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. Analysis</a:t>
            </a:r>
            <a:endParaRPr lang="en-US" sz="1200" noProof="0" dirty="0">
              <a:solidFill>
                <a:schemeClr val="lt1"/>
              </a:solidFill>
              <a:latin typeface="Bellota Text"/>
              <a:ea typeface="Bellota Text"/>
            </a:endParaRPr>
          </a:p>
        </p:txBody>
      </p:sp>
    </p:spTree>
    <p:extLst>
      <p:ext uri="{BB962C8B-B14F-4D97-AF65-F5344CB8AC3E}">
        <p14:creationId xmlns:p14="http://schemas.microsoft.com/office/powerpoint/2010/main" val="179258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>
          <a:extLst>
            <a:ext uri="{FF2B5EF4-FFF2-40B4-BE49-F238E27FC236}">
              <a16:creationId xmlns:a16="http://schemas.microsoft.com/office/drawing/2014/main" id="{CAF93810-A2EE-B7FF-FEEB-80957EAEA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>
            <a:extLst>
              <a:ext uri="{FF2B5EF4-FFF2-40B4-BE49-F238E27FC236}">
                <a16:creationId xmlns:a16="http://schemas.microsoft.com/office/drawing/2014/main" id="{09719B40-9C42-C4AE-579E-05343778AA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Excerpt of the results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3656B1-A5D1-3F34-290A-A60A65F43E11}"/>
              </a:ext>
            </a:extLst>
          </p:cNvPr>
          <p:cNvSpPr txBox="1"/>
          <p:nvPr/>
        </p:nvSpPr>
        <p:spPr>
          <a:xfrm>
            <a:off x="2878912" y="1470947"/>
            <a:ext cx="265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Net revenues by products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9958951-0165-A1BE-0354-43836ADD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13" y="1844862"/>
            <a:ext cx="2650017" cy="3025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E7E322-F024-4749-BE33-6B9C35322B75}"/>
              </a:ext>
            </a:extLst>
          </p:cNvPr>
          <p:cNvSpPr txBox="1"/>
          <p:nvPr/>
        </p:nvSpPr>
        <p:spPr>
          <a:xfrm>
            <a:off x="8219565" y="4885797"/>
            <a:ext cx="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3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. Analysis</a:t>
            </a:r>
            <a:endParaRPr lang="en-US" sz="1200" noProof="0" dirty="0">
              <a:solidFill>
                <a:schemeClr val="lt1"/>
              </a:solidFill>
              <a:latin typeface="Bellota Text"/>
              <a:ea typeface="Bellota Text"/>
            </a:endParaRPr>
          </a:p>
        </p:txBody>
      </p:sp>
    </p:spTree>
    <p:extLst>
      <p:ext uri="{BB962C8B-B14F-4D97-AF65-F5344CB8AC3E}">
        <p14:creationId xmlns:p14="http://schemas.microsoft.com/office/powerpoint/2010/main" val="1447271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>
          <a:extLst>
            <a:ext uri="{FF2B5EF4-FFF2-40B4-BE49-F238E27FC236}">
              <a16:creationId xmlns:a16="http://schemas.microsoft.com/office/drawing/2014/main" id="{3BAA7BCE-590D-17AF-F4E5-19C3AB2FA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>
            <a:extLst>
              <a:ext uri="{FF2B5EF4-FFF2-40B4-BE49-F238E27FC236}">
                <a16:creationId xmlns:a16="http://schemas.microsoft.com/office/drawing/2014/main" id="{7AAA71EC-2F34-392D-555C-3DDFBCB511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Excerpt of the results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FEB6E7-7452-17EB-64F8-42B89BA64FE3}"/>
              </a:ext>
            </a:extLst>
          </p:cNvPr>
          <p:cNvSpPr txBox="1"/>
          <p:nvPr/>
        </p:nvSpPr>
        <p:spPr>
          <a:xfrm>
            <a:off x="1597503" y="1324643"/>
            <a:ext cx="5724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Sales from </a:t>
            </a:r>
            <a:r>
              <a:rPr lang="en-US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M</a:t>
            </a:r>
            <a:r>
              <a:rPr lang="en-US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ay 2020 to July 2022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507B76-3AAE-12B7-F44E-9DB0A256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504" y="1658676"/>
            <a:ext cx="5724937" cy="3399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0AA39BF-2F94-8466-ADB0-22C020A5B102}"/>
              </a:ext>
            </a:extLst>
          </p:cNvPr>
          <p:cNvSpPr txBox="1"/>
          <p:nvPr/>
        </p:nvSpPr>
        <p:spPr>
          <a:xfrm>
            <a:off x="8219565" y="4885797"/>
            <a:ext cx="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3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. Analysis</a:t>
            </a:r>
            <a:endParaRPr lang="en-US" sz="1200" noProof="0" dirty="0">
              <a:solidFill>
                <a:schemeClr val="lt1"/>
              </a:solidFill>
              <a:latin typeface="Bellota Text"/>
              <a:ea typeface="Bellota Text"/>
            </a:endParaRPr>
          </a:p>
        </p:txBody>
      </p:sp>
    </p:spTree>
    <p:extLst>
      <p:ext uri="{BB962C8B-B14F-4D97-AF65-F5344CB8AC3E}">
        <p14:creationId xmlns:p14="http://schemas.microsoft.com/office/powerpoint/2010/main" val="3015278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>
          <a:extLst>
            <a:ext uri="{FF2B5EF4-FFF2-40B4-BE49-F238E27FC236}">
              <a16:creationId xmlns:a16="http://schemas.microsoft.com/office/drawing/2014/main" id="{977B9D7D-5BA6-BD85-BCB5-C8EF92B1C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>
            <a:extLst>
              <a:ext uri="{FF2B5EF4-FFF2-40B4-BE49-F238E27FC236}">
                <a16:creationId xmlns:a16="http://schemas.microsoft.com/office/drawing/2014/main" id="{DEE95650-149A-14BC-8292-59E87CCBB2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Excerpt of the results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A449E91-AD17-69EB-D7EB-1C8B4994CE3A}"/>
              </a:ext>
            </a:extLst>
          </p:cNvPr>
          <p:cNvSpPr txBox="1"/>
          <p:nvPr/>
        </p:nvSpPr>
        <p:spPr>
          <a:xfrm>
            <a:off x="1469907" y="1526664"/>
            <a:ext cx="1842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Best salespeople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9769217-23A2-20E3-705B-5E0E3049F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912" y="1812967"/>
            <a:ext cx="1842563" cy="32986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F8C29D7-A80F-F3B2-9490-3B56B0018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971" y="2124612"/>
            <a:ext cx="2580576" cy="26753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7584FF4-9020-E58A-8CBD-F125A55143A9}"/>
              </a:ext>
            </a:extLst>
          </p:cNvPr>
          <p:cNvSpPr txBox="1"/>
          <p:nvPr/>
        </p:nvSpPr>
        <p:spPr>
          <a:xfrm>
            <a:off x="4459971" y="1830804"/>
            <a:ext cx="2580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lt1"/>
              </a:buClr>
              <a:buSzPts val="1400"/>
            </a:pPr>
            <a:r>
              <a:rPr lang="en-US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Best customers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4C2BB5-550E-03DB-265F-C1EB001500B1}"/>
              </a:ext>
            </a:extLst>
          </p:cNvPr>
          <p:cNvSpPr txBox="1"/>
          <p:nvPr/>
        </p:nvSpPr>
        <p:spPr>
          <a:xfrm>
            <a:off x="8219565" y="4885797"/>
            <a:ext cx="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3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. Analysis</a:t>
            </a:r>
            <a:endParaRPr lang="en-US" sz="1200" noProof="0" dirty="0">
              <a:solidFill>
                <a:schemeClr val="lt1"/>
              </a:solidFill>
              <a:latin typeface="Bellota Text"/>
              <a:ea typeface="Bellota Text"/>
            </a:endParaRPr>
          </a:p>
        </p:txBody>
      </p:sp>
    </p:spTree>
    <p:extLst>
      <p:ext uri="{BB962C8B-B14F-4D97-AF65-F5344CB8AC3E}">
        <p14:creationId xmlns:p14="http://schemas.microsoft.com/office/powerpoint/2010/main" val="3813736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9" b="9"/>
          <a:stretch/>
        </p:blipFill>
        <p:spPr>
          <a:xfrm>
            <a:off x="300" y="0"/>
            <a:ext cx="9144000" cy="5143500"/>
          </a:xfrm>
          <a:prstGeom prst="rect">
            <a:avLst/>
          </a:prstGeom>
        </p:spPr>
      </p:pic>
      <p:pic>
        <p:nvPicPr>
          <p:cNvPr id="482" name="Google Shape;482;p54"/>
          <p:cNvPicPr preferRelativeResize="0"/>
          <p:nvPr/>
        </p:nvPicPr>
        <p:blipFill>
          <a:blip r:embed="rId4">
            <a:alphaModFix amt="49000"/>
          </a:blip>
          <a:stretch>
            <a:fillRect/>
          </a:stretch>
        </p:blipFill>
        <p:spPr>
          <a:xfrm>
            <a:off x="138367" y="2546250"/>
            <a:ext cx="790915" cy="96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54"/>
          <p:cNvPicPr preferRelativeResize="0"/>
          <p:nvPr/>
        </p:nvPicPr>
        <p:blipFill>
          <a:blip r:embed="rId5">
            <a:alphaModFix amt="49000"/>
          </a:blip>
          <a:stretch>
            <a:fillRect/>
          </a:stretch>
        </p:blipFill>
        <p:spPr>
          <a:xfrm>
            <a:off x="4176850" y="60483"/>
            <a:ext cx="790900" cy="1205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3967475" y="539500"/>
            <a:ext cx="445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title" idx="2"/>
          </p:nvPr>
        </p:nvSpPr>
        <p:spPr>
          <a:xfrm>
            <a:off x="3967417" y="1517588"/>
            <a:ext cx="538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title" idx="3"/>
          </p:nvPr>
        </p:nvSpPr>
        <p:spPr>
          <a:xfrm>
            <a:off x="3967417" y="2710150"/>
            <a:ext cx="538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4" name="Google Shape;234;p39"/>
          <p:cNvSpPr txBox="1">
            <a:spLocks noGrp="1"/>
          </p:cNvSpPr>
          <p:nvPr>
            <p:ph type="title" idx="4"/>
          </p:nvPr>
        </p:nvSpPr>
        <p:spPr>
          <a:xfrm>
            <a:off x="3967512" y="3902713"/>
            <a:ext cx="538500" cy="5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subTitle" idx="1"/>
          </p:nvPr>
        </p:nvSpPr>
        <p:spPr>
          <a:xfrm>
            <a:off x="4613375" y="1517588"/>
            <a:ext cx="38082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datasets</a:t>
            </a:r>
            <a:endParaRPr dirty="0"/>
          </a:p>
        </p:txBody>
      </p:sp>
      <p:sp>
        <p:nvSpPr>
          <p:cNvPr id="237" name="Google Shape;237;p39"/>
          <p:cNvSpPr txBox="1">
            <a:spLocks noGrp="1"/>
          </p:cNvSpPr>
          <p:nvPr>
            <p:ph type="subTitle" idx="6"/>
          </p:nvPr>
        </p:nvSpPr>
        <p:spPr>
          <a:xfrm>
            <a:off x="4613375" y="2710150"/>
            <a:ext cx="38082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Cleaning</a:t>
            </a:r>
          </a:p>
        </p:txBody>
      </p:sp>
      <p:sp>
        <p:nvSpPr>
          <p:cNvPr id="238" name="Google Shape;238;p39"/>
          <p:cNvSpPr txBox="1">
            <a:spLocks noGrp="1"/>
          </p:cNvSpPr>
          <p:nvPr>
            <p:ph type="subTitle" idx="7"/>
          </p:nvPr>
        </p:nvSpPr>
        <p:spPr>
          <a:xfrm>
            <a:off x="4613435" y="3902713"/>
            <a:ext cx="38082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Analysis</a:t>
            </a:r>
          </a:p>
        </p:txBody>
      </p:sp>
      <p:pic>
        <p:nvPicPr>
          <p:cNvPr id="244" name="Google Shape;244;p39"/>
          <p:cNvPicPr preferRelativeResize="0">
            <a:picLocks noGrp="1"/>
          </p:cNvPicPr>
          <p:nvPr>
            <p:ph type="pic" idx="16"/>
          </p:nvPr>
        </p:nvPicPr>
        <p:blipFill rotWithShape="1">
          <a:blip r:embed="rId3">
            <a:alphaModFix/>
          </a:blip>
          <a:srcRect l="15183" t="5811" r="15071"/>
          <a:stretch/>
        </p:blipFill>
        <p:spPr>
          <a:xfrm>
            <a:off x="0" y="0"/>
            <a:ext cx="3808200" cy="5143500"/>
          </a:xfrm>
          <a:prstGeom prst="rect">
            <a:avLst/>
          </a:prstGeom>
        </p:spPr>
      </p:pic>
      <p:cxnSp>
        <p:nvCxnSpPr>
          <p:cNvPr id="245" name="Google Shape;245;p39"/>
          <p:cNvCxnSpPr/>
          <p:nvPr/>
        </p:nvCxnSpPr>
        <p:spPr>
          <a:xfrm>
            <a:off x="3808351" y="0"/>
            <a:ext cx="0" cy="347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xfrm>
            <a:off x="4801649" y="1819238"/>
            <a:ext cx="4272599" cy="14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datasets</a:t>
            </a:r>
            <a:endParaRPr dirty="0"/>
          </a:p>
        </p:txBody>
      </p:sp>
      <p:sp>
        <p:nvSpPr>
          <p:cNvPr id="261" name="Google Shape;261;p41"/>
          <p:cNvSpPr txBox="1">
            <a:spLocks noGrp="1"/>
          </p:cNvSpPr>
          <p:nvPr>
            <p:ph type="subTitle" idx="1"/>
          </p:nvPr>
        </p:nvSpPr>
        <p:spPr>
          <a:xfrm>
            <a:off x="4801650" y="3361725"/>
            <a:ext cx="3349200" cy="7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noProof="0" dirty="0"/>
              <a:t>Sales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Customers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Salespeople</a:t>
            </a:r>
            <a:endParaRPr lang="en-US" noProof="0" dirty="0"/>
          </a:p>
        </p:txBody>
      </p:sp>
      <p:sp>
        <p:nvSpPr>
          <p:cNvPr id="262" name="Google Shape;262;p41"/>
          <p:cNvSpPr txBox="1">
            <a:spLocks noGrp="1"/>
          </p:cNvSpPr>
          <p:nvPr>
            <p:ph type="title" idx="2"/>
          </p:nvPr>
        </p:nvSpPr>
        <p:spPr>
          <a:xfrm>
            <a:off x="4801650" y="1053077"/>
            <a:ext cx="1001100" cy="72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263" name="Google Shape;263;p4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46" r="2606"/>
          <a:stretch/>
        </p:blipFill>
        <p:spPr>
          <a:xfrm>
            <a:off x="0" y="0"/>
            <a:ext cx="3808500" cy="5143500"/>
          </a:xfrm>
          <a:prstGeom prst="rect">
            <a:avLst/>
          </a:prstGeom>
        </p:spPr>
      </p:pic>
      <p:pic>
        <p:nvPicPr>
          <p:cNvPr id="264" name="Google Shape;264;p41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flipH="1">
            <a:off x="7802175" y="565008"/>
            <a:ext cx="790900" cy="12059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5" name="Google Shape;265;p41"/>
          <p:cNvCxnSpPr/>
          <p:nvPr/>
        </p:nvCxnSpPr>
        <p:spPr>
          <a:xfrm>
            <a:off x="3808351" y="0"/>
            <a:ext cx="0" cy="347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4898575" y="3287450"/>
            <a:ext cx="4272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4DD67F32-DE2A-DC2A-2227-FA863C69F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>
            <a:extLst>
              <a:ext uri="{FF2B5EF4-FFF2-40B4-BE49-F238E27FC236}">
                <a16:creationId xmlns:a16="http://schemas.microsoft.com/office/drawing/2014/main" id="{B45AABCC-54C9-2AD1-1F1B-602D7F3A5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The datasets</a:t>
            </a:r>
          </a:p>
        </p:txBody>
      </p:sp>
      <p:sp>
        <p:nvSpPr>
          <p:cNvPr id="298" name="Google Shape;298;p45">
            <a:extLst>
              <a:ext uri="{FF2B5EF4-FFF2-40B4-BE49-F238E27FC236}">
                <a16:creationId xmlns:a16="http://schemas.microsoft.com/office/drawing/2014/main" id="{594D9C2B-8D2A-2E6E-6D51-F90BD2A78B3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39144" y="1785983"/>
            <a:ext cx="6365177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</a:t>
            </a:r>
            <a:endParaRPr dirty="0"/>
          </a:p>
        </p:txBody>
      </p:sp>
      <p:sp>
        <p:nvSpPr>
          <p:cNvPr id="2" name="Google Shape;5848;p87">
            <a:extLst>
              <a:ext uri="{FF2B5EF4-FFF2-40B4-BE49-F238E27FC236}">
                <a16:creationId xmlns:a16="http://schemas.microsoft.com/office/drawing/2014/main" id="{E30CD0FB-582A-E76F-EEA3-59142AE71616}"/>
              </a:ext>
            </a:extLst>
          </p:cNvPr>
          <p:cNvSpPr/>
          <p:nvPr/>
        </p:nvSpPr>
        <p:spPr>
          <a:xfrm>
            <a:off x="3112834" y="1250429"/>
            <a:ext cx="451557" cy="461652"/>
          </a:xfrm>
          <a:custGeom>
            <a:avLst/>
            <a:gdLst/>
            <a:ahLst/>
            <a:cxnLst/>
            <a:rect l="l" t="t" r="r" b="b"/>
            <a:pathLst>
              <a:path w="12760" h="12619" extrusionOk="0">
                <a:moveTo>
                  <a:pt x="10082" y="2190"/>
                </a:moveTo>
                <a:lnTo>
                  <a:pt x="11027" y="2726"/>
                </a:lnTo>
                <a:lnTo>
                  <a:pt x="8948" y="6317"/>
                </a:lnTo>
                <a:lnTo>
                  <a:pt x="8003" y="5781"/>
                </a:lnTo>
                <a:cubicBezTo>
                  <a:pt x="8349" y="5151"/>
                  <a:pt x="9704" y="2820"/>
                  <a:pt x="10082" y="2190"/>
                </a:cubicBezTo>
                <a:close/>
                <a:moveTo>
                  <a:pt x="7813" y="6601"/>
                </a:moveTo>
                <a:lnTo>
                  <a:pt x="8318" y="6916"/>
                </a:lnTo>
                <a:lnTo>
                  <a:pt x="7782" y="7262"/>
                </a:lnTo>
                <a:lnTo>
                  <a:pt x="7813" y="6601"/>
                </a:lnTo>
                <a:close/>
                <a:moveTo>
                  <a:pt x="10554" y="8522"/>
                </a:moveTo>
                <a:cubicBezTo>
                  <a:pt x="10806" y="8522"/>
                  <a:pt x="10964" y="8711"/>
                  <a:pt x="10964" y="8900"/>
                </a:cubicBezTo>
                <a:cubicBezTo>
                  <a:pt x="10964" y="9153"/>
                  <a:pt x="10806" y="9342"/>
                  <a:pt x="10554" y="9342"/>
                </a:cubicBezTo>
                <a:lnTo>
                  <a:pt x="5608" y="9342"/>
                </a:lnTo>
                <a:cubicBezTo>
                  <a:pt x="5356" y="9342"/>
                  <a:pt x="5167" y="9153"/>
                  <a:pt x="5167" y="8900"/>
                </a:cubicBezTo>
                <a:cubicBezTo>
                  <a:pt x="5167" y="8680"/>
                  <a:pt x="5356" y="8522"/>
                  <a:pt x="5608" y="8522"/>
                </a:cubicBezTo>
                <a:close/>
                <a:moveTo>
                  <a:pt x="3088" y="5592"/>
                </a:moveTo>
                <a:cubicBezTo>
                  <a:pt x="3308" y="5592"/>
                  <a:pt x="3497" y="5813"/>
                  <a:pt x="3497" y="6002"/>
                </a:cubicBezTo>
                <a:lnTo>
                  <a:pt x="3497" y="6286"/>
                </a:lnTo>
                <a:cubicBezTo>
                  <a:pt x="3970" y="6443"/>
                  <a:pt x="4348" y="6916"/>
                  <a:pt x="4348" y="7451"/>
                </a:cubicBezTo>
                <a:cubicBezTo>
                  <a:pt x="4348" y="7703"/>
                  <a:pt x="4159" y="7861"/>
                  <a:pt x="3907" y="7861"/>
                </a:cubicBezTo>
                <a:cubicBezTo>
                  <a:pt x="3655" y="7861"/>
                  <a:pt x="3497" y="7640"/>
                  <a:pt x="3497" y="7451"/>
                </a:cubicBezTo>
                <a:cubicBezTo>
                  <a:pt x="3497" y="7231"/>
                  <a:pt x="3308" y="7010"/>
                  <a:pt x="3088" y="7010"/>
                </a:cubicBezTo>
                <a:cubicBezTo>
                  <a:pt x="2836" y="7010"/>
                  <a:pt x="2678" y="7231"/>
                  <a:pt x="2678" y="7451"/>
                </a:cubicBezTo>
                <a:cubicBezTo>
                  <a:pt x="2678" y="7703"/>
                  <a:pt x="3025" y="7924"/>
                  <a:pt x="3340" y="8176"/>
                </a:cubicBezTo>
                <a:cubicBezTo>
                  <a:pt x="3781" y="8491"/>
                  <a:pt x="4348" y="8869"/>
                  <a:pt x="4348" y="9531"/>
                </a:cubicBezTo>
                <a:cubicBezTo>
                  <a:pt x="4348" y="10098"/>
                  <a:pt x="3970" y="10539"/>
                  <a:pt x="3497" y="10728"/>
                </a:cubicBezTo>
                <a:lnTo>
                  <a:pt x="3497" y="11011"/>
                </a:lnTo>
                <a:cubicBezTo>
                  <a:pt x="3497" y="11232"/>
                  <a:pt x="3308" y="11452"/>
                  <a:pt x="3088" y="11452"/>
                </a:cubicBezTo>
                <a:cubicBezTo>
                  <a:pt x="2836" y="11452"/>
                  <a:pt x="2678" y="11232"/>
                  <a:pt x="2678" y="11011"/>
                </a:cubicBezTo>
                <a:lnTo>
                  <a:pt x="2678" y="10728"/>
                </a:lnTo>
                <a:cubicBezTo>
                  <a:pt x="2206" y="10570"/>
                  <a:pt x="1859" y="10098"/>
                  <a:pt x="1859" y="9531"/>
                </a:cubicBezTo>
                <a:cubicBezTo>
                  <a:pt x="1859" y="9310"/>
                  <a:pt x="2048" y="9121"/>
                  <a:pt x="2300" y="9121"/>
                </a:cubicBezTo>
                <a:cubicBezTo>
                  <a:pt x="2521" y="9121"/>
                  <a:pt x="2678" y="9310"/>
                  <a:pt x="2678" y="9531"/>
                </a:cubicBezTo>
                <a:cubicBezTo>
                  <a:pt x="2678" y="9783"/>
                  <a:pt x="2867" y="9940"/>
                  <a:pt x="3088" y="9940"/>
                </a:cubicBezTo>
                <a:cubicBezTo>
                  <a:pt x="3308" y="9940"/>
                  <a:pt x="3497" y="9751"/>
                  <a:pt x="3497" y="9531"/>
                </a:cubicBezTo>
                <a:cubicBezTo>
                  <a:pt x="3497" y="9310"/>
                  <a:pt x="3182" y="9089"/>
                  <a:pt x="2836" y="8837"/>
                </a:cubicBezTo>
                <a:cubicBezTo>
                  <a:pt x="2395" y="8522"/>
                  <a:pt x="1859" y="8113"/>
                  <a:pt x="1859" y="7451"/>
                </a:cubicBezTo>
                <a:cubicBezTo>
                  <a:pt x="1859" y="6916"/>
                  <a:pt x="2206" y="6475"/>
                  <a:pt x="2678" y="6286"/>
                </a:cubicBezTo>
                <a:lnTo>
                  <a:pt x="2678" y="6002"/>
                </a:lnTo>
                <a:cubicBezTo>
                  <a:pt x="2678" y="5750"/>
                  <a:pt x="2867" y="5592"/>
                  <a:pt x="3088" y="5592"/>
                </a:cubicBezTo>
                <a:close/>
                <a:moveTo>
                  <a:pt x="10554" y="11011"/>
                </a:moveTo>
                <a:cubicBezTo>
                  <a:pt x="10806" y="11011"/>
                  <a:pt x="10964" y="11200"/>
                  <a:pt x="10964" y="11452"/>
                </a:cubicBezTo>
                <a:cubicBezTo>
                  <a:pt x="10964" y="11641"/>
                  <a:pt x="10806" y="11830"/>
                  <a:pt x="10554" y="11830"/>
                </a:cubicBezTo>
                <a:lnTo>
                  <a:pt x="5608" y="11830"/>
                </a:lnTo>
                <a:cubicBezTo>
                  <a:pt x="5356" y="11830"/>
                  <a:pt x="5167" y="11641"/>
                  <a:pt x="5167" y="11452"/>
                </a:cubicBezTo>
                <a:cubicBezTo>
                  <a:pt x="5167" y="11200"/>
                  <a:pt x="5356" y="11011"/>
                  <a:pt x="5608" y="11011"/>
                </a:cubicBezTo>
                <a:close/>
                <a:moveTo>
                  <a:pt x="10933" y="1"/>
                </a:moveTo>
                <a:cubicBezTo>
                  <a:pt x="10599" y="1"/>
                  <a:pt x="10280" y="176"/>
                  <a:pt x="10113" y="489"/>
                </a:cubicBezTo>
                <a:lnTo>
                  <a:pt x="7877" y="4395"/>
                </a:lnTo>
                <a:lnTo>
                  <a:pt x="1229" y="4395"/>
                </a:lnTo>
                <a:cubicBezTo>
                  <a:pt x="567" y="4395"/>
                  <a:pt x="0" y="4931"/>
                  <a:pt x="0" y="5592"/>
                </a:cubicBezTo>
                <a:lnTo>
                  <a:pt x="0" y="11389"/>
                </a:lnTo>
                <a:cubicBezTo>
                  <a:pt x="0" y="12051"/>
                  <a:pt x="567" y="12618"/>
                  <a:pt x="1229" y="12618"/>
                </a:cubicBezTo>
                <a:lnTo>
                  <a:pt x="11437" y="12618"/>
                </a:lnTo>
                <a:cubicBezTo>
                  <a:pt x="12098" y="12618"/>
                  <a:pt x="12697" y="12082"/>
                  <a:pt x="12697" y="11389"/>
                </a:cubicBezTo>
                <a:lnTo>
                  <a:pt x="12697" y="5592"/>
                </a:lnTo>
                <a:cubicBezTo>
                  <a:pt x="12602" y="4931"/>
                  <a:pt x="12067" y="4395"/>
                  <a:pt x="11374" y="4395"/>
                </a:cubicBezTo>
                <a:lnTo>
                  <a:pt x="11027" y="4395"/>
                </a:lnTo>
                <a:lnTo>
                  <a:pt x="12476" y="1875"/>
                </a:lnTo>
                <a:cubicBezTo>
                  <a:pt x="12760" y="1402"/>
                  <a:pt x="12602" y="804"/>
                  <a:pt x="12130" y="583"/>
                </a:cubicBezTo>
                <a:lnTo>
                  <a:pt x="11437" y="142"/>
                </a:lnTo>
                <a:cubicBezTo>
                  <a:pt x="11277" y="46"/>
                  <a:pt x="11103" y="1"/>
                  <a:pt x="10933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8908AB2-DF84-E644-BE04-65473A1A9F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9144" y="2090447"/>
            <a:ext cx="6365177" cy="25320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7F90F870-4760-83E7-62A6-60807918D3FA}"/>
              </a:ext>
            </a:extLst>
          </p:cNvPr>
          <p:cNvSpPr txBox="1"/>
          <p:nvPr/>
        </p:nvSpPr>
        <p:spPr>
          <a:xfrm>
            <a:off x="7964381" y="4885797"/>
            <a:ext cx="1265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</a:rPr>
              <a:t>1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. 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</a:rPr>
              <a:t>The datasets</a:t>
            </a:r>
          </a:p>
        </p:txBody>
      </p:sp>
      <p:sp>
        <p:nvSpPr>
          <p:cNvPr id="29" name="Google Shape;296;p45">
            <a:extLst>
              <a:ext uri="{FF2B5EF4-FFF2-40B4-BE49-F238E27FC236}">
                <a16:creationId xmlns:a16="http://schemas.microsoft.com/office/drawing/2014/main" id="{9E79339D-1A48-4EB0-1C59-39FBAF8A46BE}"/>
              </a:ext>
            </a:extLst>
          </p:cNvPr>
          <p:cNvSpPr txBox="1">
            <a:spLocks/>
          </p:cNvSpPr>
          <p:nvPr/>
        </p:nvSpPr>
        <p:spPr>
          <a:xfrm>
            <a:off x="6391657" y="2031321"/>
            <a:ext cx="2752343" cy="291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>
              <a:buNone/>
            </a:pPr>
            <a:r>
              <a:rPr lang="en-US" sz="1200" b="1" noProof="0" dirty="0"/>
              <a:t>Information about sales including:</a:t>
            </a:r>
          </a:p>
          <a:p>
            <a:pPr>
              <a:buNone/>
            </a:pPr>
            <a:endParaRPr lang="en-US" sz="1200" b="1" noProof="0" dirty="0"/>
          </a:p>
          <a:p>
            <a:pPr>
              <a:buNone/>
            </a:pPr>
            <a:r>
              <a:rPr lang="en-US" sz="1200" noProof="0" dirty="0"/>
              <a:t>Product names</a:t>
            </a:r>
          </a:p>
          <a:p>
            <a:pPr>
              <a:buNone/>
            </a:pPr>
            <a:endParaRPr lang="en-US" sz="1200" noProof="0" dirty="0"/>
          </a:p>
          <a:p>
            <a:pPr>
              <a:buNone/>
            </a:pPr>
            <a:r>
              <a:rPr lang="en-US" sz="1200" noProof="0" dirty="0"/>
              <a:t>Date and total amount of the sale</a:t>
            </a:r>
          </a:p>
          <a:p>
            <a:pPr>
              <a:buNone/>
            </a:pPr>
            <a:endParaRPr lang="en-US" sz="1200" noProof="0" dirty="0"/>
          </a:p>
          <a:p>
            <a:pPr>
              <a:buNone/>
            </a:pPr>
            <a:r>
              <a:rPr lang="en-US" sz="1200" noProof="0" dirty="0"/>
              <a:t>Code of the salesperson who made </a:t>
            </a:r>
          </a:p>
          <a:p>
            <a:pPr>
              <a:buNone/>
            </a:pPr>
            <a:r>
              <a:rPr lang="en-US" sz="1200" noProof="0" dirty="0"/>
              <a:t>the sale</a:t>
            </a:r>
          </a:p>
          <a:p>
            <a:pPr>
              <a:buNone/>
            </a:pPr>
            <a:endParaRPr lang="en-US" sz="1200" noProof="0" dirty="0"/>
          </a:p>
          <a:p>
            <a:pPr>
              <a:buNone/>
            </a:pPr>
            <a:r>
              <a:rPr lang="en-US" sz="1200" noProof="0" dirty="0"/>
              <a:t>CIP code of the customer who</a:t>
            </a:r>
          </a:p>
          <a:p>
            <a:pPr>
              <a:buNone/>
            </a:pPr>
            <a:r>
              <a:rPr lang="en-US" sz="1200" noProof="0" dirty="0"/>
              <a:t>made the purchase  (personal code)</a:t>
            </a:r>
          </a:p>
        </p:txBody>
      </p:sp>
    </p:spTree>
    <p:extLst>
      <p:ext uri="{BB962C8B-B14F-4D97-AF65-F5344CB8AC3E}">
        <p14:creationId xmlns:p14="http://schemas.microsoft.com/office/powerpoint/2010/main" val="1922875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B1462CAF-6E5A-F1F0-A6B9-882FC6CFD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>
            <a:extLst>
              <a:ext uri="{FF2B5EF4-FFF2-40B4-BE49-F238E27FC236}">
                <a16:creationId xmlns:a16="http://schemas.microsoft.com/office/drawing/2014/main" id="{EB5D9E2E-4F32-35CE-B5C8-B6F459C2CD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The datasets</a:t>
            </a:r>
          </a:p>
        </p:txBody>
      </p:sp>
      <p:grpSp>
        <p:nvGrpSpPr>
          <p:cNvPr id="3" name="Google Shape;918;p72">
            <a:extLst>
              <a:ext uri="{FF2B5EF4-FFF2-40B4-BE49-F238E27FC236}">
                <a16:creationId xmlns:a16="http://schemas.microsoft.com/office/drawing/2014/main" id="{BFAFFBF1-A08D-DA34-A18C-6E44D0103FD8}"/>
              </a:ext>
            </a:extLst>
          </p:cNvPr>
          <p:cNvGrpSpPr/>
          <p:nvPr/>
        </p:nvGrpSpPr>
        <p:grpSpPr>
          <a:xfrm>
            <a:off x="2651297" y="1252194"/>
            <a:ext cx="366223" cy="366900"/>
            <a:chOff x="5870350" y="2523450"/>
            <a:chExt cx="514350" cy="512625"/>
          </a:xfrm>
        </p:grpSpPr>
        <p:sp>
          <p:nvSpPr>
            <p:cNvPr id="4" name="Google Shape;919;p72">
              <a:extLst>
                <a:ext uri="{FF2B5EF4-FFF2-40B4-BE49-F238E27FC236}">
                  <a16:creationId xmlns:a16="http://schemas.microsoft.com/office/drawing/2014/main" id="{A16925AF-5CE6-373C-E893-B2E4736C4D7B}"/>
                </a:ext>
              </a:extLst>
            </p:cNvPr>
            <p:cNvSpPr/>
            <p:nvPr/>
          </p:nvSpPr>
          <p:spPr>
            <a:xfrm>
              <a:off x="5962300" y="2615825"/>
              <a:ext cx="330375" cy="420250"/>
            </a:xfrm>
            <a:custGeom>
              <a:avLst/>
              <a:gdLst/>
              <a:ahLst/>
              <a:cxnLst/>
              <a:rect l="l" t="t" r="r" b="b"/>
              <a:pathLst>
                <a:path w="13215" h="16810" extrusionOk="0">
                  <a:moveTo>
                    <a:pt x="4245" y="7115"/>
                  </a:moveTo>
                  <a:cubicBezTo>
                    <a:pt x="5222" y="7115"/>
                    <a:pt x="6016" y="7910"/>
                    <a:pt x="6016" y="8887"/>
                  </a:cubicBezTo>
                  <a:cubicBezTo>
                    <a:pt x="6016" y="9213"/>
                    <a:pt x="5755" y="9478"/>
                    <a:pt x="5430" y="9480"/>
                  </a:cubicBezTo>
                  <a:lnTo>
                    <a:pt x="5430" y="9480"/>
                  </a:lnTo>
                  <a:cubicBezTo>
                    <a:pt x="5426" y="9478"/>
                    <a:pt x="4831" y="9248"/>
                    <a:pt x="4831" y="8919"/>
                  </a:cubicBezTo>
                  <a:cubicBezTo>
                    <a:pt x="4831" y="8589"/>
                    <a:pt x="4562" y="8317"/>
                    <a:pt x="4229" y="8317"/>
                  </a:cubicBezTo>
                  <a:cubicBezTo>
                    <a:pt x="3883" y="8387"/>
                    <a:pt x="3630" y="8535"/>
                    <a:pt x="3630" y="8919"/>
                  </a:cubicBezTo>
                  <a:cubicBezTo>
                    <a:pt x="3630" y="9252"/>
                    <a:pt x="3031" y="9518"/>
                    <a:pt x="3031" y="9518"/>
                  </a:cubicBezTo>
                  <a:lnTo>
                    <a:pt x="3027" y="9518"/>
                  </a:lnTo>
                  <a:cubicBezTo>
                    <a:pt x="2698" y="9518"/>
                    <a:pt x="2428" y="9252"/>
                    <a:pt x="2428" y="8919"/>
                  </a:cubicBezTo>
                  <a:cubicBezTo>
                    <a:pt x="2425" y="7932"/>
                    <a:pt x="3226" y="7119"/>
                    <a:pt x="4229" y="7115"/>
                  </a:cubicBezTo>
                  <a:close/>
                  <a:moveTo>
                    <a:pt x="9034" y="7115"/>
                  </a:moveTo>
                  <a:cubicBezTo>
                    <a:pt x="10027" y="7115"/>
                    <a:pt x="10835" y="7926"/>
                    <a:pt x="10838" y="8919"/>
                  </a:cubicBezTo>
                  <a:cubicBezTo>
                    <a:pt x="10838" y="9249"/>
                    <a:pt x="10572" y="9518"/>
                    <a:pt x="10239" y="9518"/>
                  </a:cubicBezTo>
                  <a:cubicBezTo>
                    <a:pt x="9906" y="9518"/>
                    <a:pt x="9636" y="9252"/>
                    <a:pt x="9636" y="8919"/>
                  </a:cubicBezTo>
                  <a:cubicBezTo>
                    <a:pt x="9636" y="8589"/>
                    <a:pt x="9367" y="8317"/>
                    <a:pt x="9034" y="8317"/>
                  </a:cubicBezTo>
                  <a:cubicBezTo>
                    <a:pt x="8707" y="8317"/>
                    <a:pt x="8435" y="8586"/>
                    <a:pt x="8435" y="8919"/>
                  </a:cubicBezTo>
                  <a:cubicBezTo>
                    <a:pt x="8435" y="9252"/>
                    <a:pt x="8166" y="9518"/>
                    <a:pt x="7836" y="9518"/>
                  </a:cubicBezTo>
                  <a:lnTo>
                    <a:pt x="7833" y="9518"/>
                  </a:lnTo>
                  <a:cubicBezTo>
                    <a:pt x="7503" y="9518"/>
                    <a:pt x="7234" y="9252"/>
                    <a:pt x="7234" y="8919"/>
                  </a:cubicBezTo>
                  <a:cubicBezTo>
                    <a:pt x="7231" y="7932"/>
                    <a:pt x="8031" y="7119"/>
                    <a:pt x="9034" y="7115"/>
                  </a:cubicBezTo>
                  <a:close/>
                  <a:moveTo>
                    <a:pt x="7833" y="11921"/>
                  </a:moveTo>
                  <a:cubicBezTo>
                    <a:pt x="8163" y="11921"/>
                    <a:pt x="8432" y="12190"/>
                    <a:pt x="8432" y="12523"/>
                  </a:cubicBezTo>
                  <a:cubicBezTo>
                    <a:pt x="8435" y="13510"/>
                    <a:pt x="7634" y="14323"/>
                    <a:pt x="6635" y="14323"/>
                  </a:cubicBezTo>
                  <a:lnTo>
                    <a:pt x="6631" y="14323"/>
                  </a:lnTo>
                  <a:cubicBezTo>
                    <a:pt x="5638" y="14323"/>
                    <a:pt x="4831" y="13516"/>
                    <a:pt x="4828" y="12523"/>
                  </a:cubicBezTo>
                  <a:cubicBezTo>
                    <a:pt x="4828" y="12193"/>
                    <a:pt x="5097" y="11924"/>
                    <a:pt x="5430" y="11921"/>
                  </a:cubicBezTo>
                  <a:cubicBezTo>
                    <a:pt x="5760" y="11921"/>
                    <a:pt x="6029" y="12190"/>
                    <a:pt x="6032" y="12523"/>
                  </a:cubicBezTo>
                  <a:cubicBezTo>
                    <a:pt x="6032" y="12853"/>
                    <a:pt x="6302" y="13122"/>
                    <a:pt x="6631" y="13122"/>
                  </a:cubicBezTo>
                  <a:lnTo>
                    <a:pt x="6635" y="13122"/>
                  </a:lnTo>
                  <a:cubicBezTo>
                    <a:pt x="6961" y="13122"/>
                    <a:pt x="7234" y="12856"/>
                    <a:pt x="7234" y="12523"/>
                  </a:cubicBezTo>
                  <a:cubicBezTo>
                    <a:pt x="7231" y="12193"/>
                    <a:pt x="7500" y="11924"/>
                    <a:pt x="7833" y="11921"/>
                  </a:cubicBezTo>
                  <a:close/>
                  <a:moveTo>
                    <a:pt x="6609" y="0"/>
                  </a:moveTo>
                  <a:cubicBezTo>
                    <a:pt x="6450" y="0"/>
                    <a:pt x="6292" y="58"/>
                    <a:pt x="6180" y="173"/>
                  </a:cubicBezTo>
                  <a:lnTo>
                    <a:pt x="855" y="5616"/>
                  </a:lnTo>
                  <a:cubicBezTo>
                    <a:pt x="314" y="6174"/>
                    <a:pt x="0" y="6939"/>
                    <a:pt x="0" y="7718"/>
                  </a:cubicBezTo>
                  <a:lnTo>
                    <a:pt x="0" y="10120"/>
                  </a:lnTo>
                  <a:cubicBezTo>
                    <a:pt x="0" y="13763"/>
                    <a:pt x="2970" y="16809"/>
                    <a:pt x="6619" y="16809"/>
                  </a:cubicBezTo>
                  <a:cubicBezTo>
                    <a:pt x="10271" y="16809"/>
                    <a:pt x="13215" y="13763"/>
                    <a:pt x="13215" y="10120"/>
                  </a:cubicBezTo>
                  <a:lnTo>
                    <a:pt x="13215" y="7718"/>
                  </a:lnTo>
                  <a:cubicBezTo>
                    <a:pt x="13215" y="6930"/>
                    <a:pt x="12914" y="6183"/>
                    <a:pt x="12359" y="5616"/>
                  </a:cubicBezTo>
                  <a:lnTo>
                    <a:pt x="7038" y="173"/>
                  </a:lnTo>
                  <a:cubicBezTo>
                    <a:pt x="6926" y="58"/>
                    <a:pt x="6768" y="0"/>
                    <a:pt x="6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20;p72">
              <a:extLst>
                <a:ext uri="{FF2B5EF4-FFF2-40B4-BE49-F238E27FC236}">
                  <a16:creationId xmlns:a16="http://schemas.microsoft.com/office/drawing/2014/main" id="{0A06A60F-B47E-0313-EAEA-147D81BBF6D6}"/>
                </a:ext>
              </a:extLst>
            </p:cNvPr>
            <p:cNvSpPr/>
            <p:nvPr/>
          </p:nvSpPr>
          <p:spPr>
            <a:xfrm>
              <a:off x="5870350" y="2945925"/>
              <a:ext cx="91875" cy="90075"/>
            </a:xfrm>
            <a:custGeom>
              <a:avLst/>
              <a:gdLst/>
              <a:ahLst/>
              <a:cxnLst/>
              <a:rect l="l" t="t" r="r" b="b"/>
              <a:pathLst>
                <a:path w="3675" h="3603" extrusionOk="0">
                  <a:moveTo>
                    <a:pt x="1835" y="0"/>
                  </a:moveTo>
                  <a:cubicBezTo>
                    <a:pt x="1502" y="0"/>
                    <a:pt x="1237" y="268"/>
                    <a:pt x="1237" y="600"/>
                  </a:cubicBezTo>
                  <a:lnTo>
                    <a:pt x="1237" y="1203"/>
                  </a:lnTo>
                  <a:lnTo>
                    <a:pt x="651" y="1203"/>
                  </a:lnTo>
                  <a:cubicBezTo>
                    <a:pt x="343" y="1203"/>
                    <a:pt x="74" y="1427"/>
                    <a:pt x="39" y="1734"/>
                  </a:cubicBezTo>
                  <a:cubicBezTo>
                    <a:pt x="0" y="2096"/>
                    <a:pt x="282" y="2404"/>
                    <a:pt x="635" y="2404"/>
                  </a:cubicBezTo>
                  <a:lnTo>
                    <a:pt x="1237" y="2404"/>
                  </a:lnTo>
                  <a:lnTo>
                    <a:pt x="1237" y="2987"/>
                  </a:lnTo>
                  <a:cubicBezTo>
                    <a:pt x="1237" y="3298"/>
                    <a:pt x="1464" y="3567"/>
                    <a:pt x="1769" y="3599"/>
                  </a:cubicBezTo>
                  <a:cubicBezTo>
                    <a:pt x="1793" y="3602"/>
                    <a:pt x="1816" y="3603"/>
                    <a:pt x="1840" y="3603"/>
                  </a:cubicBezTo>
                  <a:cubicBezTo>
                    <a:pt x="2170" y="3603"/>
                    <a:pt x="2438" y="3335"/>
                    <a:pt x="2438" y="3003"/>
                  </a:cubicBezTo>
                  <a:lnTo>
                    <a:pt x="2438" y="2404"/>
                  </a:lnTo>
                  <a:lnTo>
                    <a:pt x="3037" y="2404"/>
                  </a:lnTo>
                  <a:cubicBezTo>
                    <a:pt x="3393" y="2404"/>
                    <a:pt x="3675" y="2096"/>
                    <a:pt x="3636" y="1734"/>
                  </a:cubicBezTo>
                  <a:cubicBezTo>
                    <a:pt x="3601" y="1427"/>
                    <a:pt x="3332" y="1199"/>
                    <a:pt x="3025" y="1199"/>
                  </a:cubicBezTo>
                  <a:lnTo>
                    <a:pt x="2438" y="1199"/>
                  </a:lnTo>
                  <a:lnTo>
                    <a:pt x="2438" y="616"/>
                  </a:lnTo>
                  <a:cubicBezTo>
                    <a:pt x="2438" y="309"/>
                    <a:pt x="2211" y="37"/>
                    <a:pt x="1907" y="5"/>
                  </a:cubicBezTo>
                  <a:cubicBezTo>
                    <a:pt x="1882" y="2"/>
                    <a:pt x="1859" y="0"/>
                    <a:pt x="1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21;p72">
              <a:extLst>
                <a:ext uri="{FF2B5EF4-FFF2-40B4-BE49-F238E27FC236}">
                  <a16:creationId xmlns:a16="http://schemas.microsoft.com/office/drawing/2014/main" id="{C03E152E-93DB-B61C-E68E-BE8A78DF8D9F}"/>
                </a:ext>
              </a:extLst>
            </p:cNvPr>
            <p:cNvSpPr/>
            <p:nvPr/>
          </p:nvSpPr>
          <p:spPr>
            <a:xfrm>
              <a:off x="6292825" y="2523450"/>
              <a:ext cx="91875" cy="90100"/>
            </a:xfrm>
            <a:custGeom>
              <a:avLst/>
              <a:gdLst/>
              <a:ahLst/>
              <a:cxnLst/>
              <a:rect l="l" t="t" r="r" b="b"/>
              <a:pathLst>
                <a:path w="3675" h="3604" extrusionOk="0">
                  <a:moveTo>
                    <a:pt x="1835" y="1"/>
                  </a:moveTo>
                  <a:cubicBezTo>
                    <a:pt x="1502" y="1"/>
                    <a:pt x="1237" y="269"/>
                    <a:pt x="1237" y="601"/>
                  </a:cubicBezTo>
                  <a:lnTo>
                    <a:pt x="1237" y="1203"/>
                  </a:lnTo>
                  <a:lnTo>
                    <a:pt x="634" y="1203"/>
                  </a:lnTo>
                  <a:cubicBezTo>
                    <a:pt x="282" y="1203"/>
                    <a:pt x="0" y="1507"/>
                    <a:pt x="39" y="1869"/>
                  </a:cubicBezTo>
                  <a:cubicBezTo>
                    <a:pt x="71" y="2177"/>
                    <a:pt x="343" y="2404"/>
                    <a:pt x="650" y="2404"/>
                  </a:cubicBezTo>
                  <a:lnTo>
                    <a:pt x="1237" y="2404"/>
                  </a:lnTo>
                  <a:lnTo>
                    <a:pt x="1237" y="2987"/>
                  </a:lnTo>
                  <a:cubicBezTo>
                    <a:pt x="1237" y="3298"/>
                    <a:pt x="1464" y="3567"/>
                    <a:pt x="1769" y="3599"/>
                  </a:cubicBezTo>
                  <a:cubicBezTo>
                    <a:pt x="1792" y="3602"/>
                    <a:pt x="1816" y="3603"/>
                    <a:pt x="1839" y="3603"/>
                  </a:cubicBezTo>
                  <a:cubicBezTo>
                    <a:pt x="2170" y="3603"/>
                    <a:pt x="2438" y="3335"/>
                    <a:pt x="2438" y="3003"/>
                  </a:cubicBezTo>
                  <a:lnTo>
                    <a:pt x="2438" y="2404"/>
                  </a:lnTo>
                  <a:lnTo>
                    <a:pt x="3024" y="2404"/>
                  </a:lnTo>
                  <a:cubicBezTo>
                    <a:pt x="3332" y="2404"/>
                    <a:pt x="3601" y="2177"/>
                    <a:pt x="3636" y="1869"/>
                  </a:cubicBezTo>
                  <a:cubicBezTo>
                    <a:pt x="3675" y="1507"/>
                    <a:pt x="3393" y="1203"/>
                    <a:pt x="3037" y="1203"/>
                  </a:cubicBezTo>
                  <a:lnTo>
                    <a:pt x="2438" y="1203"/>
                  </a:lnTo>
                  <a:lnTo>
                    <a:pt x="2438" y="617"/>
                  </a:lnTo>
                  <a:cubicBezTo>
                    <a:pt x="2438" y="309"/>
                    <a:pt x="2211" y="37"/>
                    <a:pt x="1906" y="5"/>
                  </a:cubicBezTo>
                  <a:cubicBezTo>
                    <a:pt x="1882" y="2"/>
                    <a:pt x="1858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22;p72">
              <a:extLst>
                <a:ext uri="{FF2B5EF4-FFF2-40B4-BE49-F238E27FC236}">
                  <a16:creationId xmlns:a16="http://schemas.microsoft.com/office/drawing/2014/main" id="{7C9FF6F9-0CDA-8F47-F427-2B60ECBFA2FF}"/>
                </a:ext>
              </a:extLst>
            </p:cNvPr>
            <p:cNvSpPr/>
            <p:nvPr/>
          </p:nvSpPr>
          <p:spPr>
            <a:xfrm>
              <a:off x="6292825" y="2913900"/>
              <a:ext cx="91875" cy="90075"/>
            </a:xfrm>
            <a:custGeom>
              <a:avLst/>
              <a:gdLst/>
              <a:ahLst/>
              <a:cxnLst/>
              <a:rect l="l" t="t" r="r" b="b"/>
              <a:pathLst>
                <a:path w="3675" h="3603" extrusionOk="0">
                  <a:moveTo>
                    <a:pt x="1835" y="0"/>
                  </a:moveTo>
                  <a:cubicBezTo>
                    <a:pt x="1502" y="0"/>
                    <a:pt x="1237" y="268"/>
                    <a:pt x="1237" y="600"/>
                  </a:cubicBezTo>
                  <a:lnTo>
                    <a:pt x="1237" y="1202"/>
                  </a:lnTo>
                  <a:lnTo>
                    <a:pt x="650" y="1202"/>
                  </a:lnTo>
                  <a:cubicBezTo>
                    <a:pt x="343" y="1202"/>
                    <a:pt x="74" y="1426"/>
                    <a:pt x="39" y="1734"/>
                  </a:cubicBezTo>
                  <a:cubicBezTo>
                    <a:pt x="0" y="2096"/>
                    <a:pt x="282" y="2404"/>
                    <a:pt x="634" y="2404"/>
                  </a:cubicBezTo>
                  <a:lnTo>
                    <a:pt x="1237" y="2404"/>
                  </a:lnTo>
                  <a:lnTo>
                    <a:pt x="1237" y="2987"/>
                  </a:lnTo>
                  <a:cubicBezTo>
                    <a:pt x="1237" y="3297"/>
                    <a:pt x="1464" y="3566"/>
                    <a:pt x="1769" y="3598"/>
                  </a:cubicBezTo>
                  <a:cubicBezTo>
                    <a:pt x="1792" y="3601"/>
                    <a:pt x="1816" y="3603"/>
                    <a:pt x="1839" y="3603"/>
                  </a:cubicBezTo>
                  <a:cubicBezTo>
                    <a:pt x="2170" y="3603"/>
                    <a:pt x="2438" y="3335"/>
                    <a:pt x="2438" y="3003"/>
                  </a:cubicBezTo>
                  <a:lnTo>
                    <a:pt x="2438" y="2400"/>
                  </a:lnTo>
                  <a:lnTo>
                    <a:pt x="3037" y="2400"/>
                  </a:lnTo>
                  <a:cubicBezTo>
                    <a:pt x="3393" y="2400"/>
                    <a:pt x="3675" y="2096"/>
                    <a:pt x="3636" y="1734"/>
                  </a:cubicBezTo>
                  <a:cubicBezTo>
                    <a:pt x="3601" y="1426"/>
                    <a:pt x="3332" y="1199"/>
                    <a:pt x="3024" y="1199"/>
                  </a:cubicBezTo>
                  <a:lnTo>
                    <a:pt x="2438" y="1199"/>
                  </a:lnTo>
                  <a:lnTo>
                    <a:pt x="2438" y="616"/>
                  </a:lnTo>
                  <a:cubicBezTo>
                    <a:pt x="2438" y="308"/>
                    <a:pt x="2211" y="36"/>
                    <a:pt x="1906" y="4"/>
                  </a:cubicBezTo>
                  <a:cubicBezTo>
                    <a:pt x="1882" y="1"/>
                    <a:pt x="1858" y="0"/>
                    <a:pt x="18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23;p72">
              <a:extLst>
                <a:ext uri="{FF2B5EF4-FFF2-40B4-BE49-F238E27FC236}">
                  <a16:creationId xmlns:a16="http://schemas.microsoft.com/office/drawing/2014/main" id="{0FEAE4FA-F64A-0E26-F044-084A8638DD19}"/>
                </a:ext>
              </a:extLst>
            </p:cNvPr>
            <p:cNvSpPr/>
            <p:nvPr/>
          </p:nvSpPr>
          <p:spPr>
            <a:xfrm>
              <a:off x="5871700" y="2883800"/>
              <a:ext cx="30075" cy="30050"/>
            </a:xfrm>
            <a:custGeom>
              <a:avLst/>
              <a:gdLst/>
              <a:ahLst/>
              <a:cxnLst/>
              <a:rect l="l" t="t" r="r" b="b"/>
              <a:pathLst>
                <a:path w="1203" h="1202" extrusionOk="0">
                  <a:moveTo>
                    <a:pt x="600" y="0"/>
                  </a:moveTo>
                  <a:cubicBezTo>
                    <a:pt x="270" y="0"/>
                    <a:pt x="1" y="269"/>
                    <a:pt x="1" y="603"/>
                  </a:cubicBezTo>
                  <a:cubicBezTo>
                    <a:pt x="1" y="936"/>
                    <a:pt x="270" y="1202"/>
                    <a:pt x="600" y="1202"/>
                  </a:cubicBezTo>
                  <a:cubicBezTo>
                    <a:pt x="933" y="1202"/>
                    <a:pt x="1202" y="936"/>
                    <a:pt x="1202" y="603"/>
                  </a:cubicBezTo>
                  <a:cubicBezTo>
                    <a:pt x="1202" y="269"/>
                    <a:pt x="933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24;p72">
              <a:extLst>
                <a:ext uri="{FF2B5EF4-FFF2-40B4-BE49-F238E27FC236}">
                  <a16:creationId xmlns:a16="http://schemas.microsoft.com/office/drawing/2014/main" id="{39CA9C7C-E6DB-F952-AF35-6B78CE34C77A}"/>
                </a:ext>
              </a:extLst>
            </p:cNvPr>
            <p:cNvSpPr/>
            <p:nvPr/>
          </p:nvSpPr>
          <p:spPr>
            <a:xfrm>
              <a:off x="6030850" y="2523475"/>
              <a:ext cx="352975" cy="343925"/>
            </a:xfrm>
            <a:custGeom>
              <a:avLst/>
              <a:gdLst/>
              <a:ahLst/>
              <a:cxnLst/>
              <a:rect l="l" t="t" r="r" b="b"/>
              <a:pathLst>
                <a:path w="14119" h="13757" extrusionOk="0">
                  <a:moveTo>
                    <a:pt x="3854" y="1"/>
                  </a:moveTo>
                  <a:cubicBezTo>
                    <a:pt x="2733" y="1"/>
                    <a:pt x="1669" y="270"/>
                    <a:pt x="692" y="808"/>
                  </a:cubicBezTo>
                  <a:lnTo>
                    <a:pt x="0" y="1186"/>
                  </a:lnTo>
                  <a:lnTo>
                    <a:pt x="2188" y="3425"/>
                  </a:lnTo>
                  <a:lnTo>
                    <a:pt x="2579" y="3028"/>
                  </a:lnTo>
                  <a:cubicBezTo>
                    <a:pt x="2909" y="2688"/>
                    <a:pt x="3380" y="2493"/>
                    <a:pt x="3867" y="2493"/>
                  </a:cubicBezTo>
                  <a:cubicBezTo>
                    <a:pt x="4354" y="2493"/>
                    <a:pt x="4825" y="2688"/>
                    <a:pt x="5155" y="3028"/>
                  </a:cubicBezTo>
                  <a:lnTo>
                    <a:pt x="10476" y="8471"/>
                  </a:lnTo>
                  <a:cubicBezTo>
                    <a:pt x="11251" y="9265"/>
                    <a:pt x="11674" y="10310"/>
                    <a:pt x="11674" y="11412"/>
                  </a:cubicBezTo>
                  <a:lnTo>
                    <a:pt x="11674" y="13757"/>
                  </a:lnTo>
                  <a:cubicBezTo>
                    <a:pt x="13116" y="12914"/>
                    <a:pt x="14118" y="11351"/>
                    <a:pt x="14118" y="9598"/>
                  </a:cubicBezTo>
                  <a:cubicBezTo>
                    <a:pt x="14118" y="8355"/>
                    <a:pt x="13599" y="7173"/>
                    <a:pt x="12731" y="6260"/>
                  </a:cubicBezTo>
                  <a:lnTo>
                    <a:pt x="8612" y="2009"/>
                  </a:lnTo>
                  <a:cubicBezTo>
                    <a:pt x="7356" y="712"/>
                    <a:pt x="5667" y="1"/>
                    <a:pt x="38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925;p72">
              <a:extLst>
                <a:ext uri="{FF2B5EF4-FFF2-40B4-BE49-F238E27FC236}">
                  <a16:creationId xmlns:a16="http://schemas.microsoft.com/office/drawing/2014/main" id="{EDEB8486-4DB6-BE62-F1C0-10F30E5C4222}"/>
                </a:ext>
              </a:extLst>
            </p:cNvPr>
            <p:cNvSpPr/>
            <p:nvPr/>
          </p:nvSpPr>
          <p:spPr>
            <a:xfrm>
              <a:off x="5871225" y="2573700"/>
              <a:ext cx="193375" cy="294175"/>
            </a:xfrm>
            <a:custGeom>
              <a:avLst/>
              <a:gdLst/>
              <a:ahLst/>
              <a:cxnLst/>
              <a:rect l="l" t="t" r="r" b="b"/>
              <a:pathLst>
                <a:path w="7735" h="11767" extrusionOk="0">
                  <a:moveTo>
                    <a:pt x="5511" y="0"/>
                  </a:moveTo>
                  <a:cubicBezTo>
                    <a:pt x="4562" y="980"/>
                    <a:pt x="1381" y="4271"/>
                    <a:pt x="1381" y="4271"/>
                  </a:cubicBezTo>
                  <a:cubicBezTo>
                    <a:pt x="1381" y="4271"/>
                    <a:pt x="1383" y="4269"/>
                    <a:pt x="1388" y="4264"/>
                  </a:cubicBezTo>
                  <a:lnTo>
                    <a:pt x="1388" y="4264"/>
                  </a:lnTo>
                  <a:cubicBezTo>
                    <a:pt x="520" y="5161"/>
                    <a:pt x="1" y="6350"/>
                    <a:pt x="1" y="7612"/>
                  </a:cubicBezTo>
                  <a:cubicBezTo>
                    <a:pt x="1" y="9387"/>
                    <a:pt x="987" y="10934"/>
                    <a:pt x="2442" y="11767"/>
                  </a:cubicBezTo>
                  <a:lnTo>
                    <a:pt x="2442" y="9403"/>
                  </a:lnTo>
                  <a:cubicBezTo>
                    <a:pt x="2442" y="8317"/>
                    <a:pt x="2877" y="7247"/>
                    <a:pt x="3640" y="6465"/>
                  </a:cubicBezTo>
                  <a:lnTo>
                    <a:pt x="7734" y="2275"/>
                  </a:lnTo>
                  <a:lnTo>
                    <a:pt x="5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298;p45">
            <a:extLst>
              <a:ext uri="{FF2B5EF4-FFF2-40B4-BE49-F238E27FC236}">
                <a16:creationId xmlns:a16="http://schemas.microsoft.com/office/drawing/2014/main" id="{EA500F1D-AE21-67DB-7D44-C263D9108BE0}"/>
              </a:ext>
            </a:extLst>
          </p:cNvPr>
          <p:cNvSpPr txBox="1">
            <a:spLocks/>
          </p:cNvSpPr>
          <p:nvPr/>
        </p:nvSpPr>
        <p:spPr>
          <a:xfrm>
            <a:off x="120590" y="1710890"/>
            <a:ext cx="5443212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zha One"/>
              <a:buNone/>
              <a:defRPr sz="2000" b="1" i="0" u="none" strike="noStrike" cap="none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>
            <a:pPr marL="0" indent="0" algn="ctr"/>
            <a:r>
              <a:rPr lang="en-US" noProof="0" dirty="0"/>
              <a:t>Customers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55C9261-6FFB-3F4B-7B20-8095A6EA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90" y="1982831"/>
            <a:ext cx="5535201" cy="31139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EF2EF113-E24B-AC6A-AA84-9251A9AC247D}"/>
              </a:ext>
            </a:extLst>
          </p:cNvPr>
          <p:cNvSpPr txBox="1"/>
          <p:nvPr/>
        </p:nvSpPr>
        <p:spPr>
          <a:xfrm>
            <a:off x="7964381" y="4885797"/>
            <a:ext cx="1265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</a:rPr>
              <a:t>1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. 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</a:rPr>
              <a:t>The datasets</a:t>
            </a:r>
          </a:p>
        </p:txBody>
      </p:sp>
      <p:sp>
        <p:nvSpPr>
          <p:cNvPr id="31" name="Google Shape;296;p45">
            <a:extLst>
              <a:ext uri="{FF2B5EF4-FFF2-40B4-BE49-F238E27FC236}">
                <a16:creationId xmlns:a16="http://schemas.microsoft.com/office/drawing/2014/main" id="{C7823815-94E6-4C74-37CC-7E6271082800}"/>
              </a:ext>
            </a:extLst>
          </p:cNvPr>
          <p:cNvSpPr txBox="1">
            <a:spLocks/>
          </p:cNvSpPr>
          <p:nvPr/>
        </p:nvSpPr>
        <p:spPr>
          <a:xfrm>
            <a:off x="5655791" y="1972199"/>
            <a:ext cx="3488209" cy="183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>
              <a:buNone/>
            </a:pPr>
            <a:r>
              <a:rPr lang="en-US" b="1" noProof="0" dirty="0"/>
              <a:t>Information about customers including:</a:t>
            </a:r>
          </a:p>
          <a:p>
            <a:pPr>
              <a:buNone/>
            </a:pPr>
            <a:endParaRPr lang="en-US" noProof="0" dirty="0"/>
          </a:p>
          <a:p>
            <a:pPr marL="139700" indent="0"/>
            <a:r>
              <a:rPr lang="en-US" noProof="0" dirty="0"/>
              <a:t>Name of the pharmacy</a:t>
            </a:r>
          </a:p>
          <a:p>
            <a:pPr marL="139700" indent="0"/>
            <a:endParaRPr lang="en-US" noProof="0" dirty="0"/>
          </a:p>
          <a:p>
            <a:pPr marL="139700" indent="0"/>
            <a:r>
              <a:rPr lang="en-US" noProof="0" dirty="0"/>
              <a:t>First and last name of the manager</a:t>
            </a:r>
          </a:p>
          <a:p>
            <a:pPr marL="139700" indent="0"/>
            <a:endParaRPr lang="en-US" noProof="0" dirty="0"/>
          </a:p>
          <a:p>
            <a:pPr marL="139700" indent="0"/>
            <a:r>
              <a:rPr lang="en-US" noProof="0" dirty="0"/>
              <a:t>Location of the pharmacy</a:t>
            </a:r>
          </a:p>
          <a:p>
            <a:pPr marL="139700" indent="0"/>
            <a:endParaRPr lang="en-US" noProof="0" dirty="0"/>
          </a:p>
          <a:p>
            <a:pPr marL="139700" indent="0"/>
            <a:r>
              <a:rPr lang="en-US" noProof="0" dirty="0"/>
              <a:t>CIP code (personal code)</a:t>
            </a:r>
          </a:p>
        </p:txBody>
      </p:sp>
    </p:spTree>
    <p:extLst>
      <p:ext uri="{BB962C8B-B14F-4D97-AF65-F5344CB8AC3E}">
        <p14:creationId xmlns:p14="http://schemas.microsoft.com/office/powerpoint/2010/main" val="129445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ED6AEC33-B757-6A5C-90BE-EE5268A33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>
            <a:extLst>
              <a:ext uri="{FF2B5EF4-FFF2-40B4-BE49-F238E27FC236}">
                <a16:creationId xmlns:a16="http://schemas.microsoft.com/office/drawing/2014/main" id="{03E8EDDE-9605-2D8A-FC4B-349C6EDC4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The datasets</a:t>
            </a:r>
          </a:p>
        </p:txBody>
      </p:sp>
      <p:sp>
        <p:nvSpPr>
          <p:cNvPr id="297" name="Google Shape;297;p45">
            <a:extLst>
              <a:ext uri="{FF2B5EF4-FFF2-40B4-BE49-F238E27FC236}">
                <a16:creationId xmlns:a16="http://schemas.microsoft.com/office/drawing/2014/main" id="{D11C39E1-3F91-5222-4EAB-6BA9CCE1220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650565" y="2270678"/>
            <a:ext cx="4313815" cy="1727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 noProof="0" dirty="0"/>
              <a:t>Information about salespeople including:</a:t>
            </a:r>
            <a:endParaRPr lang="en-US" noProof="0" dirty="0"/>
          </a:p>
          <a:p>
            <a:pPr marL="139700" indent="0"/>
            <a:endParaRPr lang="en-US" noProof="0" dirty="0"/>
          </a:p>
          <a:p>
            <a:pPr marL="139700" indent="0"/>
            <a:r>
              <a:rPr lang="en-US" noProof="0" dirty="0"/>
              <a:t>Their first and last name</a:t>
            </a:r>
          </a:p>
          <a:p>
            <a:pPr marL="139700" indent="0"/>
            <a:endParaRPr lang="en-US" noProof="0" dirty="0"/>
          </a:p>
          <a:p>
            <a:pPr marL="139700" indent="0"/>
            <a:r>
              <a:rPr lang="en-US" noProof="0" dirty="0"/>
              <a:t>Their salesperson ID number</a:t>
            </a:r>
          </a:p>
        </p:txBody>
      </p:sp>
      <p:sp>
        <p:nvSpPr>
          <p:cNvPr id="299" name="Google Shape;299;p45">
            <a:extLst>
              <a:ext uri="{FF2B5EF4-FFF2-40B4-BE49-F238E27FC236}">
                <a16:creationId xmlns:a16="http://schemas.microsoft.com/office/drawing/2014/main" id="{D6B8793F-5D3D-2BBE-A3A7-6C6BC902872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893062" y="1868914"/>
            <a:ext cx="178283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Salespeople</a:t>
            </a:r>
          </a:p>
        </p:txBody>
      </p:sp>
      <p:grpSp>
        <p:nvGrpSpPr>
          <p:cNvPr id="13" name="Google Shape;5306;p85">
            <a:extLst>
              <a:ext uri="{FF2B5EF4-FFF2-40B4-BE49-F238E27FC236}">
                <a16:creationId xmlns:a16="http://schemas.microsoft.com/office/drawing/2014/main" id="{2DD28DBC-AACC-91DC-085B-0DBD446AEDC2}"/>
              </a:ext>
            </a:extLst>
          </p:cNvPr>
          <p:cNvGrpSpPr/>
          <p:nvPr/>
        </p:nvGrpSpPr>
        <p:grpSpPr>
          <a:xfrm>
            <a:off x="2617330" y="1250610"/>
            <a:ext cx="416281" cy="488413"/>
            <a:chOff x="3938800" y="4399275"/>
            <a:chExt cx="359700" cy="481825"/>
          </a:xfrm>
        </p:grpSpPr>
        <p:sp>
          <p:nvSpPr>
            <p:cNvPr id="14" name="Google Shape;5307;p85">
              <a:extLst>
                <a:ext uri="{FF2B5EF4-FFF2-40B4-BE49-F238E27FC236}">
                  <a16:creationId xmlns:a16="http://schemas.microsoft.com/office/drawing/2014/main" id="{6AC11DB4-6970-8BF1-FB45-457174177A48}"/>
                </a:ext>
              </a:extLst>
            </p:cNvPr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" name="Google Shape;5308;p85">
              <a:extLst>
                <a:ext uri="{FF2B5EF4-FFF2-40B4-BE49-F238E27FC236}">
                  <a16:creationId xmlns:a16="http://schemas.microsoft.com/office/drawing/2014/main" id="{978343AE-B681-B836-FD5D-C3693DCB8355}"/>
                </a:ext>
              </a:extLst>
            </p:cNvPr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309;p85">
              <a:extLst>
                <a:ext uri="{FF2B5EF4-FFF2-40B4-BE49-F238E27FC236}">
                  <a16:creationId xmlns:a16="http://schemas.microsoft.com/office/drawing/2014/main" id="{90101332-6A34-AF10-635D-12027A2DD8F8}"/>
                </a:ext>
              </a:extLst>
            </p:cNvPr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310;p85">
              <a:extLst>
                <a:ext uri="{FF2B5EF4-FFF2-40B4-BE49-F238E27FC236}">
                  <a16:creationId xmlns:a16="http://schemas.microsoft.com/office/drawing/2014/main" id="{50D8D522-BF7E-BAF3-CA48-5C825C371110}"/>
                </a:ext>
              </a:extLst>
            </p:cNvPr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311;p85">
              <a:extLst>
                <a:ext uri="{FF2B5EF4-FFF2-40B4-BE49-F238E27FC236}">
                  <a16:creationId xmlns:a16="http://schemas.microsoft.com/office/drawing/2014/main" id="{CBBBF0DB-4BCB-B1AE-E65A-2266FFDCC9A3}"/>
                </a:ext>
              </a:extLst>
            </p:cNvPr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4" name="Image 23">
            <a:extLst>
              <a:ext uri="{FF2B5EF4-FFF2-40B4-BE49-F238E27FC236}">
                <a16:creationId xmlns:a16="http://schemas.microsoft.com/office/drawing/2014/main" id="{36CD40C1-1E53-450E-042A-1577D2651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868" y="2172293"/>
            <a:ext cx="1215219" cy="29315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EE77F4A-469D-90C5-5A4A-E148CE5F6041}"/>
              </a:ext>
            </a:extLst>
          </p:cNvPr>
          <p:cNvSpPr txBox="1"/>
          <p:nvPr/>
        </p:nvSpPr>
        <p:spPr>
          <a:xfrm>
            <a:off x="7964381" y="4885797"/>
            <a:ext cx="1265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</a:rPr>
              <a:t>1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. 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</a:rPr>
              <a:t>The datasets</a:t>
            </a:r>
          </a:p>
        </p:txBody>
      </p:sp>
    </p:spTree>
    <p:extLst>
      <p:ext uri="{BB962C8B-B14F-4D97-AF65-F5344CB8AC3E}">
        <p14:creationId xmlns:p14="http://schemas.microsoft.com/office/powerpoint/2010/main" val="365500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subTitle" idx="1"/>
          </p:nvPr>
        </p:nvSpPr>
        <p:spPr>
          <a:xfrm>
            <a:off x="939200" y="2681166"/>
            <a:ext cx="3578400" cy="9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Cleaning the data</a:t>
            </a:r>
          </a:p>
        </p:txBody>
      </p:sp>
      <p:pic>
        <p:nvPicPr>
          <p:cNvPr id="252" name="Google Shape;252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644" r="25997"/>
          <a:stretch/>
        </p:blipFill>
        <p:spPr>
          <a:xfrm>
            <a:off x="5335800" y="0"/>
            <a:ext cx="3808200" cy="5143500"/>
          </a:xfrm>
          <a:prstGeom prst="rect">
            <a:avLst/>
          </a:prstGeom>
        </p:spPr>
      </p:pic>
      <p:cxnSp>
        <p:nvCxnSpPr>
          <p:cNvPr id="253" name="Google Shape;253;p40"/>
          <p:cNvCxnSpPr/>
          <p:nvPr/>
        </p:nvCxnSpPr>
        <p:spPr>
          <a:xfrm>
            <a:off x="5335800" y="0"/>
            <a:ext cx="0" cy="3476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54" name="Google Shape;254;p40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4287300" y="146658"/>
            <a:ext cx="790900" cy="12059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40"/>
          <p:cNvCxnSpPr/>
          <p:nvPr/>
        </p:nvCxnSpPr>
        <p:spPr>
          <a:xfrm>
            <a:off x="-13600" y="2579850"/>
            <a:ext cx="4531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60;p41">
            <a:extLst>
              <a:ext uri="{FF2B5EF4-FFF2-40B4-BE49-F238E27FC236}">
                <a16:creationId xmlns:a16="http://schemas.microsoft.com/office/drawing/2014/main" id="{5712D34E-0EE8-CC58-2C9B-F7DAD649F6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4101" y="1200861"/>
            <a:ext cx="4272599" cy="14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buSzPts val="3600"/>
            </a:pPr>
            <a:r>
              <a:rPr lang="en-US" sz="4800" noProof="0" dirty="0"/>
              <a:t>Cleaning</a:t>
            </a:r>
          </a:p>
        </p:txBody>
      </p:sp>
      <p:sp>
        <p:nvSpPr>
          <p:cNvPr id="6" name="Google Shape;262;p41">
            <a:extLst>
              <a:ext uri="{FF2B5EF4-FFF2-40B4-BE49-F238E27FC236}">
                <a16:creationId xmlns:a16="http://schemas.microsoft.com/office/drawing/2014/main" id="{7AFC766B-6A15-61AE-08BF-DF1B06424715}"/>
              </a:ext>
            </a:extLst>
          </p:cNvPr>
          <p:cNvSpPr txBox="1">
            <a:spLocks/>
          </p:cNvSpPr>
          <p:nvPr/>
        </p:nvSpPr>
        <p:spPr>
          <a:xfrm>
            <a:off x="654100" y="1041177"/>
            <a:ext cx="10011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2000"/>
            </a:pPr>
            <a:r>
              <a:rPr lang="en" sz="4800" dirty="0">
                <a:solidFill>
                  <a:schemeClr val="dk1"/>
                </a:solidFill>
                <a:latin typeface="Rozha One"/>
                <a:cs typeface="Rozha One"/>
                <a:sym typeface="Rozha One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dataset</a:t>
            </a:r>
            <a:endParaRPr dirty="0"/>
          </a:p>
        </p:txBody>
      </p:sp>
      <p:sp>
        <p:nvSpPr>
          <p:cNvPr id="281" name="Google Shape;281;p43"/>
          <p:cNvSpPr txBox="1">
            <a:spLocks noGrp="1"/>
          </p:cNvSpPr>
          <p:nvPr>
            <p:ph type="subTitle" idx="1"/>
          </p:nvPr>
        </p:nvSpPr>
        <p:spPr>
          <a:xfrm>
            <a:off x="4068356" y="2197507"/>
            <a:ext cx="5075644" cy="1600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noProof="0" dirty="0"/>
              <a:t>Some product names contain numbers.</a:t>
            </a:r>
          </a:p>
          <a:p>
            <a:pPr>
              <a:buNone/>
            </a:pPr>
            <a:endParaRPr lang="en-US" noProof="0" dirty="0"/>
          </a:p>
          <a:p>
            <a:r>
              <a:rPr lang="en-US" noProof="0" dirty="0"/>
              <a:t>Some special characters interfere with the analysis because</a:t>
            </a:r>
          </a:p>
          <a:p>
            <a:r>
              <a:rPr lang="en-US" noProof="0" dirty="0"/>
              <a:t>products containing them are not recognized properly: it’s</a:t>
            </a:r>
          </a:p>
          <a:p>
            <a:r>
              <a:rPr lang="en-US" noProof="0" dirty="0"/>
              <a:t>impossible to group them to perform a general analysis of</a:t>
            </a:r>
          </a:p>
          <a:p>
            <a:r>
              <a:rPr lang="en-US" noProof="0" dirty="0"/>
              <a:t>the product in question.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FA6F5AA-11D0-1054-71D3-5E1E16689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694" y="1585933"/>
            <a:ext cx="3171662" cy="28236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384A776-A0C7-86AA-3C2D-8DD487AA418C}"/>
              </a:ext>
            </a:extLst>
          </p:cNvPr>
          <p:cNvSpPr txBox="1"/>
          <p:nvPr/>
        </p:nvSpPr>
        <p:spPr>
          <a:xfrm>
            <a:off x="8219565" y="4885797"/>
            <a:ext cx="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2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. </a:t>
            </a:r>
            <a:r>
              <a:rPr lang="en-US" sz="120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Cleaning</a:t>
            </a:r>
            <a:endParaRPr lang="en-US" sz="1200" noProof="0" dirty="0">
              <a:solidFill>
                <a:schemeClr val="lt1"/>
              </a:solidFill>
              <a:latin typeface="Bellota Text"/>
              <a:ea typeface="Bellota Tex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E6E13C17-5D59-D1B6-72C8-E8E573569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>
            <a:extLst>
              <a:ext uri="{FF2B5EF4-FFF2-40B4-BE49-F238E27FC236}">
                <a16:creationId xmlns:a16="http://schemas.microsoft.com/office/drawing/2014/main" id="{8EEFE4DA-3B69-0CA2-11B8-F123C320C5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Sales dataset</a:t>
            </a:r>
            <a:endParaRPr dirty="0"/>
          </a:p>
        </p:txBody>
      </p:sp>
      <p:sp>
        <p:nvSpPr>
          <p:cNvPr id="281" name="Google Shape;281;p43">
            <a:extLst>
              <a:ext uri="{FF2B5EF4-FFF2-40B4-BE49-F238E27FC236}">
                <a16:creationId xmlns:a16="http://schemas.microsoft.com/office/drawing/2014/main" id="{498A8BC5-3D4C-2233-44E5-00FB7B43BC2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493" y="1663243"/>
            <a:ext cx="4625165" cy="382377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noProof="0" dirty="0"/>
              <a:t>Cleaning of special characters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6B629D4-21DA-3490-11C5-FE6D63F03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57" y="2059684"/>
            <a:ext cx="7772400" cy="382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B95BCC4-66B9-25B5-4731-E753FF5C7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57" y="3014370"/>
            <a:ext cx="6251936" cy="197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281;p43">
            <a:extLst>
              <a:ext uri="{FF2B5EF4-FFF2-40B4-BE49-F238E27FC236}">
                <a16:creationId xmlns:a16="http://schemas.microsoft.com/office/drawing/2014/main" id="{1ABF41BB-2DBA-2780-CBA8-16AC7F0C0EA3}"/>
              </a:ext>
            </a:extLst>
          </p:cNvPr>
          <p:cNvSpPr txBox="1">
            <a:spLocks/>
          </p:cNvSpPr>
          <p:nvPr/>
        </p:nvSpPr>
        <p:spPr>
          <a:xfrm>
            <a:off x="244557" y="2653259"/>
            <a:ext cx="4625165" cy="382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ota Text"/>
              <a:buNone/>
              <a:defRPr sz="1400" b="0" i="0" u="none" strike="noStrike" cap="none">
                <a:solidFill>
                  <a:schemeClr val="lt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pPr marL="0" indent="0"/>
            <a:r>
              <a:rPr lang="en-US" noProof="0" dirty="0"/>
              <a:t>Removal of numbers from product names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6CB903-5121-F2A7-2DE3-EDAE14CD4924}"/>
              </a:ext>
            </a:extLst>
          </p:cNvPr>
          <p:cNvSpPr txBox="1"/>
          <p:nvPr/>
        </p:nvSpPr>
        <p:spPr>
          <a:xfrm>
            <a:off x="8219565" y="4885797"/>
            <a:ext cx="95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2</a:t>
            </a:r>
            <a:r>
              <a:rPr lang="en-US" sz="1200" noProof="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. </a:t>
            </a:r>
            <a:r>
              <a:rPr lang="en-US" sz="1200" dirty="0">
                <a:solidFill>
                  <a:schemeClr val="lt1"/>
                </a:solidFill>
                <a:latin typeface="Bellota Text"/>
                <a:ea typeface="Bellota Text"/>
                <a:sym typeface="Bellota Text"/>
              </a:rPr>
              <a:t>Cleaning</a:t>
            </a:r>
            <a:endParaRPr lang="en-US" sz="1200" noProof="0" dirty="0">
              <a:solidFill>
                <a:schemeClr val="lt1"/>
              </a:solidFill>
              <a:latin typeface="Bellota Text"/>
              <a:ea typeface="Bellota Text"/>
            </a:endParaRPr>
          </a:p>
        </p:txBody>
      </p:sp>
    </p:spTree>
    <p:extLst>
      <p:ext uri="{BB962C8B-B14F-4D97-AF65-F5344CB8AC3E}">
        <p14:creationId xmlns:p14="http://schemas.microsoft.com/office/powerpoint/2010/main" val="4000995134"/>
      </p:ext>
    </p:extLst>
  </p:cSld>
  <p:clrMapOvr>
    <a:masterClrMapping/>
  </p:clrMapOvr>
</p:sld>
</file>

<file path=ppt/theme/theme1.xml><?xml version="1.0" encoding="utf-8"?>
<a:theme xmlns:a="http://schemas.openxmlformats.org/drawingml/2006/main" name="Aloe Vera by Slidesgo">
  <a:themeElements>
    <a:clrScheme name="Simple Light">
      <a:dk1>
        <a:srgbClr val="5E803E"/>
      </a:dk1>
      <a:lt1>
        <a:srgbClr val="595959"/>
      </a:lt1>
      <a:dk2>
        <a:srgbClr val="F4F4F4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364</Words>
  <Application>Microsoft Macintosh PowerPoint</Application>
  <PresentationFormat>Affichage à l'écran (16:9)</PresentationFormat>
  <Paragraphs>91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Bellota Text</vt:lpstr>
      <vt:lpstr>Rozha One</vt:lpstr>
      <vt:lpstr>Arial</vt:lpstr>
      <vt:lpstr>Aloe Vera by Slidesgo</vt:lpstr>
      <vt:lpstr>Aloe Vera</vt:lpstr>
      <vt:lpstr>Table of contents</vt:lpstr>
      <vt:lpstr>The datasets</vt:lpstr>
      <vt:lpstr>The datasets</vt:lpstr>
      <vt:lpstr>The datasets</vt:lpstr>
      <vt:lpstr>The datasets</vt:lpstr>
      <vt:lpstr>Cleaning</vt:lpstr>
      <vt:lpstr>Sales dataset</vt:lpstr>
      <vt:lpstr>Sales dataset</vt:lpstr>
      <vt:lpstr>Sales dataset</vt:lpstr>
      <vt:lpstr>Analysis</vt:lpstr>
      <vt:lpstr>Merging the tables to perform the analysis</vt:lpstr>
      <vt:lpstr>Merging the tables to perform the analysis</vt:lpstr>
      <vt:lpstr>Excerpt of the results</vt:lpstr>
      <vt:lpstr>Excerpt of the results</vt:lpstr>
      <vt:lpstr>Excerpt of the results</vt:lpstr>
      <vt:lpstr>Excerpt of the results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Maud Gesbert</cp:lastModifiedBy>
  <cp:revision>81</cp:revision>
  <dcterms:modified xsi:type="dcterms:W3CDTF">2025-04-18T17:30:53Z</dcterms:modified>
</cp:coreProperties>
</file>