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82296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6F51"/>
    <a:srgbClr val="FF85FF"/>
    <a:srgbClr val="E9C46A"/>
    <a:srgbClr val="40768C"/>
    <a:srgbClr val="2A9D8F"/>
    <a:srgbClr val="95D19C"/>
    <a:srgbClr val="FCF2DB"/>
    <a:srgbClr val="CAE8E5"/>
    <a:srgbClr val="768887"/>
    <a:srgbClr val="437C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638" autoAdjust="0"/>
    <p:restoredTop sz="78614" autoAdjust="0"/>
  </p:normalViewPr>
  <p:slideViewPr>
    <p:cSldViewPr snapToGrid="0">
      <p:cViewPr varScale="1">
        <p:scale>
          <a:sx n="89" d="100"/>
          <a:sy n="89" d="100"/>
        </p:scale>
        <p:origin x="28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5C4963-4CE3-4C2C-8CC5-C71F7D25BD73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57375" y="1200150"/>
            <a:ext cx="3600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43A710-8C71-4FA8-8442-707FDA3D5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38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1: Topic modeling process. A. Stool samples were measured using 4 techniques, 16s, metagenomics, </a:t>
            </a:r>
            <a:r>
              <a:rPr lang="en-US" dirty="0" err="1"/>
              <a:t>metatranscriptomics</a:t>
            </a:r>
            <a:r>
              <a:rPr lang="en-US" dirty="0"/>
              <a:t>, and metabolomics. B. Latent Dirichlet Allocation (LDA) was applied to each dataset independently to model latent variable “topics” from count data. Each sample is modeled as a Dirichlet distribution of topics, and each topic is modeled as a Dirichlet distribution of features (ASV, KO, or C). In this use case of LDA, samples are treated as documents and features are treated as words. C. Topics from each </a:t>
            </a:r>
            <a:r>
              <a:rPr lang="en-US" dirty="0" err="1"/>
              <a:t>omic</a:t>
            </a:r>
            <a:r>
              <a:rPr lang="en-US" dirty="0"/>
              <a:t> were then clustered by their distribution across samples using hierarchical clustering on spearman correlations. We call the cluster of topics “cross-</a:t>
            </a:r>
            <a:r>
              <a:rPr lang="en-US" dirty="0" err="1"/>
              <a:t>omic</a:t>
            </a:r>
            <a:r>
              <a:rPr lang="en-US" dirty="0"/>
              <a:t> topics”, and discuss their interpretations and biological implications. Multiple topics from an </a:t>
            </a:r>
            <a:r>
              <a:rPr lang="en-US" dirty="0" err="1"/>
              <a:t>omic</a:t>
            </a:r>
            <a:r>
              <a:rPr lang="en-US" dirty="0"/>
              <a:t> may be included in the same cross-</a:t>
            </a:r>
            <a:r>
              <a:rPr lang="en-US" dirty="0" err="1"/>
              <a:t>omic</a:t>
            </a:r>
            <a:r>
              <a:rPr lang="en-US" dirty="0"/>
              <a:t> topic. D. Samples were clustered using their hierarchical clustering on spearman correlations of their topic distributions. Groups enabled comparisons between samples with similar diets and similar ‘microbial feature landscapes’.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43A710-8C71-4FA8-8442-707FDA3D56D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203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46836"/>
            <a:ext cx="7772400" cy="286512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22446"/>
            <a:ext cx="6858000" cy="198691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C3D13-15AB-49F8-B5FC-BE4AA3C256B6}" type="datetimeFigureOut">
              <a:rPr lang="en-US" smtClean="0"/>
              <a:t>7/21/2022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6D2A-AE43-4C2C-96D1-51A210AD57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792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C3D13-15AB-49F8-B5FC-BE4AA3C256B6}" type="datetimeFigureOut">
              <a:rPr lang="en-US" smtClean="0"/>
              <a:t>7/21/2022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6D2A-AE43-4C2C-96D1-51A210AD57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84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38150"/>
            <a:ext cx="1971675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438150"/>
            <a:ext cx="5800725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C3D13-15AB-49F8-B5FC-BE4AA3C256B6}" type="datetimeFigureOut">
              <a:rPr lang="en-US" smtClean="0"/>
              <a:t>7/21/2022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6D2A-AE43-4C2C-96D1-51A210AD57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08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C3D13-15AB-49F8-B5FC-BE4AA3C256B6}" type="datetimeFigureOut">
              <a:rPr lang="en-US" smtClean="0"/>
              <a:t>7/21/2022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6D2A-AE43-4C2C-96D1-51A210AD57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239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051688"/>
            <a:ext cx="7886700" cy="342328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5507358"/>
            <a:ext cx="7886700" cy="180022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C3D13-15AB-49F8-B5FC-BE4AA3C256B6}" type="datetimeFigureOut">
              <a:rPr lang="en-US" smtClean="0"/>
              <a:t>7/21/2022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6D2A-AE43-4C2C-96D1-51A210AD57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325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190750"/>
            <a:ext cx="388620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190750"/>
            <a:ext cx="388620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C3D13-15AB-49F8-B5FC-BE4AA3C256B6}" type="datetimeFigureOut">
              <a:rPr lang="en-US" smtClean="0"/>
              <a:t>7/21/2022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6D2A-AE43-4C2C-96D1-51A210AD57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680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8152"/>
            <a:ext cx="788670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017396"/>
            <a:ext cx="3868340" cy="98869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3006090"/>
            <a:ext cx="3868340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017396"/>
            <a:ext cx="3887391" cy="98869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3006090"/>
            <a:ext cx="3887391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C3D13-15AB-49F8-B5FC-BE4AA3C256B6}" type="datetimeFigureOut">
              <a:rPr lang="en-US" smtClean="0"/>
              <a:t>7/21/2022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6D2A-AE43-4C2C-96D1-51A210AD57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321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C3D13-15AB-49F8-B5FC-BE4AA3C256B6}" type="datetimeFigureOut">
              <a:rPr lang="en-US" smtClean="0"/>
              <a:t>7/21/2022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6D2A-AE43-4C2C-96D1-51A210AD57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640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C3D13-15AB-49F8-B5FC-BE4AA3C256B6}" type="datetimeFigureOut">
              <a:rPr lang="en-US" smtClean="0"/>
              <a:t>7/21/2022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6D2A-AE43-4C2C-96D1-51A210AD57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656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548640"/>
            <a:ext cx="2949178" cy="192024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184912"/>
            <a:ext cx="4629150" cy="58483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468880"/>
            <a:ext cx="2949178" cy="457390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C3D13-15AB-49F8-B5FC-BE4AA3C256B6}" type="datetimeFigureOut">
              <a:rPr lang="en-US" smtClean="0"/>
              <a:t>7/21/2022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6D2A-AE43-4C2C-96D1-51A210AD57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646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548640"/>
            <a:ext cx="2949178" cy="192024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184912"/>
            <a:ext cx="4629150" cy="58483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468880"/>
            <a:ext cx="2949178" cy="457390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C3D13-15AB-49F8-B5FC-BE4AA3C256B6}" type="datetimeFigureOut">
              <a:rPr lang="en-US" smtClean="0"/>
              <a:t>7/21/2022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6D2A-AE43-4C2C-96D1-51A210AD57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075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38152"/>
            <a:ext cx="788670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190750"/>
            <a:ext cx="788670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7627622"/>
            <a:ext cx="20574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C3D13-15AB-49F8-B5FC-BE4AA3C256B6}" type="datetimeFigureOut">
              <a:rPr lang="en-US" smtClean="0"/>
              <a:t>7/21/2022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7627622"/>
            <a:ext cx="30861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7627622"/>
            <a:ext cx="20574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F6D2A-AE43-4C2C-96D1-51A210AD57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049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9CDA9D0-3DD6-4A79-9922-2D77F61BC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030662"/>
              </p:ext>
            </p:extLst>
          </p:nvPr>
        </p:nvGraphicFramePr>
        <p:xfrm>
          <a:off x="1980110" y="385451"/>
          <a:ext cx="1664081" cy="6826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2176">
                  <a:extLst>
                    <a:ext uri="{9D8B030D-6E8A-4147-A177-3AD203B41FA5}">
                      <a16:colId xmlns:a16="http://schemas.microsoft.com/office/drawing/2014/main" val="2544248493"/>
                    </a:ext>
                  </a:extLst>
                </a:gridCol>
                <a:gridCol w="255651">
                  <a:extLst>
                    <a:ext uri="{9D8B030D-6E8A-4147-A177-3AD203B41FA5}">
                      <a16:colId xmlns:a16="http://schemas.microsoft.com/office/drawing/2014/main" val="1631880937"/>
                    </a:ext>
                  </a:extLst>
                </a:gridCol>
                <a:gridCol w="255651">
                  <a:extLst>
                    <a:ext uri="{9D8B030D-6E8A-4147-A177-3AD203B41FA5}">
                      <a16:colId xmlns:a16="http://schemas.microsoft.com/office/drawing/2014/main" val="572093327"/>
                    </a:ext>
                  </a:extLst>
                </a:gridCol>
                <a:gridCol w="255651">
                  <a:extLst>
                    <a:ext uri="{9D8B030D-6E8A-4147-A177-3AD203B41FA5}">
                      <a16:colId xmlns:a16="http://schemas.microsoft.com/office/drawing/2014/main" val="3326158629"/>
                    </a:ext>
                  </a:extLst>
                </a:gridCol>
                <a:gridCol w="255651">
                  <a:extLst>
                    <a:ext uri="{9D8B030D-6E8A-4147-A177-3AD203B41FA5}">
                      <a16:colId xmlns:a16="http://schemas.microsoft.com/office/drawing/2014/main" val="1101940372"/>
                    </a:ext>
                  </a:extLst>
                </a:gridCol>
                <a:gridCol w="249301">
                  <a:extLst>
                    <a:ext uri="{9D8B030D-6E8A-4147-A177-3AD203B41FA5}">
                      <a16:colId xmlns:a16="http://schemas.microsoft.com/office/drawing/2014/main" val="4080004676"/>
                    </a:ext>
                  </a:extLst>
                </a:gridCol>
              </a:tblGrid>
              <a:tr h="20720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18288" marR="18288" marT="18288" marB="18288">
                    <a:solidFill>
                      <a:srgbClr val="F17455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ASV</a:t>
                      </a:r>
                      <a:r>
                        <a:rPr lang="en-US" sz="800" baseline="-25000" dirty="0"/>
                        <a:t>1</a:t>
                      </a:r>
                      <a:endParaRPr lang="en-US" sz="800" dirty="0"/>
                    </a:p>
                  </a:txBody>
                  <a:tcPr marL="18288" marR="18288" marT="18288" marB="18288">
                    <a:solidFill>
                      <a:srgbClr val="F17455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ASV</a:t>
                      </a:r>
                      <a:r>
                        <a:rPr lang="en-US" sz="800" baseline="-25000" dirty="0"/>
                        <a:t>2</a:t>
                      </a:r>
                      <a:endParaRPr lang="en-US" sz="800" dirty="0"/>
                    </a:p>
                  </a:txBody>
                  <a:tcPr marL="18288" marR="18288" marT="18288" marB="18288">
                    <a:solidFill>
                      <a:srgbClr val="F17455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ASV</a:t>
                      </a:r>
                      <a:r>
                        <a:rPr lang="en-US" sz="800" baseline="-25000" dirty="0"/>
                        <a:t>3</a:t>
                      </a:r>
                      <a:endParaRPr lang="en-US" sz="800" dirty="0"/>
                    </a:p>
                  </a:txBody>
                  <a:tcPr marL="18288" marR="18288" marT="18288" marB="18288">
                    <a:solidFill>
                      <a:srgbClr val="F17455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ASV</a:t>
                      </a:r>
                      <a:r>
                        <a:rPr lang="en-US" sz="800" baseline="-25000" dirty="0"/>
                        <a:t>4</a:t>
                      </a:r>
                      <a:endParaRPr lang="en-US" sz="800" dirty="0"/>
                    </a:p>
                  </a:txBody>
                  <a:tcPr marL="18288" marR="18288" marT="18288" marB="18288">
                    <a:solidFill>
                      <a:srgbClr val="F17455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ASV</a:t>
                      </a:r>
                      <a:r>
                        <a:rPr lang="en-US" sz="800" baseline="-25000" dirty="0" err="1"/>
                        <a:t>p</a:t>
                      </a:r>
                      <a:endParaRPr lang="en-US" sz="800" baseline="-25000" dirty="0"/>
                    </a:p>
                  </a:txBody>
                  <a:tcPr marL="18288" marR="18288" marT="18288" marB="18288">
                    <a:solidFill>
                      <a:srgbClr val="F17455">
                        <a:alpha val="2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700871"/>
                  </a:ext>
                </a:extLst>
              </a:tr>
              <a:tr h="149325">
                <a:tc>
                  <a:txBody>
                    <a:bodyPr/>
                    <a:lstStyle/>
                    <a:p>
                      <a:r>
                        <a:rPr lang="en-US" sz="800"/>
                        <a:t>Sample</a:t>
                      </a:r>
                      <a:r>
                        <a:rPr lang="en-US" sz="800" baseline="-25000"/>
                        <a:t>1</a:t>
                      </a:r>
                    </a:p>
                  </a:txBody>
                  <a:tcPr marL="18288" marR="18288" marT="18288" marB="18288">
                    <a:solidFill>
                      <a:srgbClr val="F17455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F17455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F17455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F17455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F17455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F17455">
                        <a:alpha val="2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940899"/>
                  </a:ext>
                </a:extLst>
              </a:tr>
              <a:tr h="149325">
                <a:tc>
                  <a:txBody>
                    <a:bodyPr/>
                    <a:lstStyle/>
                    <a:p>
                      <a:r>
                        <a:rPr lang="en-US" sz="800"/>
                        <a:t>…</a:t>
                      </a:r>
                    </a:p>
                  </a:txBody>
                  <a:tcPr marL="18288" marR="18288" marT="18288" marB="18288">
                    <a:solidFill>
                      <a:srgbClr val="F17455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F17455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F17455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F17455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F17455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F17455">
                        <a:alpha val="2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943331"/>
                  </a:ext>
                </a:extLst>
              </a:tr>
              <a:tr h="149325">
                <a:tc>
                  <a:txBody>
                    <a:bodyPr/>
                    <a:lstStyle/>
                    <a:p>
                      <a:r>
                        <a:rPr lang="en-US" sz="800" err="1"/>
                        <a:t>Sample</a:t>
                      </a:r>
                      <a:r>
                        <a:rPr lang="en-US" sz="800" baseline="-25000" err="1"/>
                        <a:t>n</a:t>
                      </a:r>
                      <a:endParaRPr lang="en-US" sz="800" baseline="-25000"/>
                    </a:p>
                  </a:txBody>
                  <a:tcPr marL="18288" marR="18288" marT="18288" marB="18288">
                    <a:solidFill>
                      <a:srgbClr val="F17455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F17455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F17455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F17455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F17455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F17455">
                        <a:alpha val="2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85336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0386E8D-A45F-444F-B658-F86F5308AD44}"/>
              </a:ext>
            </a:extLst>
          </p:cNvPr>
          <p:cNvSpPr txBox="1"/>
          <p:nvPr/>
        </p:nvSpPr>
        <p:spPr>
          <a:xfrm>
            <a:off x="1916429" y="31730"/>
            <a:ext cx="559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n w="0">
                  <a:solidFill>
                    <a:srgbClr val="DF8787"/>
                  </a:solidFill>
                  <a:prstDash val="solid"/>
                </a:ln>
                <a:solidFill>
                  <a:srgbClr val="DF8787"/>
                </a:solidFill>
              </a:rPr>
              <a:t>16s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79BC6A-1126-4470-8A11-8799888A6CB6}"/>
              </a:ext>
            </a:extLst>
          </p:cNvPr>
          <p:cNvSpPr txBox="1"/>
          <p:nvPr/>
        </p:nvSpPr>
        <p:spPr>
          <a:xfrm>
            <a:off x="3706842" y="31730"/>
            <a:ext cx="713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n w="0">
                  <a:solidFill>
                    <a:srgbClr val="BAB3A2"/>
                  </a:solidFill>
                  <a:prstDash val="solid"/>
                </a:ln>
                <a:solidFill>
                  <a:srgbClr val="FCF2DB"/>
                </a:solidFill>
              </a:rPr>
              <a:t>MTG</a:t>
            </a:r>
            <a:endParaRPr lang="en-US" sz="1600" dirty="0">
              <a:ln w="0">
                <a:solidFill>
                  <a:srgbClr val="BAB3A2"/>
                </a:solidFill>
                <a:prstDash val="solid"/>
              </a:ln>
              <a:solidFill>
                <a:srgbClr val="FCF2DB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1E9890-AF07-45F4-BE1E-DBD22D55B1CF}"/>
              </a:ext>
            </a:extLst>
          </p:cNvPr>
          <p:cNvSpPr txBox="1"/>
          <p:nvPr/>
        </p:nvSpPr>
        <p:spPr>
          <a:xfrm>
            <a:off x="5282055" y="31730"/>
            <a:ext cx="623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n w="0">
                  <a:solidFill>
                    <a:srgbClr val="768887"/>
                  </a:solidFill>
                  <a:prstDash val="solid"/>
                </a:ln>
                <a:solidFill>
                  <a:srgbClr val="95D19C"/>
                </a:solidFill>
              </a:rPr>
              <a:t>MTT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C904BF-5033-4DE8-96AF-40256B44B4F4}"/>
              </a:ext>
            </a:extLst>
          </p:cNvPr>
          <p:cNvSpPr txBox="1"/>
          <p:nvPr/>
        </p:nvSpPr>
        <p:spPr>
          <a:xfrm>
            <a:off x="6855094" y="31730"/>
            <a:ext cx="623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n w="0">
                  <a:solidFill>
                    <a:srgbClr val="437C92"/>
                  </a:solidFill>
                  <a:prstDash val="solid"/>
                </a:ln>
                <a:solidFill>
                  <a:srgbClr val="D0DEE4"/>
                </a:solidFill>
              </a:rPr>
              <a:t>MBX</a:t>
            </a:r>
          </a:p>
        </p:txBody>
      </p:sp>
      <p:graphicFrame>
        <p:nvGraphicFramePr>
          <p:cNvPr id="69" name="Table 4">
            <a:extLst>
              <a:ext uri="{FF2B5EF4-FFF2-40B4-BE49-F238E27FC236}">
                <a16:creationId xmlns:a16="http://schemas.microsoft.com/office/drawing/2014/main" id="{33A49FD1-6DC4-45ED-9217-1D00DBC2B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705429"/>
              </p:ext>
            </p:extLst>
          </p:nvPr>
        </p:nvGraphicFramePr>
        <p:xfrm>
          <a:off x="3779809" y="383296"/>
          <a:ext cx="1449771" cy="687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2176">
                  <a:extLst>
                    <a:ext uri="{9D8B030D-6E8A-4147-A177-3AD203B41FA5}">
                      <a16:colId xmlns:a16="http://schemas.microsoft.com/office/drawing/2014/main" val="2544248493"/>
                    </a:ext>
                  </a:extLst>
                </a:gridCol>
                <a:gridCol w="212789">
                  <a:extLst>
                    <a:ext uri="{9D8B030D-6E8A-4147-A177-3AD203B41FA5}">
                      <a16:colId xmlns:a16="http://schemas.microsoft.com/office/drawing/2014/main" val="1631880937"/>
                    </a:ext>
                  </a:extLst>
                </a:gridCol>
                <a:gridCol w="212789">
                  <a:extLst>
                    <a:ext uri="{9D8B030D-6E8A-4147-A177-3AD203B41FA5}">
                      <a16:colId xmlns:a16="http://schemas.microsoft.com/office/drawing/2014/main" val="572093327"/>
                    </a:ext>
                  </a:extLst>
                </a:gridCol>
                <a:gridCol w="212789">
                  <a:extLst>
                    <a:ext uri="{9D8B030D-6E8A-4147-A177-3AD203B41FA5}">
                      <a16:colId xmlns:a16="http://schemas.microsoft.com/office/drawing/2014/main" val="3326158629"/>
                    </a:ext>
                  </a:extLst>
                </a:gridCol>
                <a:gridCol w="212789">
                  <a:extLst>
                    <a:ext uri="{9D8B030D-6E8A-4147-A177-3AD203B41FA5}">
                      <a16:colId xmlns:a16="http://schemas.microsoft.com/office/drawing/2014/main" val="1101940372"/>
                    </a:ext>
                  </a:extLst>
                </a:gridCol>
                <a:gridCol w="206439">
                  <a:extLst>
                    <a:ext uri="{9D8B030D-6E8A-4147-A177-3AD203B41FA5}">
                      <a16:colId xmlns:a16="http://schemas.microsoft.com/office/drawing/2014/main" val="4080004676"/>
                    </a:ext>
                  </a:extLst>
                </a:gridCol>
              </a:tblGrid>
              <a:tr h="17175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F3CD6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KO</a:t>
                      </a:r>
                      <a:r>
                        <a:rPr lang="en-US" sz="800" baseline="-25000"/>
                        <a:t>1</a:t>
                      </a:r>
                      <a:endParaRPr lang="en-US" sz="800"/>
                    </a:p>
                  </a:txBody>
                  <a:tcPr marL="18288" marR="18288" marT="18288" marB="18288">
                    <a:solidFill>
                      <a:srgbClr val="F3CD6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KO</a:t>
                      </a:r>
                      <a:r>
                        <a:rPr lang="en-US" sz="800" baseline="-25000"/>
                        <a:t>2</a:t>
                      </a:r>
                      <a:endParaRPr lang="en-US" sz="800"/>
                    </a:p>
                  </a:txBody>
                  <a:tcPr marL="18288" marR="18288" marT="18288" marB="18288">
                    <a:solidFill>
                      <a:srgbClr val="F3CD6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/>
                        <a:t>KO</a:t>
                      </a:r>
                      <a:r>
                        <a:rPr lang="en-US" sz="800" baseline="-25000"/>
                        <a:t>3</a:t>
                      </a:r>
                      <a:endParaRPr lang="en-US" sz="800"/>
                    </a:p>
                  </a:txBody>
                  <a:tcPr marL="18288" marR="18288" marT="18288" marB="18288">
                    <a:solidFill>
                      <a:srgbClr val="F3CD6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/>
                        <a:t>KO</a:t>
                      </a:r>
                      <a:r>
                        <a:rPr lang="en-US" sz="800" baseline="-25000"/>
                        <a:t>4</a:t>
                      </a:r>
                      <a:endParaRPr lang="en-US" sz="800"/>
                    </a:p>
                  </a:txBody>
                  <a:tcPr marL="18288" marR="18288" marT="18288" marB="18288">
                    <a:solidFill>
                      <a:srgbClr val="F3CD6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err="1"/>
                        <a:t>KO</a:t>
                      </a:r>
                      <a:r>
                        <a:rPr lang="en-US" sz="800" baseline="-25000" err="1"/>
                        <a:t>p</a:t>
                      </a:r>
                      <a:endParaRPr lang="en-US" sz="800" baseline="-25000"/>
                    </a:p>
                  </a:txBody>
                  <a:tcPr marL="18288" marR="18288" marT="18288" marB="18288">
                    <a:solidFill>
                      <a:srgbClr val="F3CD6F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700871"/>
                  </a:ext>
                </a:extLst>
              </a:tr>
              <a:tr h="171750">
                <a:tc>
                  <a:txBody>
                    <a:bodyPr/>
                    <a:lstStyle/>
                    <a:p>
                      <a:r>
                        <a:rPr lang="en-US" sz="800"/>
                        <a:t>Sample</a:t>
                      </a:r>
                      <a:r>
                        <a:rPr lang="en-US" sz="800" baseline="-25000"/>
                        <a:t>1</a:t>
                      </a:r>
                    </a:p>
                  </a:txBody>
                  <a:tcPr marL="18288" marR="18288" marT="18288" marB="18288">
                    <a:solidFill>
                      <a:srgbClr val="F3CD6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F3CD6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F3CD6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F3CD6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F3CD6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F3CD6F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940899"/>
                  </a:ext>
                </a:extLst>
              </a:tr>
              <a:tr h="171750">
                <a:tc>
                  <a:txBody>
                    <a:bodyPr/>
                    <a:lstStyle/>
                    <a:p>
                      <a:r>
                        <a:rPr lang="en-US" sz="800"/>
                        <a:t>…</a:t>
                      </a:r>
                    </a:p>
                  </a:txBody>
                  <a:tcPr marL="18288" marR="18288" marT="18288" marB="18288">
                    <a:solidFill>
                      <a:srgbClr val="F3CD6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F3CD6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F3CD6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F3CD6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F3CD6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F3CD6F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943331"/>
                  </a:ext>
                </a:extLst>
              </a:tr>
              <a:tr h="171750">
                <a:tc>
                  <a:txBody>
                    <a:bodyPr/>
                    <a:lstStyle/>
                    <a:p>
                      <a:r>
                        <a:rPr lang="en-US" sz="800" err="1"/>
                        <a:t>Sample</a:t>
                      </a:r>
                      <a:r>
                        <a:rPr lang="en-US" sz="800" baseline="-25000" err="1"/>
                        <a:t>n</a:t>
                      </a:r>
                      <a:endParaRPr lang="en-US" sz="800" baseline="-25000"/>
                    </a:p>
                  </a:txBody>
                  <a:tcPr marL="18288" marR="18288" marT="18288" marB="18288">
                    <a:solidFill>
                      <a:srgbClr val="F3CD6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F3CD6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F3CD6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F3CD6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F3CD6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F3CD6F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853360"/>
                  </a:ext>
                </a:extLst>
              </a:tr>
            </a:tbl>
          </a:graphicData>
        </a:graphic>
      </p:graphicFrame>
      <p:graphicFrame>
        <p:nvGraphicFramePr>
          <p:cNvPr id="70" name="Table 4">
            <a:extLst>
              <a:ext uri="{FF2B5EF4-FFF2-40B4-BE49-F238E27FC236}">
                <a16:creationId xmlns:a16="http://schemas.microsoft.com/office/drawing/2014/main" id="{A0A10095-D5A3-4D3B-B26C-27E0D4B09F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734221"/>
              </p:ext>
            </p:extLst>
          </p:nvPr>
        </p:nvGraphicFramePr>
        <p:xfrm>
          <a:off x="5355271" y="374850"/>
          <a:ext cx="1449771" cy="7038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2176">
                  <a:extLst>
                    <a:ext uri="{9D8B030D-6E8A-4147-A177-3AD203B41FA5}">
                      <a16:colId xmlns:a16="http://schemas.microsoft.com/office/drawing/2014/main" val="2544248493"/>
                    </a:ext>
                  </a:extLst>
                </a:gridCol>
                <a:gridCol w="212789">
                  <a:extLst>
                    <a:ext uri="{9D8B030D-6E8A-4147-A177-3AD203B41FA5}">
                      <a16:colId xmlns:a16="http://schemas.microsoft.com/office/drawing/2014/main" val="1631880937"/>
                    </a:ext>
                  </a:extLst>
                </a:gridCol>
                <a:gridCol w="212789">
                  <a:extLst>
                    <a:ext uri="{9D8B030D-6E8A-4147-A177-3AD203B41FA5}">
                      <a16:colId xmlns:a16="http://schemas.microsoft.com/office/drawing/2014/main" val="572093327"/>
                    </a:ext>
                  </a:extLst>
                </a:gridCol>
                <a:gridCol w="212789">
                  <a:extLst>
                    <a:ext uri="{9D8B030D-6E8A-4147-A177-3AD203B41FA5}">
                      <a16:colId xmlns:a16="http://schemas.microsoft.com/office/drawing/2014/main" val="3326158629"/>
                    </a:ext>
                  </a:extLst>
                </a:gridCol>
                <a:gridCol w="212789">
                  <a:extLst>
                    <a:ext uri="{9D8B030D-6E8A-4147-A177-3AD203B41FA5}">
                      <a16:colId xmlns:a16="http://schemas.microsoft.com/office/drawing/2014/main" val="1101940372"/>
                    </a:ext>
                  </a:extLst>
                </a:gridCol>
                <a:gridCol w="206439">
                  <a:extLst>
                    <a:ext uri="{9D8B030D-6E8A-4147-A177-3AD203B41FA5}">
                      <a16:colId xmlns:a16="http://schemas.microsoft.com/office/drawing/2014/main" val="4080004676"/>
                    </a:ext>
                  </a:extLst>
                </a:gridCol>
              </a:tblGrid>
              <a:tr h="175973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2DA496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KO</a:t>
                      </a:r>
                      <a:r>
                        <a:rPr lang="en-US" sz="800" baseline="-25000"/>
                        <a:t>1</a:t>
                      </a:r>
                      <a:endParaRPr lang="en-US" sz="800"/>
                    </a:p>
                  </a:txBody>
                  <a:tcPr marL="18288" marR="18288" marT="18288" marB="18288">
                    <a:solidFill>
                      <a:srgbClr val="2DA496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KO</a:t>
                      </a:r>
                      <a:r>
                        <a:rPr lang="en-US" sz="800" baseline="-25000"/>
                        <a:t>2</a:t>
                      </a:r>
                      <a:endParaRPr lang="en-US" sz="800"/>
                    </a:p>
                  </a:txBody>
                  <a:tcPr marL="18288" marR="18288" marT="18288" marB="18288">
                    <a:solidFill>
                      <a:srgbClr val="2DA496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/>
                        <a:t>KO</a:t>
                      </a:r>
                      <a:r>
                        <a:rPr lang="en-US" sz="800" baseline="-25000"/>
                        <a:t>3</a:t>
                      </a:r>
                      <a:endParaRPr lang="en-US" sz="800"/>
                    </a:p>
                  </a:txBody>
                  <a:tcPr marL="18288" marR="18288" marT="18288" marB="18288">
                    <a:solidFill>
                      <a:srgbClr val="2DA496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/>
                        <a:t>KO</a:t>
                      </a:r>
                      <a:r>
                        <a:rPr lang="en-US" sz="800" baseline="-25000"/>
                        <a:t>4</a:t>
                      </a:r>
                      <a:endParaRPr lang="en-US" sz="800"/>
                    </a:p>
                  </a:txBody>
                  <a:tcPr marL="18288" marR="18288" marT="18288" marB="18288">
                    <a:solidFill>
                      <a:srgbClr val="2DA496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err="1"/>
                        <a:t>KO</a:t>
                      </a:r>
                      <a:r>
                        <a:rPr lang="en-US" sz="800" baseline="-25000" err="1"/>
                        <a:t>p</a:t>
                      </a:r>
                      <a:endParaRPr lang="en-US" sz="800" baseline="-25000"/>
                    </a:p>
                  </a:txBody>
                  <a:tcPr marL="18288" marR="18288" marT="18288" marB="18288">
                    <a:solidFill>
                      <a:srgbClr val="2DA496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700871"/>
                  </a:ext>
                </a:extLst>
              </a:tr>
              <a:tr h="175973">
                <a:tc>
                  <a:txBody>
                    <a:bodyPr/>
                    <a:lstStyle/>
                    <a:p>
                      <a:r>
                        <a:rPr lang="en-US" sz="800"/>
                        <a:t>Sample</a:t>
                      </a:r>
                      <a:r>
                        <a:rPr lang="en-US" sz="800" baseline="-25000"/>
                        <a:t>1</a:t>
                      </a:r>
                    </a:p>
                  </a:txBody>
                  <a:tcPr marL="18288" marR="18288" marT="18288" marB="18288">
                    <a:solidFill>
                      <a:srgbClr val="2DA496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2DA496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2DA496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2DA496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2DA496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2DA496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940899"/>
                  </a:ext>
                </a:extLst>
              </a:tr>
              <a:tr h="175973">
                <a:tc>
                  <a:txBody>
                    <a:bodyPr/>
                    <a:lstStyle/>
                    <a:p>
                      <a:r>
                        <a:rPr lang="en-US" sz="800"/>
                        <a:t>…</a:t>
                      </a:r>
                    </a:p>
                  </a:txBody>
                  <a:tcPr marL="18288" marR="18288" marT="18288" marB="18288">
                    <a:solidFill>
                      <a:srgbClr val="2DA496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2DA496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2DA496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2DA496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2DA496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2DA496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943331"/>
                  </a:ext>
                </a:extLst>
              </a:tr>
              <a:tr h="175973">
                <a:tc>
                  <a:txBody>
                    <a:bodyPr/>
                    <a:lstStyle/>
                    <a:p>
                      <a:r>
                        <a:rPr lang="en-US" sz="800" dirty="0" err="1"/>
                        <a:t>Sample</a:t>
                      </a:r>
                      <a:r>
                        <a:rPr lang="en-US" sz="800" baseline="-25000" dirty="0" err="1"/>
                        <a:t>n</a:t>
                      </a:r>
                      <a:endParaRPr lang="en-US" sz="800" baseline="-25000" dirty="0"/>
                    </a:p>
                  </a:txBody>
                  <a:tcPr marL="18288" marR="18288" marT="18288" marB="18288">
                    <a:solidFill>
                      <a:srgbClr val="2DA496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2DA496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2DA496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2DA496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2DA496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18288" marR="18288" marT="18288" marB="18288">
                    <a:solidFill>
                      <a:srgbClr val="2DA496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853360"/>
                  </a:ext>
                </a:extLst>
              </a:tr>
            </a:tbl>
          </a:graphicData>
        </a:graphic>
      </p:graphicFrame>
      <p:grpSp>
        <p:nvGrpSpPr>
          <p:cNvPr id="224" name="Group 223">
            <a:extLst>
              <a:ext uri="{FF2B5EF4-FFF2-40B4-BE49-F238E27FC236}">
                <a16:creationId xmlns:a16="http://schemas.microsoft.com/office/drawing/2014/main" id="{D830AB81-AB7F-4E2A-A165-06DC718E1988}"/>
              </a:ext>
            </a:extLst>
          </p:cNvPr>
          <p:cNvGrpSpPr/>
          <p:nvPr/>
        </p:nvGrpSpPr>
        <p:grpSpPr>
          <a:xfrm>
            <a:off x="4300982" y="1067302"/>
            <a:ext cx="823262" cy="1017027"/>
            <a:chOff x="3145249" y="1112055"/>
            <a:chExt cx="1357495" cy="831249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88C9EF0-F7F8-401A-B764-60799D92DE34}"/>
                </a:ext>
              </a:extLst>
            </p:cNvPr>
            <p:cNvCxnSpPr>
              <a:cxnSpLocks/>
              <a:endCxn id="51" idx="2"/>
            </p:cNvCxnSpPr>
            <p:nvPr/>
          </p:nvCxnSpPr>
          <p:spPr>
            <a:xfrm flipH="1" flipV="1">
              <a:off x="3145249" y="1112477"/>
              <a:ext cx="350516" cy="816044"/>
            </a:xfrm>
            <a:prstGeom prst="line">
              <a:avLst/>
            </a:prstGeom>
            <a:ln w="19050">
              <a:solidFill>
                <a:srgbClr val="E9C4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E9DFFA1-C105-4271-93AE-3D6270B3DC98}"/>
                </a:ext>
              </a:extLst>
            </p:cNvPr>
            <p:cNvCxnSpPr>
              <a:cxnSpLocks/>
              <a:endCxn id="189" idx="2"/>
            </p:cNvCxnSpPr>
            <p:nvPr/>
          </p:nvCxnSpPr>
          <p:spPr>
            <a:xfrm flipH="1" flipV="1">
              <a:off x="3499748" y="1118836"/>
              <a:ext cx="3754" cy="803324"/>
            </a:xfrm>
            <a:prstGeom prst="line">
              <a:avLst/>
            </a:prstGeom>
            <a:ln w="3175">
              <a:solidFill>
                <a:srgbClr val="E9C4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0CADEA18-8BBE-4D9A-85C9-D5A618D0EE6C}"/>
                </a:ext>
              </a:extLst>
            </p:cNvPr>
            <p:cNvCxnSpPr>
              <a:cxnSpLocks/>
              <a:endCxn id="190" idx="2"/>
            </p:cNvCxnSpPr>
            <p:nvPr/>
          </p:nvCxnSpPr>
          <p:spPr>
            <a:xfrm flipV="1">
              <a:off x="3503502" y="1118835"/>
              <a:ext cx="350799" cy="796170"/>
            </a:xfrm>
            <a:prstGeom prst="line">
              <a:avLst/>
            </a:prstGeom>
            <a:ln w="31750">
              <a:solidFill>
                <a:srgbClr val="E9C4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17DC80D-D8AC-477E-91F4-754C743949F9}"/>
                </a:ext>
              </a:extLst>
            </p:cNvPr>
            <p:cNvCxnSpPr>
              <a:cxnSpLocks/>
              <a:endCxn id="227" idx="2"/>
            </p:cNvCxnSpPr>
            <p:nvPr/>
          </p:nvCxnSpPr>
          <p:spPr>
            <a:xfrm flipV="1">
              <a:off x="3495766" y="1118834"/>
              <a:ext cx="687602" cy="809688"/>
            </a:xfrm>
            <a:prstGeom prst="line">
              <a:avLst/>
            </a:prstGeom>
            <a:ln w="44450">
              <a:solidFill>
                <a:srgbClr val="E9C4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BD2A1E0-E0BB-4B8B-BEB6-329F5D81CE6C}"/>
                </a:ext>
              </a:extLst>
            </p:cNvPr>
            <p:cNvCxnSpPr>
              <a:cxnSpLocks/>
              <a:endCxn id="228" idx="2"/>
            </p:cNvCxnSpPr>
            <p:nvPr/>
          </p:nvCxnSpPr>
          <p:spPr>
            <a:xfrm flipV="1">
              <a:off x="3495765" y="1112055"/>
              <a:ext cx="1006979" cy="810106"/>
            </a:xfrm>
            <a:prstGeom prst="line">
              <a:avLst/>
            </a:prstGeom>
            <a:ln w="19050">
              <a:solidFill>
                <a:srgbClr val="E9C4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6D66547E-2251-4314-88AD-0FC778736DB8}"/>
                </a:ext>
              </a:extLst>
            </p:cNvPr>
            <p:cNvCxnSpPr>
              <a:cxnSpLocks/>
              <a:endCxn id="51" idx="2"/>
            </p:cNvCxnSpPr>
            <p:nvPr/>
          </p:nvCxnSpPr>
          <p:spPr>
            <a:xfrm flipH="1" flipV="1">
              <a:off x="3145250" y="1112477"/>
              <a:ext cx="772539" cy="816044"/>
            </a:xfrm>
            <a:prstGeom prst="line">
              <a:avLst/>
            </a:prstGeom>
            <a:ln w="38100">
              <a:solidFill>
                <a:srgbClr val="E9C4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255AC886-A77D-4D64-A2DB-D13418201879}"/>
                </a:ext>
              </a:extLst>
            </p:cNvPr>
            <p:cNvCxnSpPr>
              <a:cxnSpLocks/>
              <a:endCxn id="189" idx="2"/>
            </p:cNvCxnSpPr>
            <p:nvPr/>
          </p:nvCxnSpPr>
          <p:spPr>
            <a:xfrm flipH="1" flipV="1">
              <a:off x="3499748" y="1118836"/>
              <a:ext cx="418042" cy="824468"/>
            </a:xfrm>
            <a:prstGeom prst="line">
              <a:avLst/>
            </a:prstGeom>
            <a:ln w="19050">
              <a:solidFill>
                <a:srgbClr val="E9C4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127FFDD-5477-4E4B-A519-D428276E543D}"/>
                </a:ext>
              </a:extLst>
            </p:cNvPr>
            <p:cNvCxnSpPr>
              <a:cxnSpLocks/>
              <a:endCxn id="190" idx="2"/>
            </p:cNvCxnSpPr>
            <p:nvPr/>
          </p:nvCxnSpPr>
          <p:spPr>
            <a:xfrm flipH="1" flipV="1">
              <a:off x="3854301" y="1118835"/>
              <a:ext cx="33226" cy="796170"/>
            </a:xfrm>
            <a:prstGeom prst="line">
              <a:avLst/>
            </a:prstGeom>
            <a:ln w="3175">
              <a:solidFill>
                <a:srgbClr val="E9C4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001EB92C-9125-471D-8DB1-E7EB08F1B749}"/>
                </a:ext>
              </a:extLst>
            </p:cNvPr>
            <p:cNvCxnSpPr>
              <a:cxnSpLocks/>
              <a:endCxn id="227" idx="2"/>
            </p:cNvCxnSpPr>
            <p:nvPr/>
          </p:nvCxnSpPr>
          <p:spPr>
            <a:xfrm flipV="1">
              <a:off x="3887526" y="1118834"/>
              <a:ext cx="295841" cy="796172"/>
            </a:xfrm>
            <a:prstGeom prst="line">
              <a:avLst/>
            </a:prstGeom>
            <a:ln w="19050">
              <a:solidFill>
                <a:srgbClr val="E9C4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987160FA-F95A-4F0D-84F5-089163C79621}"/>
                </a:ext>
              </a:extLst>
            </p:cNvPr>
            <p:cNvCxnSpPr>
              <a:cxnSpLocks/>
              <a:endCxn id="228" idx="2"/>
            </p:cNvCxnSpPr>
            <p:nvPr/>
          </p:nvCxnSpPr>
          <p:spPr>
            <a:xfrm flipV="1">
              <a:off x="3879790" y="1112055"/>
              <a:ext cx="622954" cy="810106"/>
            </a:xfrm>
            <a:prstGeom prst="line">
              <a:avLst/>
            </a:prstGeom>
            <a:ln w="57150">
              <a:solidFill>
                <a:srgbClr val="E9C4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135A39D0-8397-4E0D-87CA-17469795EDF9}"/>
                </a:ext>
              </a:extLst>
            </p:cNvPr>
            <p:cNvCxnSpPr>
              <a:cxnSpLocks/>
              <a:endCxn id="51" idx="2"/>
            </p:cNvCxnSpPr>
            <p:nvPr/>
          </p:nvCxnSpPr>
          <p:spPr>
            <a:xfrm flipH="1" flipV="1">
              <a:off x="3145250" y="1112477"/>
              <a:ext cx="1251171" cy="816044"/>
            </a:xfrm>
            <a:prstGeom prst="line">
              <a:avLst/>
            </a:prstGeom>
            <a:ln w="19050">
              <a:solidFill>
                <a:srgbClr val="E9C4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F84EE4C-8F7A-4EDC-A078-519E027628B9}"/>
                </a:ext>
              </a:extLst>
            </p:cNvPr>
            <p:cNvCxnSpPr>
              <a:cxnSpLocks/>
              <a:endCxn id="189" idx="2"/>
            </p:cNvCxnSpPr>
            <p:nvPr/>
          </p:nvCxnSpPr>
          <p:spPr>
            <a:xfrm flipH="1" flipV="1">
              <a:off x="3499748" y="1118836"/>
              <a:ext cx="896674" cy="803326"/>
            </a:xfrm>
            <a:prstGeom prst="line">
              <a:avLst/>
            </a:prstGeom>
            <a:ln w="38100">
              <a:solidFill>
                <a:srgbClr val="E9C4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2B0671E9-0836-44ED-8BD7-B8F5F4481AD0}"/>
                </a:ext>
              </a:extLst>
            </p:cNvPr>
            <p:cNvCxnSpPr>
              <a:cxnSpLocks/>
              <a:endCxn id="228" idx="2"/>
            </p:cNvCxnSpPr>
            <p:nvPr/>
          </p:nvCxnSpPr>
          <p:spPr>
            <a:xfrm flipV="1">
              <a:off x="4396421" y="1112055"/>
              <a:ext cx="106323" cy="810106"/>
            </a:xfrm>
            <a:prstGeom prst="line">
              <a:avLst/>
            </a:prstGeom>
            <a:ln w="12700">
              <a:solidFill>
                <a:srgbClr val="E9C4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5A5963B-4CEF-4487-B534-3ADB303D0DA5}"/>
                </a:ext>
              </a:extLst>
            </p:cNvPr>
            <p:cNvCxnSpPr>
              <a:cxnSpLocks/>
              <a:endCxn id="190" idx="2"/>
            </p:cNvCxnSpPr>
            <p:nvPr/>
          </p:nvCxnSpPr>
          <p:spPr>
            <a:xfrm flipH="1" flipV="1">
              <a:off x="3854301" y="1118835"/>
              <a:ext cx="542120" cy="803326"/>
            </a:xfrm>
            <a:prstGeom prst="line">
              <a:avLst/>
            </a:prstGeom>
            <a:ln w="19050">
              <a:solidFill>
                <a:srgbClr val="E9C4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4EFE892-3D85-494A-8F68-C1DFE75B2ADE}"/>
                </a:ext>
              </a:extLst>
            </p:cNvPr>
            <p:cNvCxnSpPr>
              <a:cxnSpLocks/>
              <a:endCxn id="227" idx="2"/>
            </p:cNvCxnSpPr>
            <p:nvPr/>
          </p:nvCxnSpPr>
          <p:spPr>
            <a:xfrm flipH="1" flipV="1">
              <a:off x="4183368" y="1118834"/>
              <a:ext cx="213056" cy="803326"/>
            </a:xfrm>
            <a:prstGeom prst="line">
              <a:avLst/>
            </a:prstGeom>
            <a:ln w="8890">
              <a:solidFill>
                <a:srgbClr val="E9C4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60B37DFD-BB6C-4380-81F3-F25D48DEED20}"/>
              </a:ext>
            </a:extLst>
          </p:cNvPr>
          <p:cNvCxnSpPr>
            <a:cxnSpLocks/>
          </p:cNvCxnSpPr>
          <p:nvPr/>
        </p:nvCxnSpPr>
        <p:spPr>
          <a:xfrm flipV="1">
            <a:off x="6345827" y="1131448"/>
            <a:ext cx="148852" cy="759948"/>
          </a:xfrm>
          <a:prstGeom prst="line">
            <a:avLst/>
          </a:prstGeom>
          <a:ln w="3810">
            <a:solidFill>
              <a:srgbClr val="2A9D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1150AA72-84F6-490E-8754-114D579D549D}"/>
              </a:ext>
            </a:extLst>
          </p:cNvPr>
          <p:cNvGrpSpPr/>
          <p:nvPr/>
        </p:nvGrpSpPr>
        <p:grpSpPr>
          <a:xfrm>
            <a:off x="5847382" y="1084509"/>
            <a:ext cx="843859" cy="1007663"/>
            <a:chOff x="5112507" y="1108122"/>
            <a:chExt cx="1403429" cy="835185"/>
          </a:xfrm>
        </p:grpSpPr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78ACAAA5-A3B8-4AA4-86D2-4F99ADBB0E42}"/>
                </a:ext>
              </a:extLst>
            </p:cNvPr>
            <p:cNvCxnSpPr>
              <a:cxnSpLocks/>
              <a:endCxn id="229" idx="2"/>
            </p:cNvCxnSpPr>
            <p:nvPr/>
          </p:nvCxnSpPr>
          <p:spPr>
            <a:xfrm flipH="1" flipV="1">
              <a:off x="5112507" y="1108122"/>
              <a:ext cx="1309776" cy="814044"/>
            </a:xfrm>
            <a:prstGeom prst="line">
              <a:avLst/>
            </a:prstGeom>
            <a:ln w="22860">
              <a:solidFill>
                <a:srgbClr val="2A9D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96AE370D-2F35-430E-8B66-2A15B026EB0A}"/>
                </a:ext>
              </a:extLst>
            </p:cNvPr>
            <p:cNvGrpSpPr/>
            <p:nvPr/>
          </p:nvGrpSpPr>
          <p:grpSpPr>
            <a:xfrm>
              <a:off x="5112507" y="1108122"/>
              <a:ext cx="1403429" cy="835185"/>
              <a:chOff x="5112507" y="1108122"/>
              <a:chExt cx="1403429" cy="835185"/>
            </a:xfrm>
          </p:grpSpPr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84B8B587-10F4-4ABD-98F5-43E15619B91E}"/>
                  </a:ext>
                </a:extLst>
              </p:cNvPr>
              <p:cNvCxnSpPr>
                <a:cxnSpLocks/>
                <a:endCxn id="229" idx="2"/>
              </p:cNvCxnSpPr>
              <p:nvPr/>
            </p:nvCxnSpPr>
            <p:spPr>
              <a:xfrm flipH="1" flipV="1">
                <a:off x="5112507" y="1108122"/>
                <a:ext cx="369764" cy="806888"/>
              </a:xfrm>
              <a:prstGeom prst="line">
                <a:avLst/>
              </a:prstGeom>
              <a:ln w="33020">
                <a:solidFill>
                  <a:srgbClr val="2A9D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1B72515B-27E1-423D-AF81-720B8BA741A6}"/>
                  </a:ext>
                </a:extLst>
              </p:cNvPr>
              <p:cNvCxnSpPr>
                <a:cxnSpLocks/>
                <a:endCxn id="230" idx="2"/>
              </p:cNvCxnSpPr>
              <p:nvPr/>
            </p:nvCxnSpPr>
            <p:spPr>
              <a:xfrm flipV="1">
                <a:off x="5482270" y="1110988"/>
                <a:ext cx="21703" cy="804022"/>
              </a:xfrm>
              <a:prstGeom prst="line">
                <a:avLst/>
              </a:prstGeom>
              <a:ln w="8890">
                <a:solidFill>
                  <a:srgbClr val="2A9D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1834AD30-4F84-467E-8366-33F951531F74}"/>
                  </a:ext>
                </a:extLst>
              </p:cNvPr>
              <p:cNvCxnSpPr>
                <a:cxnSpLocks/>
                <a:endCxn id="231" idx="2"/>
              </p:cNvCxnSpPr>
              <p:nvPr/>
            </p:nvCxnSpPr>
            <p:spPr>
              <a:xfrm flipV="1">
                <a:off x="5491195" y="1115277"/>
                <a:ext cx="366925" cy="803590"/>
              </a:xfrm>
              <a:prstGeom prst="line">
                <a:avLst/>
              </a:prstGeom>
              <a:ln w="30480">
                <a:solidFill>
                  <a:srgbClr val="2A9D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D657AF93-898C-4A2E-B02A-2D067A563449}"/>
                  </a:ext>
                </a:extLst>
              </p:cNvPr>
              <p:cNvCxnSpPr>
                <a:cxnSpLocks/>
                <a:endCxn id="232" idx="2"/>
              </p:cNvCxnSpPr>
              <p:nvPr/>
            </p:nvCxnSpPr>
            <p:spPr>
              <a:xfrm flipV="1">
                <a:off x="5482270" y="1112481"/>
                <a:ext cx="704758" cy="802528"/>
              </a:xfrm>
              <a:prstGeom prst="line">
                <a:avLst/>
              </a:prstGeom>
              <a:ln w="55880">
                <a:solidFill>
                  <a:srgbClr val="2A9D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FD8F00AE-ABFB-43F4-9F78-E69E3E97FB96}"/>
                  </a:ext>
                </a:extLst>
              </p:cNvPr>
              <p:cNvCxnSpPr>
                <a:cxnSpLocks/>
                <a:endCxn id="233" idx="2"/>
              </p:cNvCxnSpPr>
              <p:nvPr/>
            </p:nvCxnSpPr>
            <p:spPr>
              <a:xfrm flipV="1">
                <a:off x="5482270" y="1115277"/>
                <a:ext cx="1033666" cy="799732"/>
              </a:xfrm>
              <a:prstGeom prst="line">
                <a:avLst/>
              </a:prstGeom>
              <a:ln w="6350">
                <a:solidFill>
                  <a:srgbClr val="2A9D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B8328FD0-6A03-4B68-A124-698F8A9A5A75}"/>
                  </a:ext>
                </a:extLst>
              </p:cNvPr>
              <p:cNvCxnSpPr>
                <a:cxnSpLocks/>
                <a:endCxn id="229" idx="2"/>
              </p:cNvCxnSpPr>
              <p:nvPr/>
            </p:nvCxnSpPr>
            <p:spPr>
              <a:xfrm flipH="1" flipV="1">
                <a:off x="5112507" y="1108122"/>
                <a:ext cx="826964" cy="820404"/>
              </a:xfrm>
              <a:prstGeom prst="line">
                <a:avLst/>
              </a:prstGeom>
              <a:ln w="12700">
                <a:solidFill>
                  <a:srgbClr val="2A9D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34A80C76-F630-4B8B-85B0-B0D27BCF6584}"/>
                  </a:ext>
                </a:extLst>
              </p:cNvPr>
              <p:cNvCxnSpPr>
                <a:cxnSpLocks/>
                <a:endCxn id="230" idx="2"/>
              </p:cNvCxnSpPr>
              <p:nvPr/>
            </p:nvCxnSpPr>
            <p:spPr>
              <a:xfrm flipH="1" flipV="1">
                <a:off x="5503973" y="1110988"/>
                <a:ext cx="435498" cy="811178"/>
              </a:xfrm>
              <a:prstGeom prst="line">
                <a:avLst/>
              </a:prstGeom>
              <a:ln w="3810">
                <a:solidFill>
                  <a:srgbClr val="2A9D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3CDAB06B-E120-467B-96CB-FD1B2311BBF5}"/>
                  </a:ext>
                </a:extLst>
              </p:cNvPr>
              <p:cNvCxnSpPr>
                <a:cxnSpLocks/>
                <a:endCxn id="231" idx="2"/>
              </p:cNvCxnSpPr>
              <p:nvPr/>
            </p:nvCxnSpPr>
            <p:spPr>
              <a:xfrm flipH="1" flipV="1">
                <a:off x="5858120" y="1115277"/>
                <a:ext cx="81352" cy="828030"/>
              </a:xfrm>
              <a:prstGeom prst="line">
                <a:avLst/>
              </a:prstGeom>
              <a:ln w="54610">
                <a:solidFill>
                  <a:srgbClr val="2A9D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124EB767-D725-41B6-8F54-6CB4DC81DE74}"/>
                  </a:ext>
                </a:extLst>
              </p:cNvPr>
              <p:cNvCxnSpPr>
                <a:cxnSpLocks/>
                <a:endCxn id="233" idx="2"/>
              </p:cNvCxnSpPr>
              <p:nvPr/>
            </p:nvCxnSpPr>
            <p:spPr>
              <a:xfrm flipV="1">
                <a:off x="5939470" y="1115277"/>
                <a:ext cx="576466" cy="806888"/>
              </a:xfrm>
              <a:prstGeom prst="line">
                <a:avLst/>
              </a:prstGeom>
              <a:ln w="11430">
                <a:solidFill>
                  <a:srgbClr val="2A9D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8C5B2999-C20A-467B-810D-06CB1CF8F9C9}"/>
                  </a:ext>
                </a:extLst>
              </p:cNvPr>
              <p:cNvCxnSpPr>
                <a:cxnSpLocks/>
                <a:endCxn id="230" idx="2"/>
              </p:cNvCxnSpPr>
              <p:nvPr/>
            </p:nvCxnSpPr>
            <p:spPr>
              <a:xfrm flipH="1" flipV="1">
                <a:off x="5503973" y="1110988"/>
                <a:ext cx="918310" cy="811176"/>
              </a:xfrm>
              <a:prstGeom prst="line">
                <a:avLst/>
              </a:prstGeom>
              <a:ln w="35560">
                <a:solidFill>
                  <a:srgbClr val="2A9D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D14F1469-CBC7-4518-B45B-CA87106D7336}"/>
                  </a:ext>
                </a:extLst>
              </p:cNvPr>
              <p:cNvCxnSpPr>
                <a:cxnSpLocks/>
                <a:endCxn id="231" idx="2"/>
              </p:cNvCxnSpPr>
              <p:nvPr/>
            </p:nvCxnSpPr>
            <p:spPr>
              <a:xfrm flipH="1" flipV="1">
                <a:off x="5858120" y="1115277"/>
                <a:ext cx="554070" cy="813248"/>
              </a:xfrm>
              <a:prstGeom prst="line">
                <a:avLst/>
              </a:prstGeom>
              <a:ln w="15240">
                <a:solidFill>
                  <a:srgbClr val="2A9D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65D3ADDB-48FC-4951-B768-EFA13071221D}"/>
                  </a:ext>
                </a:extLst>
              </p:cNvPr>
              <p:cNvCxnSpPr>
                <a:cxnSpLocks/>
                <a:endCxn id="232" idx="2"/>
              </p:cNvCxnSpPr>
              <p:nvPr/>
            </p:nvCxnSpPr>
            <p:spPr>
              <a:xfrm flipH="1" flipV="1">
                <a:off x="6187028" y="1112481"/>
                <a:ext cx="225162" cy="816044"/>
              </a:xfrm>
              <a:prstGeom prst="line">
                <a:avLst/>
              </a:prstGeom>
              <a:ln w="2540">
                <a:solidFill>
                  <a:srgbClr val="2A9D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59786C85-72B0-4285-B2D9-7D85E158C31A}"/>
                  </a:ext>
                </a:extLst>
              </p:cNvPr>
              <p:cNvCxnSpPr>
                <a:cxnSpLocks/>
                <a:endCxn id="233" idx="2"/>
              </p:cNvCxnSpPr>
              <p:nvPr/>
            </p:nvCxnSpPr>
            <p:spPr>
              <a:xfrm flipV="1">
                <a:off x="6417554" y="1115277"/>
                <a:ext cx="98382" cy="813248"/>
              </a:xfrm>
              <a:prstGeom prst="line">
                <a:avLst/>
              </a:prstGeom>
              <a:ln w="26670">
                <a:solidFill>
                  <a:srgbClr val="2A9D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8AFF1A93-0C49-43AA-AED3-035ECC0B164E}"/>
              </a:ext>
            </a:extLst>
          </p:cNvPr>
          <p:cNvCxnSpPr>
            <a:cxnSpLocks/>
            <a:endCxn id="242" idx="2"/>
          </p:cNvCxnSpPr>
          <p:nvPr/>
        </p:nvCxnSpPr>
        <p:spPr>
          <a:xfrm flipV="1">
            <a:off x="8195716" y="1077006"/>
            <a:ext cx="705916" cy="738472"/>
          </a:xfrm>
          <a:prstGeom prst="line">
            <a:avLst/>
          </a:prstGeom>
          <a:ln w="6350">
            <a:solidFill>
              <a:srgbClr val="40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2B593BB5-59DF-4103-9398-6ECF78F3D6FB}"/>
              </a:ext>
            </a:extLst>
          </p:cNvPr>
          <p:cNvGrpSpPr/>
          <p:nvPr/>
        </p:nvGrpSpPr>
        <p:grpSpPr>
          <a:xfrm>
            <a:off x="7511823" y="1061891"/>
            <a:ext cx="1389804" cy="1010169"/>
            <a:chOff x="7468173" y="1093008"/>
            <a:chExt cx="1002686" cy="767574"/>
          </a:xfrm>
        </p:grpSpPr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F701DD5C-8A5C-4B18-9DF7-869F559165AF}"/>
                </a:ext>
              </a:extLst>
            </p:cNvPr>
            <p:cNvCxnSpPr>
              <a:cxnSpLocks/>
              <a:endCxn id="234" idx="2"/>
            </p:cNvCxnSpPr>
            <p:nvPr/>
          </p:nvCxnSpPr>
          <p:spPr>
            <a:xfrm flipH="1" flipV="1">
              <a:off x="7489983" y="1108122"/>
              <a:ext cx="255696" cy="739796"/>
            </a:xfrm>
            <a:prstGeom prst="line">
              <a:avLst/>
            </a:prstGeom>
            <a:ln w="33020">
              <a:solidFill>
                <a:srgbClr val="4076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47B01BB0-21BD-46D7-ABC1-E0F5A9BD262E}"/>
                </a:ext>
              </a:extLst>
            </p:cNvPr>
            <p:cNvCxnSpPr>
              <a:cxnSpLocks/>
              <a:endCxn id="235" idx="2"/>
            </p:cNvCxnSpPr>
            <p:nvPr/>
          </p:nvCxnSpPr>
          <p:spPr>
            <a:xfrm flipV="1">
              <a:off x="7749471" y="1109664"/>
              <a:ext cx="2304" cy="738254"/>
            </a:xfrm>
            <a:prstGeom prst="line">
              <a:avLst/>
            </a:prstGeom>
            <a:ln w="8890">
              <a:solidFill>
                <a:srgbClr val="4076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4F2E0C5D-561E-4AE8-A521-E53A27A4853A}"/>
                </a:ext>
              </a:extLst>
            </p:cNvPr>
            <p:cNvCxnSpPr>
              <a:cxnSpLocks/>
              <a:endCxn id="236" idx="2"/>
            </p:cNvCxnSpPr>
            <p:nvPr/>
          </p:nvCxnSpPr>
          <p:spPr>
            <a:xfrm flipV="1">
              <a:off x="7744199" y="1110988"/>
              <a:ext cx="263371" cy="729994"/>
            </a:xfrm>
            <a:prstGeom prst="line">
              <a:avLst/>
            </a:prstGeom>
            <a:ln w="30480">
              <a:solidFill>
                <a:srgbClr val="4076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8F999241-9BA6-4B34-94B9-DB93257271AE}"/>
                </a:ext>
              </a:extLst>
            </p:cNvPr>
            <p:cNvCxnSpPr>
              <a:cxnSpLocks/>
              <a:endCxn id="241" idx="2"/>
            </p:cNvCxnSpPr>
            <p:nvPr/>
          </p:nvCxnSpPr>
          <p:spPr>
            <a:xfrm flipV="1">
              <a:off x="7739520" y="1108122"/>
              <a:ext cx="515370" cy="739796"/>
            </a:xfrm>
            <a:prstGeom prst="line">
              <a:avLst/>
            </a:prstGeom>
            <a:ln w="55880">
              <a:solidFill>
                <a:srgbClr val="4076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61F85B9-8969-43BB-B9DA-26BAE685CF6A}"/>
                </a:ext>
              </a:extLst>
            </p:cNvPr>
            <p:cNvCxnSpPr>
              <a:cxnSpLocks/>
              <a:endCxn id="234" idx="2"/>
            </p:cNvCxnSpPr>
            <p:nvPr/>
          </p:nvCxnSpPr>
          <p:spPr>
            <a:xfrm flipH="1" flipV="1">
              <a:off x="7468173" y="1093008"/>
              <a:ext cx="502461" cy="759948"/>
            </a:xfrm>
            <a:prstGeom prst="line">
              <a:avLst/>
            </a:prstGeom>
            <a:ln w="12700">
              <a:solidFill>
                <a:srgbClr val="4076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F521F53E-073D-4D68-BBDE-6519AA5CBA0C}"/>
                </a:ext>
              </a:extLst>
            </p:cNvPr>
            <p:cNvCxnSpPr>
              <a:cxnSpLocks/>
              <a:endCxn id="235" idx="2"/>
            </p:cNvCxnSpPr>
            <p:nvPr/>
          </p:nvCxnSpPr>
          <p:spPr>
            <a:xfrm flipH="1" flipV="1">
              <a:off x="7729964" y="1094550"/>
              <a:ext cx="227767" cy="764334"/>
            </a:xfrm>
            <a:prstGeom prst="line">
              <a:avLst/>
            </a:prstGeom>
            <a:ln w="3810">
              <a:solidFill>
                <a:srgbClr val="4076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65553C2A-4111-4F84-8F4A-7C2140864B97}"/>
                </a:ext>
              </a:extLst>
            </p:cNvPr>
            <p:cNvCxnSpPr>
              <a:cxnSpLocks/>
              <a:endCxn id="236" idx="2"/>
            </p:cNvCxnSpPr>
            <p:nvPr/>
          </p:nvCxnSpPr>
          <p:spPr>
            <a:xfrm flipV="1">
              <a:off x="7966129" y="1095874"/>
              <a:ext cx="19631" cy="757082"/>
            </a:xfrm>
            <a:prstGeom prst="line">
              <a:avLst/>
            </a:prstGeom>
            <a:ln w="54610">
              <a:solidFill>
                <a:srgbClr val="4076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2970BB4C-8772-4AE7-8C3F-3653F179B35A}"/>
                </a:ext>
              </a:extLst>
            </p:cNvPr>
            <p:cNvCxnSpPr>
              <a:cxnSpLocks/>
              <a:endCxn id="241" idx="2"/>
            </p:cNvCxnSpPr>
            <p:nvPr/>
          </p:nvCxnSpPr>
          <p:spPr>
            <a:xfrm flipV="1">
              <a:off x="7970634" y="1093008"/>
              <a:ext cx="262446" cy="765876"/>
            </a:xfrm>
            <a:prstGeom prst="line">
              <a:avLst/>
            </a:prstGeom>
            <a:ln w="3810">
              <a:solidFill>
                <a:srgbClr val="4076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E25C0F0F-15EE-45D2-AC39-78320A754083}"/>
                </a:ext>
              </a:extLst>
            </p:cNvPr>
            <p:cNvCxnSpPr>
              <a:cxnSpLocks/>
              <a:endCxn id="242" idx="2"/>
            </p:cNvCxnSpPr>
            <p:nvPr/>
          </p:nvCxnSpPr>
          <p:spPr>
            <a:xfrm flipV="1">
              <a:off x="7957734" y="1093008"/>
              <a:ext cx="491317" cy="746432"/>
            </a:xfrm>
            <a:prstGeom prst="line">
              <a:avLst/>
            </a:prstGeom>
            <a:ln w="11430">
              <a:solidFill>
                <a:srgbClr val="4076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5B01212D-573A-4930-98DA-565BC2452A76}"/>
                </a:ext>
              </a:extLst>
            </p:cNvPr>
            <p:cNvCxnSpPr>
              <a:cxnSpLocks/>
              <a:endCxn id="234" idx="2"/>
            </p:cNvCxnSpPr>
            <p:nvPr/>
          </p:nvCxnSpPr>
          <p:spPr>
            <a:xfrm flipH="1" flipV="1">
              <a:off x="7489983" y="1108122"/>
              <a:ext cx="706891" cy="738472"/>
            </a:xfrm>
            <a:prstGeom prst="line">
              <a:avLst/>
            </a:prstGeom>
            <a:ln w="22860">
              <a:solidFill>
                <a:srgbClr val="4076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17A7CBB0-922B-41D9-AE05-D8CA4D72D204}"/>
                </a:ext>
              </a:extLst>
            </p:cNvPr>
            <p:cNvCxnSpPr>
              <a:cxnSpLocks/>
              <a:endCxn id="235" idx="2"/>
            </p:cNvCxnSpPr>
            <p:nvPr/>
          </p:nvCxnSpPr>
          <p:spPr>
            <a:xfrm flipH="1" flipV="1">
              <a:off x="7751774" y="1109664"/>
              <a:ext cx="456464" cy="747411"/>
            </a:xfrm>
            <a:prstGeom prst="line">
              <a:avLst/>
            </a:prstGeom>
            <a:ln w="35560">
              <a:solidFill>
                <a:srgbClr val="4076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B42B39DA-569E-4F78-AC11-F2EF877F86DB}"/>
                </a:ext>
              </a:extLst>
            </p:cNvPr>
            <p:cNvCxnSpPr>
              <a:cxnSpLocks/>
              <a:endCxn id="236" idx="2"/>
            </p:cNvCxnSpPr>
            <p:nvPr/>
          </p:nvCxnSpPr>
          <p:spPr>
            <a:xfrm flipH="1" flipV="1">
              <a:off x="8007569" y="1110988"/>
              <a:ext cx="198366" cy="730579"/>
            </a:xfrm>
            <a:prstGeom prst="line">
              <a:avLst/>
            </a:prstGeom>
            <a:ln w="15240">
              <a:solidFill>
                <a:srgbClr val="4076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082B1BA0-930A-40DC-8903-A61AD5FECB76}"/>
                </a:ext>
              </a:extLst>
            </p:cNvPr>
            <p:cNvCxnSpPr>
              <a:cxnSpLocks/>
              <a:endCxn id="241" idx="2"/>
            </p:cNvCxnSpPr>
            <p:nvPr/>
          </p:nvCxnSpPr>
          <p:spPr>
            <a:xfrm flipV="1">
              <a:off x="8205052" y="1108122"/>
              <a:ext cx="49838" cy="725350"/>
            </a:xfrm>
            <a:prstGeom prst="line">
              <a:avLst/>
            </a:prstGeom>
            <a:ln w="2540">
              <a:solidFill>
                <a:srgbClr val="4076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EAE04CA6-CB1E-43CC-8741-176895925E36}"/>
                </a:ext>
              </a:extLst>
            </p:cNvPr>
            <p:cNvCxnSpPr>
              <a:cxnSpLocks/>
              <a:endCxn id="242" idx="2"/>
            </p:cNvCxnSpPr>
            <p:nvPr/>
          </p:nvCxnSpPr>
          <p:spPr>
            <a:xfrm flipV="1">
              <a:off x="8197743" y="1108122"/>
              <a:ext cx="273116" cy="752460"/>
            </a:xfrm>
            <a:prstGeom prst="line">
              <a:avLst/>
            </a:prstGeom>
            <a:ln w="26670">
              <a:solidFill>
                <a:srgbClr val="4076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7205DAD-887B-114D-15B9-55BFDCA25C93}"/>
              </a:ext>
            </a:extLst>
          </p:cNvPr>
          <p:cNvGrpSpPr/>
          <p:nvPr/>
        </p:nvGrpSpPr>
        <p:grpSpPr>
          <a:xfrm>
            <a:off x="-3644976" y="2510491"/>
            <a:ext cx="1710318" cy="961624"/>
            <a:chOff x="1556629" y="5280736"/>
            <a:chExt cx="1710318" cy="961624"/>
          </a:xfrm>
        </p:grpSpPr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FBF20359-352F-4658-B391-F3B644EE2CAB}"/>
                </a:ext>
              </a:extLst>
            </p:cNvPr>
            <p:cNvSpPr/>
            <p:nvPr/>
          </p:nvSpPr>
          <p:spPr>
            <a:xfrm>
              <a:off x="2711574" y="5520947"/>
              <a:ext cx="555373" cy="411480"/>
            </a:xfrm>
            <a:prstGeom prst="ellipse">
              <a:avLst/>
            </a:prstGeom>
            <a:solidFill>
              <a:srgbClr val="40768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0E57092E-9706-45CC-BB37-58B1DBB4CA87}"/>
                </a:ext>
              </a:extLst>
            </p:cNvPr>
            <p:cNvSpPr/>
            <p:nvPr/>
          </p:nvSpPr>
          <p:spPr>
            <a:xfrm>
              <a:off x="2538229" y="5448521"/>
              <a:ext cx="555373" cy="411480"/>
            </a:xfrm>
            <a:prstGeom prst="ellipse">
              <a:avLst/>
            </a:prstGeom>
            <a:solidFill>
              <a:srgbClr val="2A9D8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AD8CACD4-3FC4-4E5D-B3DB-1C202002364D}"/>
                </a:ext>
              </a:extLst>
            </p:cNvPr>
            <p:cNvSpPr/>
            <p:nvPr/>
          </p:nvSpPr>
          <p:spPr>
            <a:xfrm>
              <a:off x="2331353" y="5364629"/>
              <a:ext cx="555373" cy="411480"/>
            </a:xfrm>
            <a:prstGeom prst="ellipse">
              <a:avLst/>
            </a:prstGeom>
            <a:solidFill>
              <a:srgbClr val="E9C46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705E8742-3096-46CC-8F9F-5B0319759EB0}"/>
                </a:ext>
              </a:extLst>
            </p:cNvPr>
            <p:cNvSpPr/>
            <p:nvPr/>
          </p:nvSpPr>
          <p:spPr>
            <a:xfrm>
              <a:off x="2157105" y="5280736"/>
              <a:ext cx="555373" cy="411480"/>
            </a:xfrm>
            <a:prstGeom prst="ellipse">
              <a:avLst/>
            </a:prstGeom>
            <a:solidFill>
              <a:srgbClr val="E76F5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D2798276-C4B2-4CDD-8DE0-EA7732F88FC7}"/>
                </a:ext>
              </a:extLst>
            </p:cNvPr>
            <p:cNvSpPr txBox="1"/>
            <p:nvPr/>
          </p:nvSpPr>
          <p:spPr>
            <a:xfrm>
              <a:off x="1556629" y="5361757"/>
              <a:ext cx="6087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err="1">
                  <a:solidFill>
                    <a:schemeClr val="accent2">
                      <a:lumMod val="75000"/>
                    </a:schemeClr>
                  </a:solidFill>
                </a:rPr>
                <a:t>Topic</a:t>
              </a:r>
              <a:r>
                <a:rPr lang="en-US" sz="1200" baseline="-25000" err="1">
                  <a:solidFill>
                    <a:schemeClr val="accent2">
                      <a:lumMod val="75000"/>
                    </a:schemeClr>
                  </a:solidFill>
                </a:rPr>
                <a:t>C</a:t>
              </a:r>
              <a:endParaRPr lang="en-US" sz="120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CA9185B0-79B7-4708-BEC8-10F5BA2B988B}"/>
                </a:ext>
              </a:extLst>
            </p:cNvPr>
            <p:cNvSpPr txBox="1"/>
            <p:nvPr/>
          </p:nvSpPr>
          <p:spPr>
            <a:xfrm>
              <a:off x="1818062" y="5562311"/>
              <a:ext cx="6087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err="1">
                  <a:solidFill>
                    <a:schemeClr val="accent4"/>
                  </a:solidFill>
                </a:rPr>
                <a:t>Topic</a:t>
              </a:r>
              <a:r>
                <a:rPr lang="en-US" sz="1200" baseline="-25000" err="1">
                  <a:solidFill>
                    <a:schemeClr val="accent4"/>
                  </a:solidFill>
                </a:rPr>
                <a:t>F</a:t>
              </a:r>
              <a:endParaRPr lang="en-US" sz="1200">
                <a:solidFill>
                  <a:schemeClr val="accent4"/>
                </a:solidFill>
              </a:endParaRP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09B5F8F7-D8F8-4EF9-BB2E-26656C3153FB}"/>
                </a:ext>
              </a:extLst>
            </p:cNvPr>
            <p:cNvSpPr txBox="1"/>
            <p:nvPr/>
          </p:nvSpPr>
          <p:spPr>
            <a:xfrm>
              <a:off x="2122431" y="5779516"/>
              <a:ext cx="6087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err="1">
                  <a:solidFill>
                    <a:srgbClr val="2A9D8F"/>
                  </a:solidFill>
                </a:rPr>
                <a:t>Topic</a:t>
              </a:r>
              <a:r>
                <a:rPr lang="en-US" sz="1200" baseline="-25000" err="1">
                  <a:solidFill>
                    <a:srgbClr val="2A9D8F"/>
                  </a:solidFill>
                </a:rPr>
                <a:t>H</a:t>
              </a:r>
              <a:endParaRPr lang="en-US" sz="1200">
                <a:solidFill>
                  <a:srgbClr val="2A9D8F"/>
                </a:solidFill>
              </a:endParaRP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954B3E80-FACB-455A-98EF-1279AE493545}"/>
                </a:ext>
              </a:extLst>
            </p:cNvPr>
            <p:cNvSpPr txBox="1"/>
            <p:nvPr/>
          </p:nvSpPr>
          <p:spPr>
            <a:xfrm>
              <a:off x="2484863" y="5965361"/>
              <a:ext cx="6087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err="1">
                  <a:solidFill>
                    <a:schemeClr val="accent1"/>
                  </a:solidFill>
                </a:rPr>
                <a:t>Topic</a:t>
              </a:r>
              <a:r>
                <a:rPr lang="en-US" sz="1200" baseline="-25000" err="1">
                  <a:solidFill>
                    <a:schemeClr val="accent1"/>
                  </a:solidFill>
                </a:rPr>
                <a:t>K</a:t>
              </a:r>
              <a:endParaRPr lang="en-US" sz="1200">
                <a:solidFill>
                  <a:schemeClr val="accent1"/>
                </a:solidFill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C9CC938-A308-2CC1-8E09-7B50DBFC1104}"/>
              </a:ext>
            </a:extLst>
          </p:cNvPr>
          <p:cNvGrpSpPr/>
          <p:nvPr/>
        </p:nvGrpSpPr>
        <p:grpSpPr>
          <a:xfrm>
            <a:off x="121654" y="7005142"/>
            <a:ext cx="3742979" cy="1202368"/>
            <a:chOff x="1492966" y="4125373"/>
            <a:chExt cx="3742979" cy="1202368"/>
          </a:xfrm>
        </p:grpSpPr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5B44D238-B906-4C76-A651-42C1AF3A9F8F}"/>
                </a:ext>
              </a:extLst>
            </p:cNvPr>
            <p:cNvSpPr/>
            <p:nvPr/>
          </p:nvSpPr>
          <p:spPr>
            <a:xfrm>
              <a:off x="2618844" y="4606327"/>
              <a:ext cx="555373" cy="411480"/>
            </a:xfrm>
            <a:prstGeom prst="ellipse">
              <a:avLst/>
            </a:prstGeom>
            <a:solidFill>
              <a:srgbClr val="40768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80CC2DCD-E7C5-46E8-B83C-223A6AE94A76}"/>
                </a:ext>
              </a:extLst>
            </p:cNvPr>
            <p:cNvSpPr/>
            <p:nvPr/>
          </p:nvSpPr>
          <p:spPr>
            <a:xfrm>
              <a:off x="2445499" y="4533900"/>
              <a:ext cx="555373" cy="411480"/>
            </a:xfrm>
            <a:prstGeom prst="ellipse">
              <a:avLst/>
            </a:prstGeom>
            <a:solidFill>
              <a:srgbClr val="2A9D8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E69CAE30-260B-40DE-ACA1-D2D972F07120}"/>
                </a:ext>
              </a:extLst>
            </p:cNvPr>
            <p:cNvSpPr/>
            <p:nvPr/>
          </p:nvSpPr>
          <p:spPr>
            <a:xfrm>
              <a:off x="2238623" y="4450009"/>
              <a:ext cx="555373" cy="411480"/>
            </a:xfrm>
            <a:prstGeom prst="ellipse">
              <a:avLst/>
            </a:prstGeom>
            <a:solidFill>
              <a:srgbClr val="E9C46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8C3E6D07-505D-4FFE-B199-0DB4B8E3916C}"/>
                </a:ext>
              </a:extLst>
            </p:cNvPr>
            <p:cNvSpPr/>
            <p:nvPr/>
          </p:nvSpPr>
          <p:spPr>
            <a:xfrm>
              <a:off x="2064375" y="4366117"/>
              <a:ext cx="555373" cy="411480"/>
            </a:xfrm>
            <a:prstGeom prst="ellipse">
              <a:avLst/>
            </a:prstGeom>
            <a:solidFill>
              <a:srgbClr val="E76F5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BF3A6EEB-71BC-4804-88DA-0388C18DF537}"/>
                </a:ext>
              </a:extLst>
            </p:cNvPr>
            <p:cNvSpPr txBox="1"/>
            <p:nvPr/>
          </p:nvSpPr>
          <p:spPr>
            <a:xfrm>
              <a:off x="1492966" y="4389683"/>
              <a:ext cx="6087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err="1">
                  <a:solidFill>
                    <a:schemeClr val="accent2">
                      <a:lumMod val="75000"/>
                    </a:schemeClr>
                  </a:solidFill>
                </a:rPr>
                <a:t>Topic</a:t>
              </a:r>
              <a:r>
                <a:rPr lang="en-US" sz="1200" baseline="-25000" err="1">
                  <a:solidFill>
                    <a:schemeClr val="accent2">
                      <a:lumMod val="75000"/>
                    </a:schemeClr>
                  </a:solidFill>
                </a:rPr>
                <a:t>A</a:t>
              </a:r>
              <a:endParaRPr lang="en-US" sz="120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FF965372-E4AE-415B-9659-BACC2384E52E}"/>
                </a:ext>
              </a:extLst>
            </p:cNvPr>
            <p:cNvSpPr txBox="1"/>
            <p:nvPr/>
          </p:nvSpPr>
          <p:spPr>
            <a:xfrm>
              <a:off x="1725332" y="4647689"/>
              <a:ext cx="6087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err="1">
                  <a:solidFill>
                    <a:schemeClr val="accent4"/>
                  </a:solidFill>
                </a:rPr>
                <a:t>Topic</a:t>
              </a:r>
              <a:r>
                <a:rPr lang="en-US" sz="1200" baseline="-25000" err="1">
                  <a:solidFill>
                    <a:schemeClr val="accent4"/>
                  </a:solidFill>
                </a:rPr>
                <a:t>E</a:t>
              </a:r>
              <a:endParaRPr lang="en-US" sz="1200">
                <a:solidFill>
                  <a:schemeClr val="accent4"/>
                </a:solidFill>
              </a:endParaRP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19F1B435-8708-4568-8ABE-5B372ACBC178}"/>
                </a:ext>
              </a:extLst>
            </p:cNvPr>
            <p:cNvSpPr txBox="1"/>
            <p:nvPr/>
          </p:nvSpPr>
          <p:spPr>
            <a:xfrm>
              <a:off x="2029701" y="4864894"/>
              <a:ext cx="6087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err="1">
                  <a:solidFill>
                    <a:srgbClr val="2A9D8F"/>
                  </a:solidFill>
                </a:rPr>
                <a:t>Topic</a:t>
              </a:r>
              <a:r>
                <a:rPr lang="en-US" sz="1200" baseline="-25000" err="1">
                  <a:solidFill>
                    <a:srgbClr val="2A9D8F"/>
                  </a:solidFill>
                </a:rPr>
                <a:t>G</a:t>
              </a:r>
              <a:endParaRPr lang="en-US" sz="1200">
                <a:solidFill>
                  <a:srgbClr val="2A9D8F"/>
                </a:solidFill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A0D5E80F-68AD-4164-9BB6-DA8ECB422AF8}"/>
                </a:ext>
              </a:extLst>
            </p:cNvPr>
            <p:cNvSpPr txBox="1"/>
            <p:nvPr/>
          </p:nvSpPr>
          <p:spPr>
            <a:xfrm>
              <a:off x="2392133" y="5050742"/>
              <a:ext cx="6087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err="1">
                  <a:solidFill>
                    <a:schemeClr val="accent1"/>
                  </a:solidFill>
                </a:rPr>
                <a:t>Topic</a:t>
              </a:r>
              <a:r>
                <a:rPr lang="en-US" sz="1200" baseline="-25000" err="1">
                  <a:solidFill>
                    <a:schemeClr val="accent1"/>
                  </a:solidFill>
                </a:rPr>
                <a:t>L</a:t>
              </a:r>
              <a:endParaRPr lang="en-US" sz="1200">
                <a:solidFill>
                  <a:schemeClr val="accent1"/>
                </a:solidFill>
              </a:endParaRP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A6989443-1146-4C2A-AD3E-A22E6B2EC675}"/>
                </a:ext>
              </a:extLst>
            </p:cNvPr>
            <p:cNvSpPr txBox="1"/>
            <p:nvPr/>
          </p:nvSpPr>
          <p:spPr>
            <a:xfrm>
              <a:off x="2532421" y="4125373"/>
              <a:ext cx="2703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Cluster cross omics Topic</a:t>
              </a:r>
              <a:r>
                <a:rPr lang="en-US" baseline="-25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en-US" baseline="-25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9CF04A5-62CB-6D34-A006-C857E48CE555}"/>
              </a:ext>
            </a:extLst>
          </p:cNvPr>
          <p:cNvGrpSpPr/>
          <p:nvPr/>
        </p:nvGrpSpPr>
        <p:grpSpPr>
          <a:xfrm>
            <a:off x="-3486331" y="781435"/>
            <a:ext cx="1985629" cy="1166575"/>
            <a:chOff x="3960969" y="4114800"/>
            <a:chExt cx="1985629" cy="1166575"/>
          </a:xfrm>
        </p:grpSpPr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D3D51C2A-204D-4E13-BB43-8AC14FF65794}"/>
                </a:ext>
              </a:extLst>
            </p:cNvPr>
            <p:cNvSpPr/>
            <p:nvPr/>
          </p:nvSpPr>
          <p:spPr>
            <a:xfrm>
              <a:off x="5115916" y="4559961"/>
              <a:ext cx="555373" cy="411480"/>
            </a:xfrm>
            <a:prstGeom prst="ellipse">
              <a:avLst/>
            </a:prstGeom>
            <a:solidFill>
              <a:srgbClr val="40768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32F4354E-54E4-483B-8C6A-A7D07E51B4C6}"/>
                </a:ext>
              </a:extLst>
            </p:cNvPr>
            <p:cNvSpPr/>
            <p:nvPr/>
          </p:nvSpPr>
          <p:spPr>
            <a:xfrm>
              <a:off x="4942570" y="4487535"/>
              <a:ext cx="555373" cy="411480"/>
            </a:xfrm>
            <a:prstGeom prst="ellipse">
              <a:avLst/>
            </a:prstGeom>
            <a:solidFill>
              <a:srgbClr val="2A9D8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AF9193AB-8656-4594-A588-76898D88AC3A}"/>
                </a:ext>
              </a:extLst>
            </p:cNvPr>
            <p:cNvSpPr/>
            <p:nvPr/>
          </p:nvSpPr>
          <p:spPr>
            <a:xfrm>
              <a:off x="4735693" y="4403642"/>
              <a:ext cx="555373" cy="411480"/>
            </a:xfrm>
            <a:prstGeom prst="ellipse">
              <a:avLst/>
            </a:prstGeom>
            <a:solidFill>
              <a:srgbClr val="E9C46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549FB03F-181C-4C04-9D52-C3CD7D1022B1}"/>
                </a:ext>
              </a:extLst>
            </p:cNvPr>
            <p:cNvSpPr/>
            <p:nvPr/>
          </p:nvSpPr>
          <p:spPr>
            <a:xfrm>
              <a:off x="4561446" y="4319751"/>
              <a:ext cx="555373" cy="411480"/>
            </a:xfrm>
            <a:prstGeom prst="ellipse">
              <a:avLst/>
            </a:prstGeom>
            <a:solidFill>
              <a:srgbClr val="E76F5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49F8B0B6-B945-447A-9933-F0E921D883CD}"/>
                </a:ext>
              </a:extLst>
            </p:cNvPr>
            <p:cNvSpPr txBox="1"/>
            <p:nvPr/>
          </p:nvSpPr>
          <p:spPr>
            <a:xfrm>
              <a:off x="3960969" y="4400771"/>
              <a:ext cx="6087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err="1">
                  <a:solidFill>
                    <a:schemeClr val="accent2">
                      <a:lumMod val="75000"/>
                    </a:schemeClr>
                  </a:solidFill>
                </a:rPr>
                <a:t>Topic</a:t>
              </a:r>
              <a:r>
                <a:rPr lang="en-US" sz="1200" baseline="-25000" err="1">
                  <a:solidFill>
                    <a:schemeClr val="accent2">
                      <a:lumMod val="75000"/>
                    </a:schemeClr>
                  </a:solidFill>
                </a:rPr>
                <a:t>B</a:t>
              </a:r>
              <a:endParaRPr lang="en-US" sz="120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D7BF51B9-3BC3-47D5-A869-09FFADB677A7}"/>
                </a:ext>
              </a:extLst>
            </p:cNvPr>
            <p:cNvSpPr txBox="1"/>
            <p:nvPr/>
          </p:nvSpPr>
          <p:spPr>
            <a:xfrm>
              <a:off x="4222403" y="4601326"/>
              <a:ext cx="6087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err="1">
                  <a:solidFill>
                    <a:schemeClr val="accent4"/>
                  </a:solidFill>
                </a:rPr>
                <a:t>Topic</a:t>
              </a:r>
              <a:r>
                <a:rPr lang="en-US" sz="1200" baseline="-25000" err="1">
                  <a:solidFill>
                    <a:schemeClr val="accent4"/>
                  </a:solidFill>
                </a:rPr>
                <a:t>D</a:t>
              </a:r>
              <a:endParaRPr lang="en-US" sz="1200">
                <a:solidFill>
                  <a:schemeClr val="accent4"/>
                </a:solidFill>
              </a:endParaRP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04428017-505D-4835-8DF6-F9E90D4C0918}"/>
                </a:ext>
              </a:extLst>
            </p:cNvPr>
            <p:cNvSpPr txBox="1"/>
            <p:nvPr/>
          </p:nvSpPr>
          <p:spPr>
            <a:xfrm>
              <a:off x="4526772" y="4818530"/>
              <a:ext cx="6087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err="1">
                  <a:solidFill>
                    <a:srgbClr val="2A9D8F"/>
                  </a:solidFill>
                </a:rPr>
                <a:t>Topic</a:t>
              </a:r>
              <a:r>
                <a:rPr lang="en-US" sz="1200" baseline="-25000" err="1">
                  <a:solidFill>
                    <a:srgbClr val="2A9D8F"/>
                  </a:solidFill>
                </a:rPr>
                <a:t>I</a:t>
              </a:r>
              <a:endParaRPr lang="en-US" sz="1200">
                <a:solidFill>
                  <a:srgbClr val="2A9D8F"/>
                </a:solidFill>
              </a:endParaRP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4D55DA64-4C2F-459B-9B5D-DD056E57E008}"/>
                </a:ext>
              </a:extLst>
            </p:cNvPr>
            <p:cNvSpPr txBox="1"/>
            <p:nvPr/>
          </p:nvSpPr>
          <p:spPr>
            <a:xfrm>
              <a:off x="4889203" y="5004376"/>
              <a:ext cx="6087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err="1">
                  <a:solidFill>
                    <a:schemeClr val="accent1"/>
                  </a:solidFill>
                </a:rPr>
                <a:t>Topic</a:t>
              </a:r>
              <a:r>
                <a:rPr lang="en-US" sz="1200" baseline="-25000" err="1">
                  <a:solidFill>
                    <a:schemeClr val="accent1"/>
                  </a:solidFill>
                </a:rPr>
                <a:t>M</a:t>
              </a:r>
              <a:endParaRPr lang="en-US" sz="1200">
                <a:solidFill>
                  <a:schemeClr val="accent1"/>
                </a:solidFill>
              </a:endParaRP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4E30A53D-C1C2-4A86-8AC0-6E75F68FCF0A}"/>
                </a:ext>
              </a:extLst>
            </p:cNvPr>
            <p:cNvSpPr txBox="1"/>
            <p:nvPr/>
          </p:nvSpPr>
          <p:spPr>
            <a:xfrm>
              <a:off x="5035158" y="4114800"/>
              <a:ext cx="911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Topic</a:t>
              </a:r>
              <a:r>
                <a:rPr lang="en-US" baseline="-25000"/>
                <a:t>2</a:t>
              </a:r>
            </a:p>
          </p:txBody>
        </p:sp>
      </p:grpSp>
      <p:sp>
        <p:nvSpPr>
          <p:cNvPr id="212" name="TextBox 211">
            <a:extLst>
              <a:ext uri="{FF2B5EF4-FFF2-40B4-BE49-F238E27FC236}">
                <a16:creationId xmlns:a16="http://schemas.microsoft.com/office/drawing/2014/main" id="{25764660-0048-4952-AD6D-0B7E6B6D0B36}"/>
              </a:ext>
            </a:extLst>
          </p:cNvPr>
          <p:cNvSpPr txBox="1"/>
          <p:nvPr/>
        </p:nvSpPr>
        <p:spPr>
          <a:xfrm>
            <a:off x="-2494356" y="2200557"/>
            <a:ext cx="91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Topic</a:t>
            </a:r>
            <a:r>
              <a:rPr lang="en-US" baseline="-25000"/>
              <a:t>3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341D1F3-38E7-4F90-B58E-336534D29E94}"/>
              </a:ext>
            </a:extLst>
          </p:cNvPr>
          <p:cNvSpPr txBox="1"/>
          <p:nvPr/>
        </p:nvSpPr>
        <p:spPr>
          <a:xfrm>
            <a:off x="-2591576" y="3626753"/>
            <a:ext cx="869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Topics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B5613D69-A7E9-4DE6-B2EB-92FB0F044B44}"/>
              </a:ext>
            </a:extLst>
          </p:cNvPr>
          <p:cNvSpPr txBox="1"/>
          <p:nvPr/>
        </p:nvSpPr>
        <p:spPr>
          <a:xfrm>
            <a:off x="-1656132" y="2993870"/>
            <a:ext cx="869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E8AEC2CE-205A-4153-9096-6FF44A7C57CC}"/>
              </a:ext>
            </a:extLst>
          </p:cNvPr>
          <p:cNvSpPr txBox="1"/>
          <p:nvPr/>
        </p:nvSpPr>
        <p:spPr>
          <a:xfrm>
            <a:off x="-1551589" y="2907790"/>
            <a:ext cx="195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2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DD733232-189B-459C-BE27-D26989CC7239}"/>
              </a:ext>
            </a:extLst>
          </p:cNvPr>
          <p:cNvSpPr txBox="1"/>
          <p:nvPr/>
        </p:nvSpPr>
        <p:spPr>
          <a:xfrm>
            <a:off x="-1470413" y="2826074"/>
            <a:ext cx="262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3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5E0C225D-74F8-4559-A508-F375B97DFB50}"/>
              </a:ext>
            </a:extLst>
          </p:cNvPr>
          <p:cNvSpPr txBox="1"/>
          <p:nvPr/>
        </p:nvSpPr>
        <p:spPr>
          <a:xfrm>
            <a:off x="6254594" y="3219320"/>
            <a:ext cx="290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53A31F-A90D-41BA-B3DB-0C05F7E20891}"/>
              </a:ext>
            </a:extLst>
          </p:cNvPr>
          <p:cNvSpPr txBox="1"/>
          <p:nvPr/>
        </p:nvSpPr>
        <p:spPr>
          <a:xfrm>
            <a:off x="46363" y="174644"/>
            <a:ext cx="260312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</a:t>
            </a:r>
            <a:r>
              <a:rPr lang="en-US" sz="1200" b="1" dirty="0"/>
              <a:t>  Topic modeling: </a:t>
            </a:r>
          </a:p>
          <a:p>
            <a:r>
              <a:rPr lang="en-US" sz="1200" dirty="0"/>
              <a:t>We used:</a:t>
            </a:r>
            <a:endParaRPr lang="en-US" sz="1200" b="1" dirty="0"/>
          </a:p>
          <a:p>
            <a:r>
              <a:rPr lang="en-US" sz="1200" dirty="0"/>
              <a:t>- samples as documents</a:t>
            </a:r>
          </a:p>
          <a:p>
            <a:r>
              <a:rPr lang="en-US" sz="1200" dirty="0"/>
              <a:t>- omics features as words</a:t>
            </a:r>
          </a:p>
          <a:p>
            <a:r>
              <a:rPr lang="en-US" sz="1200" dirty="0"/>
              <a:t>We learned topics for each omics using the counts of features across samples (like count of words across documents)</a:t>
            </a:r>
          </a:p>
          <a:p>
            <a:r>
              <a:rPr lang="en-US" sz="1200" dirty="0"/>
              <a:t>Topic is a weighted vector of feature count probabilities: Topic ~ features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304722-059E-48F4-89D6-B23C53ED0CDC}"/>
              </a:ext>
            </a:extLst>
          </p:cNvPr>
          <p:cNvSpPr txBox="1"/>
          <p:nvPr/>
        </p:nvSpPr>
        <p:spPr>
          <a:xfrm>
            <a:off x="6472152" y="3262040"/>
            <a:ext cx="25987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Topic distributions cluster samples into two groups. Each sample has 4 omics feature vectors and 12 topic vectors (3 topics per </a:t>
            </a:r>
            <a:r>
              <a:rPr lang="en-US" sz="1200" dirty="0" err="1"/>
              <a:t>omic</a:t>
            </a:r>
            <a:r>
              <a:rPr lang="en-US" sz="1200" dirty="0"/>
              <a:t>).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A1EDAB18-1051-46F6-820E-6120F9438670}"/>
              </a:ext>
            </a:extLst>
          </p:cNvPr>
          <p:cNvSpPr/>
          <p:nvPr/>
        </p:nvSpPr>
        <p:spPr>
          <a:xfrm>
            <a:off x="2812151" y="1105047"/>
            <a:ext cx="120945" cy="648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0D01E87-239C-9F2A-4E0F-3A2CAD7886FF}"/>
              </a:ext>
            </a:extLst>
          </p:cNvPr>
          <p:cNvGrpSpPr/>
          <p:nvPr/>
        </p:nvGrpSpPr>
        <p:grpSpPr>
          <a:xfrm>
            <a:off x="2540301" y="1002697"/>
            <a:ext cx="986103" cy="1081632"/>
            <a:chOff x="1276823" y="1101954"/>
            <a:chExt cx="1266288" cy="885808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F7CB6C8-FDB2-43D1-A83D-2633BCB157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03707" y="1188176"/>
              <a:ext cx="231984" cy="774467"/>
            </a:xfrm>
            <a:prstGeom prst="line">
              <a:avLst/>
            </a:prstGeom>
            <a:ln w="57150">
              <a:solidFill>
                <a:srgbClr val="E76F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1996B2A-9B9E-4BBB-ACEE-14DE63ECBF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8710" y="1166809"/>
              <a:ext cx="711414" cy="795834"/>
            </a:xfrm>
            <a:prstGeom prst="line">
              <a:avLst/>
            </a:prstGeom>
            <a:ln w="3175">
              <a:solidFill>
                <a:srgbClr val="E76F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10039A5-FBB9-46D7-8E75-9720C12590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0314" y="1169902"/>
              <a:ext cx="1032797" cy="800380"/>
            </a:xfrm>
            <a:prstGeom prst="line">
              <a:avLst/>
            </a:prstGeom>
            <a:ln w="19050">
              <a:solidFill>
                <a:srgbClr val="E76F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1B14B91-B019-4689-A8ED-1901C31D94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6982" y="1169507"/>
              <a:ext cx="20168" cy="797112"/>
            </a:xfrm>
            <a:prstGeom prst="line">
              <a:avLst/>
            </a:prstGeom>
            <a:ln w="19050">
              <a:solidFill>
                <a:srgbClr val="E76F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1E19841-D24D-4D69-AEB5-B4B14C9336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3103" y="1173152"/>
              <a:ext cx="372738" cy="774888"/>
            </a:xfrm>
            <a:prstGeom prst="line">
              <a:avLst/>
            </a:prstGeom>
            <a:ln w="38100">
              <a:solidFill>
                <a:srgbClr val="E76F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AF878E1-C9F3-4F60-981D-0AE9360008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47150" y="1169507"/>
              <a:ext cx="456718" cy="803472"/>
            </a:xfrm>
            <a:prstGeom prst="line">
              <a:avLst/>
            </a:prstGeom>
            <a:ln w="57150">
              <a:solidFill>
                <a:srgbClr val="E76F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CF03D78-9C02-42CF-B9E4-FA7D009373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5841" y="1173152"/>
              <a:ext cx="86876" cy="814610"/>
            </a:xfrm>
            <a:prstGeom prst="line">
              <a:avLst/>
            </a:prstGeom>
            <a:ln w="19050">
              <a:solidFill>
                <a:srgbClr val="E76F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CD6BA54-14BA-475F-8F7F-D20EF5E571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79524" y="1166809"/>
              <a:ext cx="250600" cy="792656"/>
            </a:xfrm>
            <a:prstGeom prst="line">
              <a:avLst/>
            </a:prstGeom>
            <a:ln w="3175">
              <a:solidFill>
                <a:srgbClr val="E76F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64593DE-4C01-44A9-A3D6-874C62571A9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76823" y="1180501"/>
              <a:ext cx="708960" cy="792478"/>
            </a:xfrm>
            <a:prstGeom prst="line">
              <a:avLst/>
            </a:prstGeom>
            <a:ln w="19050">
              <a:solidFill>
                <a:srgbClr val="E76F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2C40EE9-3858-4BE3-BB82-CE05ED1D14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3053" y="1169902"/>
              <a:ext cx="140058" cy="789562"/>
            </a:xfrm>
            <a:prstGeom prst="line">
              <a:avLst/>
            </a:prstGeom>
            <a:ln w="19050">
              <a:solidFill>
                <a:srgbClr val="E76F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18E05FB-23BA-4118-B5CE-501DC2064B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3546" y="1448585"/>
              <a:ext cx="845776" cy="518035"/>
            </a:xfrm>
            <a:prstGeom prst="line">
              <a:avLst/>
            </a:prstGeom>
            <a:ln w="3175">
              <a:solidFill>
                <a:srgbClr val="E76F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85F1723-D9E9-43B2-A3A4-05140A8FA5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47150" y="1169507"/>
              <a:ext cx="870078" cy="803474"/>
            </a:xfrm>
            <a:prstGeom prst="line">
              <a:avLst/>
            </a:prstGeom>
            <a:ln w="19050">
              <a:solidFill>
                <a:srgbClr val="E76F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D22F9CC-D6B4-4FA3-8449-4CBE02A982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74975" y="1169902"/>
              <a:ext cx="568136" cy="789564"/>
            </a:xfrm>
            <a:prstGeom prst="line">
              <a:avLst/>
            </a:prstGeom>
            <a:ln w="19050">
              <a:solidFill>
                <a:srgbClr val="E76F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6AE9C059-3EA8-49D6-A239-6A6F8D5C7D7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5841" y="1173152"/>
              <a:ext cx="497214" cy="799828"/>
            </a:xfrm>
            <a:prstGeom prst="line">
              <a:avLst/>
            </a:prstGeom>
            <a:ln w="38100">
              <a:solidFill>
                <a:srgbClr val="E76F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4DF96AD-C2AF-4869-B23D-BC5D7BDCF7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84759" y="1178323"/>
              <a:ext cx="1118944" cy="794658"/>
            </a:xfrm>
            <a:prstGeom prst="line">
              <a:avLst/>
            </a:prstGeom>
            <a:ln w="19050">
              <a:solidFill>
                <a:srgbClr val="E76F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B8B6C786-4DEB-405D-9EE3-6142974E193C}"/>
                </a:ext>
              </a:extLst>
            </p:cNvPr>
            <p:cNvSpPr/>
            <p:nvPr/>
          </p:nvSpPr>
          <p:spPr>
            <a:xfrm>
              <a:off x="1996653" y="1101954"/>
              <a:ext cx="120945" cy="648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CA189CAD-0C8C-4814-94F3-A1B8B16A06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30124" y="1166809"/>
              <a:ext cx="172794" cy="803473"/>
            </a:xfrm>
            <a:prstGeom prst="line">
              <a:avLst/>
            </a:prstGeom>
            <a:ln w="19050">
              <a:solidFill>
                <a:srgbClr val="E76F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9CF48448-DDDF-4073-B7C3-CCAD20C6899D}"/>
              </a:ext>
            </a:extLst>
          </p:cNvPr>
          <p:cNvSpPr/>
          <p:nvPr/>
        </p:nvSpPr>
        <p:spPr>
          <a:xfrm>
            <a:off x="3446491" y="1098688"/>
            <a:ext cx="147710" cy="582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247069DC-167C-486E-B5CE-E80E944D09E4}"/>
              </a:ext>
            </a:extLst>
          </p:cNvPr>
          <p:cNvSpPr/>
          <p:nvPr/>
        </p:nvSpPr>
        <p:spPr>
          <a:xfrm>
            <a:off x="3800988" y="1105047"/>
            <a:ext cx="147710" cy="582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B642E377-F957-421F-BDD2-3B52ABEEB35A}"/>
              </a:ext>
            </a:extLst>
          </p:cNvPr>
          <p:cNvSpPr/>
          <p:nvPr/>
        </p:nvSpPr>
        <p:spPr>
          <a:xfrm>
            <a:off x="4155541" y="1105046"/>
            <a:ext cx="147710" cy="582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4C98EEC6-04F8-4D73-84E9-B4C4B89D07FC}"/>
              </a:ext>
            </a:extLst>
          </p:cNvPr>
          <p:cNvSpPr/>
          <p:nvPr/>
        </p:nvSpPr>
        <p:spPr>
          <a:xfrm>
            <a:off x="4484607" y="1105045"/>
            <a:ext cx="147710" cy="582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48855137-5DE0-4148-9A43-B465994FB350}"/>
              </a:ext>
            </a:extLst>
          </p:cNvPr>
          <p:cNvSpPr/>
          <p:nvPr/>
        </p:nvSpPr>
        <p:spPr>
          <a:xfrm>
            <a:off x="4803984" y="1098266"/>
            <a:ext cx="147710" cy="582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ECFBCAAF-68B1-4125-A803-981573778A61}"/>
              </a:ext>
            </a:extLst>
          </p:cNvPr>
          <p:cNvSpPr/>
          <p:nvPr/>
        </p:nvSpPr>
        <p:spPr>
          <a:xfrm>
            <a:off x="5413748" y="1094329"/>
            <a:ext cx="147710" cy="582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6C3DC2F6-0630-42AA-B072-97CC385F5E2E}"/>
              </a:ext>
            </a:extLst>
          </p:cNvPr>
          <p:cNvSpPr/>
          <p:nvPr/>
        </p:nvSpPr>
        <p:spPr>
          <a:xfrm>
            <a:off x="5805214" y="1097195"/>
            <a:ext cx="147710" cy="582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901FC7DD-1496-4EE3-8F4A-1260B17B4D9E}"/>
              </a:ext>
            </a:extLst>
          </p:cNvPr>
          <p:cNvSpPr/>
          <p:nvPr/>
        </p:nvSpPr>
        <p:spPr>
          <a:xfrm>
            <a:off x="6159361" y="1101484"/>
            <a:ext cx="147710" cy="582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313EE6F6-FF33-4335-8010-2D31E71A8103}"/>
              </a:ext>
            </a:extLst>
          </p:cNvPr>
          <p:cNvSpPr/>
          <p:nvPr/>
        </p:nvSpPr>
        <p:spPr>
          <a:xfrm>
            <a:off x="6488269" y="1098688"/>
            <a:ext cx="147710" cy="582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1CA76218-88C2-4242-B288-76FFF84ECCE9}"/>
              </a:ext>
            </a:extLst>
          </p:cNvPr>
          <p:cNvSpPr/>
          <p:nvPr/>
        </p:nvSpPr>
        <p:spPr>
          <a:xfrm>
            <a:off x="6817177" y="1101484"/>
            <a:ext cx="147710" cy="582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D7B1316A-9EFB-4346-9977-45D4908AA3BA}"/>
              </a:ext>
            </a:extLst>
          </p:cNvPr>
          <p:cNvSpPr/>
          <p:nvPr/>
        </p:nvSpPr>
        <p:spPr>
          <a:xfrm>
            <a:off x="7478299" y="1018759"/>
            <a:ext cx="127512" cy="582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F5053B42-796A-46CA-B64C-520968E22586}"/>
              </a:ext>
            </a:extLst>
          </p:cNvPr>
          <p:cNvSpPr/>
          <p:nvPr/>
        </p:nvSpPr>
        <p:spPr>
          <a:xfrm>
            <a:off x="7841163" y="1020301"/>
            <a:ext cx="127512" cy="582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ED7A1156-4596-4FE3-94F9-0319F4F49874}"/>
              </a:ext>
            </a:extLst>
          </p:cNvPr>
          <p:cNvSpPr/>
          <p:nvPr/>
        </p:nvSpPr>
        <p:spPr>
          <a:xfrm>
            <a:off x="8195716" y="1021625"/>
            <a:ext cx="127512" cy="582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A50843EB-2860-47C3-A871-3EA0483DFB9A}"/>
              </a:ext>
            </a:extLst>
          </p:cNvPr>
          <p:cNvSpPr/>
          <p:nvPr/>
        </p:nvSpPr>
        <p:spPr>
          <a:xfrm>
            <a:off x="8538522" y="1018759"/>
            <a:ext cx="127512" cy="582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F4227E0D-B6A7-4720-9703-C2056F7B52EA}"/>
              </a:ext>
            </a:extLst>
          </p:cNvPr>
          <p:cNvSpPr/>
          <p:nvPr/>
        </p:nvSpPr>
        <p:spPr>
          <a:xfrm>
            <a:off x="8837876" y="1018759"/>
            <a:ext cx="127512" cy="582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910F3229-EE8B-4E18-89C0-F407ACB711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797660"/>
              </p:ext>
            </p:extLst>
          </p:nvPr>
        </p:nvGraphicFramePr>
        <p:xfrm>
          <a:off x="2258525" y="2070519"/>
          <a:ext cx="1346454" cy="6522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2176">
                  <a:extLst>
                    <a:ext uri="{9D8B030D-6E8A-4147-A177-3AD203B41FA5}">
                      <a16:colId xmlns:a16="http://schemas.microsoft.com/office/drawing/2014/main" val="2544248493"/>
                    </a:ext>
                  </a:extLst>
                </a:gridCol>
                <a:gridCol w="322326">
                  <a:extLst>
                    <a:ext uri="{9D8B030D-6E8A-4147-A177-3AD203B41FA5}">
                      <a16:colId xmlns:a16="http://schemas.microsoft.com/office/drawing/2014/main" val="1631880937"/>
                    </a:ext>
                  </a:extLst>
                </a:gridCol>
                <a:gridCol w="319151">
                  <a:extLst>
                    <a:ext uri="{9D8B030D-6E8A-4147-A177-3AD203B41FA5}">
                      <a16:colId xmlns:a16="http://schemas.microsoft.com/office/drawing/2014/main" val="572093327"/>
                    </a:ext>
                  </a:extLst>
                </a:gridCol>
                <a:gridCol w="312801">
                  <a:extLst>
                    <a:ext uri="{9D8B030D-6E8A-4147-A177-3AD203B41FA5}">
                      <a16:colId xmlns:a16="http://schemas.microsoft.com/office/drawing/2014/main" val="4080004676"/>
                    </a:ext>
                  </a:extLst>
                </a:gridCol>
              </a:tblGrid>
              <a:tr h="176808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FBD9D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aseline="0" err="1"/>
                        <a:t>Topic</a:t>
                      </a:r>
                      <a:r>
                        <a:rPr lang="en-US" sz="800" baseline="-25000" err="1"/>
                        <a:t>A</a:t>
                      </a:r>
                      <a:endParaRPr lang="en-US" sz="800"/>
                    </a:p>
                  </a:txBody>
                  <a:tcPr marL="18288" marR="18288" marT="18288" marB="18288">
                    <a:solidFill>
                      <a:srgbClr val="FBD9D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err="1"/>
                        <a:t>Topic</a:t>
                      </a:r>
                      <a:r>
                        <a:rPr lang="en-US" sz="800" baseline="-25000" err="1"/>
                        <a:t>B</a:t>
                      </a:r>
                      <a:endParaRPr lang="en-US" sz="800"/>
                    </a:p>
                  </a:txBody>
                  <a:tcPr marL="18288" marR="18288" marT="18288" marB="18288">
                    <a:solidFill>
                      <a:srgbClr val="FBD9D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err="1"/>
                        <a:t>Topic</a:t>
                      </a:r>
                      <a:r>
                        <a:rPr lang="en-US" sz="800" baseline="-25000" err="1"/>
                        <a:t>C</a:t>
                      </a:r>
                      <a:endParaRPr lang="en-US" sz="800" baseline="-25000"/>
                    </a:p>
                  </a:txBody>
                  <a:tcPr marL="18288" marR="18288" marT="18288" marB="18288">
                    <a:solidFill>
                      <a:srgbClr val="FBD9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700871"/>
                  </a:ext>
                </a:extLst>
              </a:tr>
              <a:tr h="138499">
                <a:tc>
                  <a:txBody>
                    <a:bodyPr/>
                    <a:lstStyle/>
                    <a:p>
                      <a:r>
                        <a:rPr lang="en-US" sz="800"/>
                        <a:t>Sample</a:t>
                      </a:r>
                      <a:r>
                        <a:rPr lang="en-US" sz="800" baseline="-25000"/>
                        <a:t>1</a:t>
                      </a:r>
                    </a:p>
                  </a:txBody>
                  <a:tcPr marL="18288" marR="18288" marT="18288" marB="18288">
                    <a:solidFill>
                      <a:srgbClr val="FBD9D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FBD9D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FBD9D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FBD9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940899"/>
                  </a:ext>
                </a:extLst>
              </a:tr>
              <a:tr h="144760">
                <a:tc>
                  <a:txBody>
                    <a:bodyPr/>
                    <a:lstStyle/>
                    <a:p>
                      <a:r>
                        <a:rPr lang="en-US" sz="800"/>
                        <a:t>…</a:t>
                      </a:r>
                    </a:p>
                  </a:txBody>
                  <a:tcPr marL="18288" marR="18288" marT="18288" marB="18288">
                    <a:solidFill>
                      <a:srgbClr val="FBD9D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FBD9D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FBD9D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FBD9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943331"/>
                  </a:ext>
                </a:extLst>
              </a:tr>
              <a:tr h="126307">
                <a:tc>
                  <a:txBody>
                    <a:bodyPr/>
                    <a:lstStyle/>
                    <a:p>
                      <a:r>
                        <a:rPr lang="en-US" sz="800" err="1"/>
                        <a:t>Sample</a:t>
                      </a:r>
                      <a:r>
                        <a:rPr lang="en-US" sz="800" baseline="-25000" err="1"/>
                        <a:t>n</a:t>
                      </a:r>
                      <a:endParaRPr lang="en-US" sz="800" baseline="-25000"/>
                    </a:p>
                  </a:txBody>
                  <a:tcPr marL="18288" marR="18288" marT="18288" marB="18288">
                    <a:solidFill>
                      <a:srgbClr val="FBD9D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FBD9D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FBD9D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FBD9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853360"/>
                  </a:ext>
                </a:extLst>
              </a:tr>
            </a:tbl>
          </a:graphicData>
        </a:graphic>
      </p:graphicFrame>
      <p:graphicFrame>
        <p:nvGraphicFramePr>
          <p:cNvPr id="179" name="Table 4">
            <a:extLst>
              <a:ext uri="{FF2B5EF4-FFF2-40B4-BE49-F238E27FC236}">
                <a16:creationId xmlns:a16="http://schemas.microsoft.com/office/drawing/2014/main" id="{3477A3A4-0E4E-4A10-2E9E-7F24F88D1A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601430"/>
              </p:ext>
            </p:extLst>
          </p:nvPr>
        </p:nvGraphicFramePr>
        <p:xfrm>
          <a:off x="3914062" y="2070519"/>
          <a:ext cx="1346454" cy="6522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2176">
                  <a:extLst>
                    <a:ext uri="{9D8B030D-6E8A-4147-A177-3AD203B41FA5}">
                      <a16:colId xmlns:a16="http://schemas.microsoft.com/office/drawing/2014/main" val="2544248493"/>
                    </a:ext>
                  </a:extLst>
                </a:gridCol>
                <a:gridCol w="322326">
                  <a:extLst>
                    <a:ext uri="{9D8B030D-6E8A-4147-A177-3AD203B41FA5}">
                      <a16:colId xmlns:a16="http://schemas.microsoft.com/office/drawing/2014/main" val="1631880937"/>
                    </a:ext>
                  </a:extLst>
                </a:gridCol>
                <a:gridCol w="319151">
                  <a:extLst>
                    <a:ext uri="{9D8B030D-6E8A-4147-A177-3AD203B41FA5}">
                      <a16:colId xmlns:a16="http://schemas.microsoft.com/office/drawing/2014/main" val="572093327"/>
                    </a:ext>
                  </a:extLst>
                </a:gridCol>
                <a:gridCol w="312801">
                  <a:extLst>
                    <a:ext uri="{9D8B030D-6E8A-4147-A177-3AD203B41FA5}">
                      <a16:colId xmlns:a16="http://schemas.microsoft.com/office/drawing/2014/main" val="4080004676"/>
                    </a:ext>
                  </a:extLst>
                </a:gridCol>
              </a:tblGrid>
              <a:tr h="176808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FCF2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aseline="0" err="1"/>
                        <a:t>Topic</a:t>
                      </a:r>
                      <a:r>
                        <a:rPr lang="en-US" sz="800" baseline="-25000" err="1"/>
                        <a:t>D</a:t>
                      </a:r>
                      <a:endParaRPr lang="en-US" sz="800"/>
                    </a:p>
                  </a:txBody>
                  <a:tcPr marL="18288" marR="18288" marT="18288" marB="18288">
                    <a:solidFill>
                      <a:srgbClr val="FCF2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err="1"/>
                        <a:t>Topic</a:t>
                      </a:r>
                      <a:r>
                        <a:rPr lang="en-US" sz="800" baseline="-25000" err="1"/>
                        <a:t>E</a:t>
                      </a:r>
                      <a:endParaRPr lang="en-US" sz="800"/>
                    </a:p>
                  </a:txBody>
                  <a:tcPr marL="18288" marR="18288" marT="18288" marB="18288">
                    <a:solidFill>
                      <a:srgbClr val="FCF2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err="1"/>
                        <a:t>Topic</a:t>
                      </a:r>
                      <a:r>
                        <a:rPr lang="en-US" sz="800" baseline="-25000" err="1"/>
                        <a:t>F</a:t>
                      </a:r>
                      <a:endParaRPr lang="en-US" sz="800" baseline="-25000"/>
                    </a:p>
                  </a:txBody>
                  <a:tcPr marL="18288" marR="18288" marT="18288" marB="18288">
                    <a:solidFill>
                      <a:srgbClr val="FCF2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700871"/>
                  </a:ext>
                </a:extLst>
              </a:tr>
              <a:tr h="138499">
                <a:tc>
                  <a:txBody>
                    <a:bodyPr/>
                    <a:lstStyle/>
                    <a:p>
                      <a:r>
                        <a:rPr lang="en-US" sz="800"/>
                        <a:t>Sample</a:t>
                      </a:r>
                      <a:r>
                        <a:rPr lang="en-US" sz="800" baseline="-25000"/>
                        <a:t>1</a:t>
                      </a:r>
                    </a:p>
                  </a:txBody>
                  <a:tcPr marL="18288" marR="18288" marT="18288" marB="18288">
                    <a:solidFill>
                      <a:srgbClr val="FCF2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FCF2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FCF2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FCF2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940899"/>
                  </a:ext>
                </a:extLst>
              </a:tr>
              <a:tr h="144760">
                <a:tc>
                  <a:txBody>
                    <a:bodyPr/>
                    <a:lstStyle/>
                    <a:p>
                      <a:r>
                        <a:rPr lang="en-US" sz="800"/>
                        <a:t>…</a:t>
                      </a:r>
                    </a:p>
                  </a:txBody>
                  <a:tcPr marL="18288" marR="18288" marT="18288" marB="18288">
                    <a:solidFill>
                      <a:srgbClr val="FCF2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FCF2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FCF2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FCF2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943331"/>
                  </a:ext>
                </a:extLst>
              </a:tr>
              <a:tr h="126307">
                <a:tc>
                  <a:txBody>
                    <a:bodyPr/>
                    <a:lstStyle/>
                    <a:p>
                      <a:r>
                        <a:rPr lang="en-US" sz="800" err="1"/>
                        <a:t>Sample</a:t>
                      </a:r>
                      <a:r>
                        <a:rPr lang="en-US" sz="800" baseline="-25000" err="1"/>
                        <a:t>n</a:t>
                      </a:r>
                      <a:endParaRPr lang="en-US" sz="800" baseline="-25000"/>
                    </a:p>
                  </a:txBody>
                  <a:tcPr marL="18288" marR="18288" marT="18288" marB="18288">
                    <a:solidFill>
                      <a:srgbClr val="FCF2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FCF2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FCF2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FCF2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853360"/>
                  </a:ext>
                </a:extLst>
              </a:tr>
            </a:tbl>
          </a:graphicData>
        </a:graphic>
      </p:graphicFrame>
      <p:graphicFrame>
        <p:nvGraphicFramePr>
          <p:cNvPr id="180" name="Table 4">
            <a:extLst>
              <a:ext uri="{FF2B5EF4-FFF2-40B4-BE49-F238E27FC236}">
                <a16:creationId xmlns:a16="http://schemas.microsoft.com/office/drawing/2014/main" id="{94250710-046E-EC42-6D6D-837BC0C213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702415"/>
              </p:ext>
            </p:extLst>
          </p:nvPr>
        </p:nvGraphicFramePr>
        <p:xfrm>
          <a:off x="5490134" y="2070519"/>
          <a:ext cx="1346454" cy="6522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2176">
                  <a:extLst>
                    <a:ext uri="{9D8B030D-6E8A-4147-A177-3AD203B41FA5}">
                      <a16:colId xmlns:a16="http://schemas.microsoft.com/office/drawing/2014/main" val="2544248493"/>
                    </a:ext>
                  </a:extLst>
                </a:gridCol>
                <a:gridCol w="322326">
                  <a:extLst>
                    <a:ext uri="{9D8B030D-6E8A-4147-A177-3AD203B41FA5}">
                      <a16:colId xmlns:a16="http://schemas.microsoft.com/office/drawing/2014/main" val="1631880937"/>
                    </a:ext>
                  </a:extLst>
                </a:gridCol>
                <a:gridCol w="319151">
                  <a:extLst>
                    <a:ext uri="{9D8B030D-6E8A-4147-A177-3AD203B41FA5}">
                      <a16:colId xmlns:a16="http://schemas.microsoft.com/office/drawing/2014/main" val="572093327"/>
                    </a:ext>
                  </a:extLst>
                </a:gridCol>
                <a:gridCol w="312801">
                  <a:extLst>
                    <a:ext uri="{9D8B030D-6E8A-4147-A177-3AD203B41FA5}">
                      <a16:colId xmlns:a16="http://schemas.microsoft.com/office/drawing/2014/main" val="4080004676"/>
                    </a:ext>
                  </a:extLst>
                </a:gridCol>
              </a:tblGrid>
              <a:tr h="176808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CAE8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aseline="0" err="1"/>
                        <a:t>Topic</a:t>
                      </a:r>
                      <a:r>
                        <a:rPr lang="en-US" sz="800" baseline="-25000" err="1"/>
                        <a:t>G</a:t>
                      </a:r>
                      <a:endParaRPr lang="en-US" sz="800"/>
                    </a:p>
                  </a:txBody>
                  <a:tcPr marL="18288" marR="18288" marT="18288" marB="18288">
                    <a:solidFill>
                      <a:srgbClr val="CAE8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err="1"/>
                        <a:t>Topic</a:t>
                      </a:r>
                      <a:r>
                        <a:rPr lang="en-US" sz="800" baseline="-25000" err="1"/>
                        <a:t>H</a:t>
                      </a:r>
                      <a:endParaRPr lang="en-US" sz="800"/>
                    </a:p>
                  </a:txBody>
                  <a:tcPr marL="18288" marR="18288" marT="18288" marB="18288">
                    <a:solidFill>
                      <a:srgbClr val="CAE8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err="1"/>
                        <a:t>Topic</a:t>
                      </a:r>
                      <a:r>
                        <a:rPr lang="en-US" sz="800" baseline="-25000" err="1"/>
                        <a:t>E</a:t>
                      </a:r>
                      <a:endParaRPr lang="en-US" sz="800" baseline="-25000"/>
                    </a:p>
                  </a:txBody>
                  <a:tcPr marL="18288" marR="18288" marT="18288" marB="18288">
                    <a:solidFill>
                      <a:srgbClr val="CAE8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700871"/>
                  </a:ext>
                </a:extLst>
              </a:tr>
              <a:tr h="138499">
                <a:tc>
                  <a:txBody>
                    <a:bodyPr/>
                    <a:lstStyle/>
                    <a:p>
                      <a:r>
                        <a:rPr lang="en-US" sz="800"/>
                        <a:t>Sample</a:t>
                      </a:r>
                      <a:r>
                        <a:rPr lang="en-US" sz="800" baseline="-25000"/>
                        <a:t>1</a:t>
                      </a:r>
                    </a:p>
                  </a:txBody>
                  <a:tcPr marL="18288" marR="18288" marT="18288" marB="18288">
                    <a:solidFill>
                      <a:srgbClr val="CAE8E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CAE8E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CAE8E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CAE8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940899"/>
                  </a:ext>
                </a:extLst>
              </a:tr>
              <a:tr h="144760">
                <a:tc>
                  <a:txBody>
                    <a:bodyPr/>
                    <a:lstStyle/>
                    <a:p>
                      <a:r>
                        <a:rPr lang="en-US" sz="800"/>
                        <a:t>…</a:t>
                      </a:r>
                    </a:p>
                  </a:txBody>
                  <a:tcPr marL="18288" marR="18288" marT="18288" marB="18288">
                    <a:solidFill>
                      <a:srgbClr val="CAE8E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CAE8E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CAE8E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CAE8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943331"/>
                  </a:ext>
                </a:extLst>
              </a:tr>
              <a:tr h="126307">
                <a:tc>
                  <a:txBody>
                    <a:bodyPr/>
                    <a:lstStyle/>
                    <a:p>
                      <a:r>
                        <a:rPr lang="en-US" sz="800" err="1"/>
                        <a:t>Sample</a:t>
                      </a:r>
                      <a:r>
                        <a:rPr lang="en-US" sz="800" baseline="-25000" err="1"/>
                        <a:t>n</a:t>
                      </a:r>
                      <a:endParaRPr lang="en-US" sz="800" baseline="-25000"/>
                    </a:p>
                  </a:txBody>
                  <a:tcPr marL="18288" marR="18288" marT="18288" marB="18288">
                    <a:solidFill>
                      <a:srgbClr val="CAE8E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CAE8E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CAE8E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CAE8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853360"/>
                  </a:ext>
                </a:extLst>
              </a:tr>
            </a:tbl>
          </a:graphicData>
        </a:graphic>
      </p:graphicFrame>
      <p:graphicFrame>
        <p:nvGraphicFramePr>
          <p:cNvPr id="181" name="Table 4">
            <a:extLst>
              <a:ext uri="{FF2B5EF4-FFF2-40B4-BE49-F238E27FC236}">
                <a16:creationId xmlns:a16="http://schemas.microsoft.com/office/drawing/2014/main" id="{ECF917A4-AC91-9D22-AB34-9C02213EEE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042730"/>
              </p:ext>
            </p:extLst>
          </p:nvPr>
        </p:nvGraphicFramePr>
        <p:xfrm>
          <a:off x="7356156" y="2070519"/>
          <a:ext cx="1346454" cy="6522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2176">
                  <a:extLst>
                    <a:ext uri="{9D8B030D-6E8A-4147-A177-3AD203B41FA5}">
                      <a16:colId xmlns:a16="http://schemas.microsoft.com/office/drawing/2014/main" val="2544248493"/>
                    </a:ext>
                  </a:extLst>
                </a:gridCol>
                <a:gridCol w="322326">
                  <a:extLst>
                    <a:ext uri="{9D8B030D-6E8A-4147-A177-3AD203B41FA5}">
                      <a16:colId xmlns:a16="http://schemas.microsoft.com/office/drawing/2014/main" val="1631880937"/>
                    </a:ext>
                  </a:extLst>
                </a:gridCol>
                <a:gridCol w="319151">
                  <a:extLst>
                    <a:ext uri="{9D8B030D-6E8A-4147-A177-3AD203B41FA5}">
                      <a16:colId xmlns:a16="http://schemas.microsoft.com/office/drawing/2014/main" val="572093327"/>
                    </a:ext>
                  </a:extLst>
                </a:gridCol>
                <a:gridCol w="312801">
                  <a:extLst>
                    <a:ext uri="{9D8B030D-6E8A-4147-A177-3AD203B41FA5}">
                      <a16:colId xmlns:a16="http://schemas.microsoft.com/office/drawing/2014/main" val="4080004676"/>
                    </a:ext>
                  </a:extLst>
                </a:gridCol>
              </a:tblGrid>
              <a:tr h="176808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D0DEE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aseline="0" err="1"/>
                        <a:t>Topic</a:t>
                      </a:r>
                      <a:r>
                        <a:rPr lang="en-US" sz="800" baseline="-25000" err="1"/>
                        <a:t>J</a:t>
                      </a:r>
                      <a:endParaRPr lang="en-US" sz="800"/>
                    </a:p>
                  </a:txBody>
                  <a:tcPr marL="18288" marR="18288" marT="18288" marB="18288">
                    <a:solidFill>
                      <a:srgbClr val="D0DEE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err="1"/>
                        <a:t>Topic</a:t>
                      </a:r>
                      <a:r>
                        <a:rPr lang="en-US" sz="800" baseline="-25000" err="1"/>
                        <a:t>K</a:t>
                      </a:r>
                      <a:endParaRPr lang="en-US" sz="800"/>
                    </a:p>
                  </a:txBody>
                  <a:tcPr marL="18288" marR="18288" marT="18288" marB="18288">
                    <a:solidFill>
                      <a:srgbClr val="D0DEE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err="1"/>
                        <a:t>Topic</a:t>
                      </a:r>
                      <a:r>
                        <a:rPr lang="en-US" sz="800" baseline="-25000" err="1"/>
                        <a:t>L</a:t>
                      </a:r>
                      <a:endParaRPr lang="en-US" sz="800" baseline="-25000"/>
                    </a:p>
                  </a:txBody>
                  <a:tcPr marL="18288" marR="18288" marT="18288" marB="18288">
                    <a:solidFill>
                      <a:srgbClr val="D0DE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700871"/>
                  </a:ext>
                </a:extLst>
              </a:tr>
              <a:tr h="138499">
                <a:tc>
                  <a:txBody>
                    <a:bodyPr/>
                    <a:lstStyle/>
                    <a:p>
                      <a:r>
                        <a:rPr lang="en-US" sz="800"/>
                        <a:t>Sample</a:t>
                      </a:r>
                      <a:r>
                        <a:rPr lang="en-US" sz="800" baseline="-25000"/>
                        <a:t>1</a:t>
                      </a:r>
                    </a:p>
                  </a:txBody>
                  <a:tcPr marL="18288" marR="18288" marT="18288" marB="18288">
                    <a:solidFill>
                      <a:srgbClr val="D0DEE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D0DEE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D0DEE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D0DE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940899"/>
                  </a:ext>
                </a:extLst>
              </a:tr>
              <a:tr h="144760">
                <a:tc>
                  <a:txBody>
                    <a:bodyPr/>
                    <a:lstStyle/>
                    <a:p>
                      <a:r>
                        <a:rPr lang="en-US" sz="800"/>
                        <a:t>…</a:t>
                      </a:r>
                    </a:p>
                  </a:txBody>
                  <a:tcPr marL="18288" marR="18288" marT="18288" marB="18288">
                    <a:solidFill>
                      <a:srgbClr val="D0DEE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D0DEE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D0DEE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D0DE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943331"/>
                  </a:ext>
                </a:extLst>
              </a:tr>
              <a:tr h="126307">
                <a:tc>
                  <a:txBody>
                    <a:bodyPr/>
                    <a:lstStyle/>
                    <a:p>
                      <a:r>
                        <a:rPr lang="en-US" sz="800" err="1"/>
                        <a:t>Sample</a:t>
                      </a:r>
                      <a:r>
                        <a:rPr lang="en-US" sz="800" baseline="-25000" err="1"/>
                        <a:t>n</a:t>
                      </a:r>
                      <a:endParaRPr lang="en-US" sz="800" baseline="-25000"/>
                    </a:p>
                  </a:txBody>
                  <a:tcPr marL="18288" marR="18288" marT="18288" marB="18288">
                    <a:solidFill>
                      <a:srgbClr val="D0DEE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D0DEE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D0DEE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D0DE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853360"/>
                  </a:ext>
                </a:extLst>
              </a:tr>
            </a:tbl>
          </a:graphicData>
        </a:graphic>
      </p:graphicFrame>
      <p:graphicFrame>
        <p:nvGraphicFramePr>
          <p:cNvPr id="71" name="Table 4">
            <a:extLst>
              <a:ext uri="{FF2B5EF4-FFF2-40B4-BE49-F238E27FC236}">
                <a16:creationId xmlns:a16="http://schemas.microsoft.com/office/drawing/2014/main" id="{2C614FC3-64AF-4658-B0E0-D38EC7C69E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468875"/>
              </p:ext>
            </p:extLst>
          </p:nvPr>
        </p:nvGraphicFramePr>
        <p:xfrm>
          <a:off x="6946682" y="378646"/>
          <a:ext cx="2162556" cy="696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2176">
                  <a:extLst>
                    <a:ext uri="{9D8B030D-6E8A-4147-A177-3AD203B41FA5}">
                      <a16:colId xmlns:a16="http://schemas.microsoft.com/office/drawing/2014/main" val="2544248493"/>
                    </a:ext>
                  </a:extLst>
                </a:gridCol>
                <a:gridCol w="354076">
                  <a:extLst>
                    <a:ext uri="{9D8B030D-6E8A-4147-A177-3AD203B41FA5}">
                      <a16:colId xmlns:a16="http://schemas.microsoft.com/office/drawing/2014/main" val="1631880937"/>
                    </a:ext>
                  </a:extLst>
                </a:gridCol>
                <a:gridCol w="354076">
                  <a:extLst>
                    <a:ext uri="{9D8B030D-6E8A-4147-A177-3AD203B41FA5}">
                      <a16:colId xmlns:a16="http://schemas.microsoft.com/office/drawing/2014/main" val="572093327"/>
                    </a:ext>
                  </a:extLst>
                </a:gridCol>
                <a:gridCol w="354076">
                  <a:extLst>
                    <a:ext uri="{9D8B030D-6E8A-4147-A177-3AD203B41FA5}">
                      <a16:colId xmlns:a16="http://schemas.microsoft.com/office/drawing/2014/main" val="3326158629"/>
                    </a:ext>
                  </a:extLst>
                </a:gridCol>
                <a:gridCol w="354076">
                  <a:extLst>
                    <a:ext uri="{9D8B030D-6E8A-4147-A177-3AD203B41FA5}">
                      <a16:colId xmlns:a16="http://schemas.microsoft.com/office/drawing/2014/main" val="1101940372"/>
                    </a:ext>
                  </a:extLst>
                </a:gridCol>
                <a:gridCol w="354076">
                  <a:extLst>
                    <a:ext uri="{9D8B030D-6E8A-4147-A177-3AD203B41FA5}">
                      <a16:colId xmlns:a16="http://schemas.microsoft.com/office/drawing/2014/main" val="4080004676"/>
                    </a:ext>
                  </a:extLst>
                </a:gridCol>
              </a:tblGrid>
              <a:tr h="17407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437C9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aseline="0"/>
                        <a:t>COMP</a:t>
                      </a:r>
                      <a:r>
                        <a:rPr lang="en-US" sz="800" baseline="-25000"/>
                        <a:t>1</a:t>
                      </a:r>
                      <a:endParaRPr lang="en-US" sz="800"/>
                    </a:p>
                  </a:txBody>
                  <a:tcPr marL="18288" marR="18288" marT="18288" marB="18288">
                    <a:solidFill>
                      <a:srgbClr val="437C9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aseline="0"/>
                        <a:t>COMP</a:t>
                      </a:r>
                      <a:r>
                        <a:rPr lang="en-US" sz="800" baseline="-25000"/>
                        <a:t>2</a:t>
                      </a:r>
                      <a:endParaRPr lang="en-US" sz="800"/>
                    </a:p>
                  </a:txBody>
                  <a:tcPr marL="18288" marR="18288" marT="18288" marB="18288">
                    <a:solidFill>
                      <a:srgbClr val="437C9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aseline="0"/>
                        <a:t>COMP</a:t>
                      </a:r>
                      <a:r>
                        <a:rPr lang="en-US" sz="800" baseline="-25000"/>
                        <a:t>3</a:t>
                      </a:r>
                      <a:endParaRPr lang="en-US" sz="800"/>
                    </a:p>
                  </a:txBody>
                  <a:tcPr marL="18288" marR="18288" marT="18288" marB="18288">
                    <a:solidFill>
                      <a:srgbClr val="437C9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aseline="0"/>
                        <a:t>COMP</a:t>
                      </a:r>
                      <a:r>
                        <a:rPr lang="en-US" sz="800" baseline="-25000"/>
                        <a:t>4</a:t>
                      </a:r>
                      <a:endParaRPr lang="en-US" sz="800"/>
                    </a:p>
                  </a:txBody>
                  <a:tcPr marL="18288" marR="18288" marT="18288" marB="18288">
                    <a:solidFill>
                      <a:srgbClr val="437C9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aseline="0" err="1"/>
                        <a:t>COMP</a:t>
                      </a:r>
                      <a:r>
                        <a:rPr lang="en-US" sz="800" baseline="-25000" err="1"/>
                        <a:t>p</a:t>
                      </a:r>
                      <a:endParaRPr lang="en-US" sz="800"/>
                    </a:p>
                  </a:txBody>
                  <a:tcPr marL="18288" marR="18288" marT="18288" marB="18288">
                    <a:solidFill>
                      <a:srgbClr val="437C92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700871"/>
                  </a:ext>
                </a:extLst>
              </a:tr>
              <a:tr h="174075">
                <a:tc>
                  <a:txBody>
                    <a:bodyPr/>
                    <a:lstStyle/>
                    <a:p>
                      <a:r>
                        <a:rPr lang="en-US" sz="800"/>
                        <a:t>Sample</a:t>
                      </a:r>
                      <a:r>
                        <a:rPr lang="en-US" sz="800" baseline="-25000"/>
                        <a:t>1</a:t>
                      </a:r>
                    </a:p>
                  </a:txBody>
                  <a:tcPr marL="18288" marR="18288" marT="18288" marB="18288">
                    <a:solidFill>
                      <a:srgbClr val="437C9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437C9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437C9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437C9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437C9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437C92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940899"/>
                  </a:ext>
                </a:extLst>
              </a:tr>
              <a:tr h="174075">
                <a:tc>
                  <a:txBody>
                    <a:bodyPr/>
                    <a:lstStyle/>
                    <a:p>
                      <a:r>
                        <a:rPr lang="en-US" sz="800"/>
                        <a:t>…</a:t>
                      </a:r>
                    </a:p>
                  </a:txBody>
                  <a:tcPr marL="18288" marR="18288" marT="18288" marB="18288">
                    <a:solidFill>
                      <a:srgbClr val="437C9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437C9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437C9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437C9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437C9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437C92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943331"/>
                  </a:ext>
                </a:extLst>
              </a:tr>
              <a:tr h="174075">
                <a:tc>
                  <a:txBody>
                    <a:bodyPr/>
                    <a:lstStyle/>
                    <a:p>
                      <a:r>
                        <a:rPr lang="en-US" sz="800" err="1"/>
                        <a:t>Sample</a:t>
                      </a:r>
                      <a:r>
                        <a:rPr lang="en-US" sz="800" baseline="-25000" err="1"/>
                        <a:t>n</a:t>
                      </a:r>
                      <a:endParaRPr lang="en-US" sz="800" baseline="-25000"/>
                    </a:p>
                  </a:txBody>
                  <a:tcPr marL="18288" marR="18288" marT="18288" marB="18288">
                    <a:solidFill>
                      <a:srgbClr val="437C9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437C9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437C9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437C9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437C9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18288" marR="18288" marT="18288" marB="18288">
                    <a:solidFill>
                      <a:srgbClr val="437C92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853360"/>
                  </a:ext>
                </a:extLst>
              </a:tr>
            </a:tbl>
          </a:graphicData>
        </a:graphic>
      </p:graphicFrame>
      <p:sp>
        <p:nvSpPr>
          <p:cNvPr id="89" name="TextBox 88">
            <a:extLst>
              <a:ext uri="{FF2B5EF4-FFF2-40B4-BE49-F238E27FC236}">
                <a16:creationId xmlns:a16="http://schemas.microsoft.com/office/drawing/2014/main" id="{D25B0F60-2FC6-01F9-F1AE-CED74CF6FB79}"/>
              </a:ext>
            </a:extLst>
          </p:cNvPr>
          <p:cNvSpPr txBox="1"/>
          <p:nvPr/>
        </p:nvSpPr>
        <p:spPr>
          <a:xfrm>
            <a:off x="49023" y="1933549"/>
            <a:ext cx="20973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</a:t>
            </a:r>
            <a:r>
              <a:rPr lang="en-US" sz="1200" dirty="0"/>
              <a:t> </a:t>
            </a:r>
            <a:r>
              <a:rPr lang="en-US" sz="1200" b="1" dirty="0"/>
              <a:t>Topic modeled</a:t>
            </a:r>
            <a:r>
              <a:rPr lang="en-US" sz="1200" dirty="0"/>
              <a:t>: each topic is a weighted vector of feature count probabilities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4EDCAF54-B227-15A0-F110-6AE18959E558}"/>
              </a:ext>
            </a:extLst>
          </p:cNvPr>
          <p:cNvSpPr txBox="1"/>
          <p:nvPr/>
        </p:nvSpPr>
        <p:spPr>
          <a:xfrm>
            <a:off x="4334" y="2546051"/>
            <a:ext cx="21539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Correlation of each topics across omics  =&gt; group into cross omics topics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6E4F17E-51AF-79E1-FA9D-906E3F13148B}"/>
              </a:ext>
            </a:extLst>
          </p:cNvPr>
          <p:cNvSpPr txBox="1"/>
          <p:nvPr/>
        </p:nvSpPr>
        <p:spPr>
          <a:xfrm>
            <a:off x="-5341" y="3396459"/>
            <a:ext cx="8058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Rho Spearman </a:t>
            </a:r>
          </a:p>
          <a:p>
            <a:r>
              <a:rPr lang="en-US" sz="1000" dirty="0"/>
              <a:t>correlations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33058BA-C061-BAAF-3FD0-0283BA5534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07" t="5608" r="11308" b="74664"/>
          <a:stretch/>
        </p:blipFill>
        <p:spPr>
          <a:xfrm>
            <a:off x="171848" y="3950457"/>
            <a:ext cx="321106" cy="1733275"/>
          </a:xfrm>
          <a:prstGeom prst="rect">
            <a:avLst/>
          </a:prstGeom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00A1CA1E-33F9-BA7D-D007-D566AA8BC6F9}"/>
              </a:ext>
            </a:extLst>
          </p:cNvPr>
          <p:cNvGrpSpPr/>
          <p:nvPr/>
        </p:nvGrpSpPr>
        <p:grpSpPr>
          <a:xfrm>
            <a:off x="75938" y="3315482"/>
            <a:ext cx="5392168" cy="3765760"/>
            <a:chOff x="2649488" y="2989414"/>
            <a:chExt cx="5392168" cy="3765760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B7963545-75C9-F575-D570-325B2FE278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4" r="25312" b="93615"/>
            <a:stretch/>
          </p:blipFill>
          <p:spPr>
            <a:xfrm flipV="1">
              <a:off x="2735635" y="6068083"/>
              <a:ext cx="4677477" cy="687091"/>
            </a:xfrm>
            <a:prstGeom prst="rect">
              <a:avLst/>
            </a:prstGeom>
          </p:spPr>
        </p:pic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AE5AAEB9-6E05-B59B-D60A-A788C02034E4}"/>
                </a:ext>
              </a:extLst>
            </p:cNvPr>
            <p:cNvGrpSpPr/>
            <p:nvPr/>
          </p:nvGrpSpPr>
          <p:grpSpPr>
            <a:xfrm>
              <a:off x="2649488" y="2989414"/>
              <a:ext cx="5392168" cy="3192164"/>
              <a:chOff x="2985567" y="3596635"/>
              <a:chExt cx="5392168" cy="3192164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D631BCCE-6994-7330-456A-BCC4347105D0}"/>
                  </a:ext>
                </a:extLst>
              </p:cNvPr>
              <p:cNvGrpSpPr/>
              <p:nvPr/>
            </p:nvGrpSpPr>
            <p:grpSpPr>
              <a:xfrm>
                <a:off x="2985567" y="3596635"/>
                <a:ext cx="5392168" cy="3148859"/>
                <a:chOff x="2348194" y="3629882"/>
                <a:chExt cx="5392168" cy="3148859"/>
              </a:xfrm>
            </p:grpSpPr>
            <p:pic>
              <p:nvPicPr>
                <p:cNvPr id="13" name="Picture 12">
                  <a:extLst>
                    <a:ext uri="{FF2B5EF4-FFF2-40B4-BE49-F238E27FC236}">
                      <a16:creationId xmlns:a16="http://schemas.microsoft.com/office/drawing/2014/main" id="{2D4CCAFE-9B4C-CE30-C345-4F8391E61B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92073" r="24866"/>
                <a:stretch/>
              </p:blipFill>
              <p:spPr>
                <a:xfrm>
                  <a:off x="2348194" y="6105210"/>
                  <a:ext cx="5320163" cy="673531"/>
                </a:xfrm>
                <a:prstGeom prst="rect">
                  <a:avLst/>
                </a:prstGeom>
              </p:spPr>
            </p:pic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id="{D9919BE1-DD66-020C-48CC-69979ABFB5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705" t="8139" r="25312" b="58537"/>
                <a:stretch/>
              </p:blipFill>
              <p:spPr>
                <a:xfrm>
                  <a:off x="2965221" y="3629882"/>
                  <a:ext cx="4775141" cy="2450337"/>
                </a:xfrm>
                <a:prstGeom prst="rect">
                  <a:avLst/>
                </a:prstGeom>
              </p:spPr>
            </p:pic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4B9FB34C-5147-8E26-E670-063D2B3C41CE}"/>
                  </a:ext>
                </a:extLst>
              </p:cNvPr>
              <p:cNvGrpSpPr/>
              <p:nvPr/>
            </p:nvGrpSpPr>
            <p:grpSpPr>
              <a:xfrm>
                <a:off x="3324854" y="5990558"/>
                <a:ext cx="4661697" cy="798241"/>
                <a:chOff x="3324854" y="5990558"/>
                <a:chExt cx="4661697" cy="798241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357517E5-793A-BAA1-EF13-B85417619CCC}"/>
                    </a:ext>
                  </a:extLst>
                </p:cNvPr>
                <p:cNvSpPr/>
                <p:nvPr/>
              </p:nvSpPr>
              <p:spPr>
                <a:xfrm rot="18827957">
                  <a:off x="3008778" y="6306634"/>
                  <a:ext cx="798241" cy="166089"/>
                </a:xfrm>
                <a:prstGeom prst="rect">
                  <a:avLst/>
                </a:prstGeom>
                <a:solidFill>
                  <a:srgbClr val="E9C46A">
                    <a:alpha val="56471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FB6858F9-CB82-7772-3E15-362F22EAF764}"/>
                    </a:ext>
                  </a:extLst>
                </p:cNvPr>
                <p:cNvSpPr/>
                <p:nvPr/>
              </p:nvSpPr>
              <p:spPr>
                <a:xfrm rot="18827957">
                  <a:off x="3258534" y="6306634"/>
                  <a:ext cx="798241" cy="166089"/>
                </a:xfrm>
                <a:prstGeom prst="rect">
                  <a:avLst/>
                </a:prstGeom>
                <a:solidFill>
                  <a:srgbClr val="40768C">
                    <a:alpha val="56471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09F537D1-40EF-3806-684F-B9F996D97B73}"/>
                    </a:ext>
                  </a:extLst>
                </p:cNvPr>
                <p:cNvSpPr/>
                <p:nvPr/>
              </p:nvSpPr>
              <p:spPr>
                <a:xfrm rot="18827957">
                  <a:off x="3508290" y="6306634"/>
                  <a:ext cx="798241" cy="166089"/>
                </a:xfrm>
                <a:prstGeom prst="rect">
                  <a:avLst/>
                </a:prstGeom>
                <a:solidFill>
                  <a:srgbClr val="2A9D8F">
                    <a:alpha val="5651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CC951131-E9F7-6029-4998-46337C0C722D}"/>
                    </a:ext>
                  </a:extLst>
                </p:cNvPr>
                <p:cNvSpPr/>
                <p:nvPr/>
              </p:nvSpPr>
              <p:spPr>
                <a:xfrm rot="18827957">
                  <a:off x="3758046" y="6306634"/>
                  <a:ext cx="798241" cy="166089"/>
                </a:xfrm>
                <a:prstGeom prst="rect">
                  <a:avLst/>
                </a:prstGeom>
                <a:solidFill>
                  <a:srgbClr val="40768C">
                    <a:alpha val="56471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E4BC8B4A-74A7-1524-9240-FE2EB71EE4C6}"/>
                    </a:ext>
                  </a:extLst>
                </p:cNvPr>
                <p:cNvSpPr/>
                <p:nvPr/>
              </p:nvSpPr>
              <p:spPr>
                <a:xfrm rot="18827957">
                  <a:off x="4007802" y="6306634"/>
                  <a:ext cx="798241" cy="166089"/>
                </a:xfrm>
                <a:prstGeom prst="rect">
                  <a:avLst/>
                </a:prstGeom>
                <a:solidFill>
                  <a:srgbClr val="E76F51">
                    <a:alpha val="5651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FA49C3C1-848D-59CF-6C31-9BA93468BDA9}"/>
                    </a:ext>
                  </a:extLst>
                </p:cNvPr>
                <p:cNvSpPr/>
                <p:nvPr/>
              </p:nvSpPr>
              <p:spPr>
                <a:xfrm rot="18827957">
                  <a:off x="4257558" y="6306634"/>
                  <a:ext cx="798241" cy="166089"/>
                </a:xfrm>
                <a:prstGeom prst="rect">
                  <a:avLst/>
                </a:prstGeom>
                <a:solidFill>
                  <a:srgbClr val="E9C46A">
                    <a:alpha val="56471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DA40EFC1-46A6-794E-F418-22223B9C25FB}"/>
                    </a:ext>
                  </a:extLst>
                </p:cNvPr>
                <p:cNvSpPr/>
                <p:nvPr/>
              </p:nvSpPr>
              <p:spPr>
                <a:xfrm rot="18827957">
                  <a:off x="4507314" y="6306634"/>
                  <a:ext cx="798241" cy="166089"/>
                </a:xfrm>
                <a:prstGeom prst="rect">
                  <a:avLst/>
                </a:prstGeom>
                <a:solidFill>
                  <a:srgbClr val="2A9D8F">
                    <a:alpha val="5651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15CDDE86-A26B-8D94-76B1-D7881C9A096D}"/>
                    </a:ext>
                  </a:extLst>
                </p:cNvPr>
                <p:cNvSpPr/>
                <p:nvPr/>
              </p:nvSpPr>
              <p:spPr>
                <a:xfrm rot="18827957">
                  <a:off x="4757070" y="6306634"/>
                  <a:ext cx="798241" cy="166089"/>
                </a:xfrm>
                <a:prstGeom prst="rect">
                  <a:avLst/>
                </a:prstGeom>
                <a:solidFill>
                  <a:srgbClr val="40768C">
                    <a:alpha val="56471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0480E482-380E-7BB0-EBE4-892FF1EC8B10}"/>
                    </a:ext>
                  </a:extLst>
                </p:cNvPr>
                <p:cNvSpPr/>
                <p:nvPr/>
              </p:nvSpPr>
              <p:spPr>
                <a:xfrm rot="18827957">
                  <a:off x="5006826" y="6306634"/>
                  <a:ext cx="798241" cy="166089"/>
                </a:xfrm>
                <a:prstGeom prst="rect">
                  <a:avLst/>
                </a:prstGeom>
                <a:solidFill>
                  <a:srgbClr val="40768C">
                    <a:alpha val="56471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1800056A-965D-9A9F-EE5F-E8D3A5EA5361}"/>
                    </a:ext>
                  </a:extLst>
                </p:cNvPr>
                <p:cNvSpPr/>
                <p:nvPr/>
              </p:nvSpPr>
              <p:spPr>
                <a:xfrm rot="18827957">
                  <a:off x="5256582" y="6306634"/>
                  <a:ext cx="798241" cy="166089"/>
                </a:xfrm>
                <a:prstGeom prst="rect">
                  <a:avLst/>
                </a:prstGeom>
                <a:solidFill>
                  <a:srgbClr val="E76F51">
                    <a:alpha val="5651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4367EE60-F292-27C2-CE7B-3D0DA52420F4}"/>
                    </a:ext>
                  </a:extLst>
                </p:cNvPr>
                <p:cNvSpPr/>
                <p:nvPr/>
              </p:nvSpPr>
              <p:spPr>
                <a:xfrm rot="18827957">
                  <a:off x="5506338" y="6306634"/>
                  <a:ext cx="798241" cy="166089"/>
                </a:xfrm>
                <a:prstGeom prst="rect">
                  <a:avLst/>
                </a:prstGeom>
                <a:solidFill>
                  <a:srgbClr val="E9C46A">
                    <a:alpha val="56471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E76D48C3-CF7F-278B-96AA-014DAA1F4FB4}"/>
                    </a:ext>
                  </a:extLst>
                </p:cNvPr>
                <p:cNvSpPr/>
                <p:nvPr/>
              </p:nvSpPr>
              <p:spPr>
                <a:xfrm rot="18827957">
                  <a:off x="5756094" y="6306634"/>
                  <a:ext cx="798241" cy="166089"/>
                </a:xfrm>
                <a:prstGeom prst="rect">
                  <a:avLst/>
                </a:prstGeom>
                <a:solidFill>
                  <a:srgbClr val="40768C">
                    <a:alpha val="56471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BED0635D-6662-9A41-AFA8-E61EF2C57C66}"/>
                    </a:ext>
                  </a:extLst>
                </p:cNvPr>
                <p:cNvSpPr/>
                <p:nvPr/>
              </p:nvSpPr>
              <p:spPr>
                <a:xfrm rot="18827957">
                  <a:off x="6005850" y="6306634"/>
                  <a:ext cx="798241" cy="166089"/>
                </a:xfrm>
                <a:prstGeom prst="rect">
                  <a:avLst/>
                </a:prstGeom>
                <a:solidFill>
                  <a:srgbClr val="E76F51">
                    <a:alpha val="5651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DE4A7745-E973-DAFD-7D29-54B26B5747EB}"/>
                    </a:ext>
                  </a:extLst>
                </p:cNvPr>
                <p:cNvSpPr/>
                <p:nvPr/>
              </p:nvSpPr>
              <p:spPr>
                <a:xfrm rot="18827957">
                  <a:off x="6255606" y="6306634"/>
                  <a:ext cx="798241" cy="166089"/>
                </a:xfrm>
                <a:prstGeom prst="rect">
                  <a:avLst/>
                </a:prstGeom>
                <a:solidFill>
                  <a:srgbClr val="E9C46A">
                    <a:alpha val="56471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A134BC1A-3D92-7BF8-01AF-C7AA34D7E00A}"/>
                    </a:ext>
                  </a:extLst>
                </p:cNvPr>
                <p:cNvSpPr/>
                <p:nvPr/>
              </p:nvSpPr>
              <p:spPr>
                <a:xfrm rot="18827957">
                  <a:off x="6505362" y="6306634"/>
                  <a:ext cx="798241" cy="166089"/>
                </a:xfrm>
                <a:prstGeom prst="rect">
                  <a:avLst/>
                </a:prstGeom>
                <a:solidFill>
                  <a:srgbClr val="E9C46A">
                    <a:alpha val="56471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4AF62FFA-2175-E098-420D-DCC93E3E7424}"/>
                    </a:ext>
                  </a:extLst>
                </p:cNvPr>
                <p:cNvSpPr/>
                <p:nvPr/>
              </p:nvSpPr>
              <p:spPr>
                <a:xfrm rot="18827957">
                  <a:off x="6755118" y="6306634"/>
                  <a:ext cx="798241" cy="166089"/>
                </a:xfrm>
                <a:prstGeom prst="rect">
                  <a:avLst/>
                </a:prstGeom>
                <a:solidFill>
                  <a:srgbClr val="2A9D8F">
                    <a:alpha val="5651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62F89722-0232-DFEC-66F3-83658EA14F5C}"/>
                    </a:ext>
                  </a:extLst>
                </p:cNvPr>
                <p:cNvSpPr/>
                <p:nvPr/>
              </p:nvSpPr>
              <p:spPr>
                <a:xfrm rot="18827957">
                  <a:off x="7004874" y="6306634"/>
                  <a:ext cx="798241" cy="166089"/>
                </a:xfrm>
                <a:prstGeom prst="rect">
                  <a:avLst/>
                </a:prstGeom>
                <a:solidFill>
                  <a:srgbClr val="40768C">
                    <a:alpha val="56471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A7B49BBC-B759-0499-E824-AC04ED0BF154}"/>
                    </a:ext>
                  </a:extLst>
                </p:cNvPr>
                <p:cNvSpPr/>
                <p:nvPr/>
              </p:nvSpPr>
              <p:spPr>
                <a:xfrm rot="18827957">
                  <a:off x="7254630" y="6306634"/>
                  <a:ext cx="798241" cy="166089"/>
                </a:xfrm>
                <a:prstGeom prst="rect">
                  <a:avLst/>
                </a:prstGeom>
                <a:solidFill>
                  <a:srgbClr val="E76F51">
                    <a:alpha val="5651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91077E12-2C4C-BCAF-6C45-E6B224F9E986}"/>
                    </a:ext>
                  </a:extLst>
                </p:cNvPr>
                <p:cNvSpPr/>
                <p:nvPr/>
              </p:nvSpPr>
              <p:spPr>
                <a:xfrm rot="18827957">
                  <a:off x="7504386" y="6306634"/>
                  <a:ext cx="798241" cy="166089"/>
                </a:xfrm>
                <a:prstGeom prst="rect">
                  <a:avLst/>
                </a:prstGeom>
                <a:solidFill>
                  <a:srgbClr val="40768C">
                    <a:alpha val="56471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F4B2E15-AF73-495F-DC81-5ACF070DDBC5}"/>
              </a:ext>
            </a:extLst>
          </p:cNvPr>
          <p:cNvCxnSpPr>
            <a:cxnSpLocks/>
          </p:cNvCxnSpPr>
          <p:nvPr/>
        </p:nvCxnSpPr>
        <p:spPr>
          <a:xfrm flipH="1">
            <a:off x="807695" y="2218564"/>
            <a:ext cx="3961799" cy="1069179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B8CB6C0-152F-803D-C147-770BD3BC9D7A}"/>
              </a:ext>
            </a:extLst>
          </p:cNvPr>
          <p:cNvCxnSpPr>
            <a:cxnSpLocks/>
          </p:cNvCxnSpPr>
          <p:nvPr/>
        </p:nvCxnSpPr>
        <p:spPr>
          <a:xfrm flipH="1">
            <a:off x="1780059" y="2248833"/>
            <a:ext cx="1049032" cy="1063244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3ED5F79-250F-E0A9-5898-0ADB69612905}"/>
              </a:ext>
            </a:extLst>
          </p:cNvPr>
          <p:cNvCxnSpPr>
            <a:cxnSpLocks/>
          </p:cNvCxnSpPr>
          <p:nvPr/>
        </p:nvCxnSpPr>
        <p:spPr>
          <a:xfrm flipH="1">
            <a:off x="1068149" y="2219929"/>
            <a:ext cx="7008795" cy="1073529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DB9F831-62E3-4A3E-6E02-AF131DFD881B}"/>
              </a:ext>
            </a:extLst>
          </p:cNvPr>
          <p:cNvCxnSpPr>
            <a:cxnSpLocks/>
          </p:cNvCxnSpPr>
          <p:nvPr/>
        </p:nvCxnSpPr>
        <p:spPr>
          <a:xfrm flipH="1">
            <a:off x="1576054" y="2248533"/>
            <a:ext cx="6653186" cy="1046977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0E9A1E35-FC46-6955-1F34-965A9CE21CAD}"/>
              </a:ext>
            </a:extLst>
          </p:cNvPr>
          <p:cNvCxnSpPr>
            <a:cxnSpLocks/>
          </p:cNvCxnSpPr>
          <p:nvPr/>
        </p:nvCxnSpPr>
        <p:spPr>
          <a:xfrm flipH="1">
            <a:off x="1290680" y="2216709"/>
            <a:ext cx="4779034" cy="1072703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07BDB2C-F870-4790-9A70-8B1BBE0DAD66}"/>
              </a:ext>
            </a:extLst>
          </p:cNvPr>
          <p:cNvCxnSpPr>
            <a:cxnSpLocks/>
          </p:cNvCxnSpPr>
          <p:nvPr/>
        </p:nvCxnSpPr>
        <p:spPr>
          <a:xfrm flipH="1">
            <a:off x="2561237" y="2237270"/>
            <a:ext cx="5971960" cy="1057436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846BDD9A-6DBA-35B5-B52B-644A5B684DF7}"/>
              </a:ext>
            </a:extLst>
          </p:cNvPr>
          <p:cNvCxnSpPr>
            <a:cxnSpLocks/>
          </p:cNvCxnSpPr>
          <p:nvPr/>
        </p:nvCxnSpPr>
        <p:spPr>
          <a:xfrm flipH="1">
            <a:off x="2039193" y="2244308"/>
            <a:ext cx="3020570" cy="1045104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7D7E3225-6BDA-E531-7539-71CE52FB548C}"/>
              </a:ext>
            </a:extLst>
          </p:cNvPr>
          <p:cNvCxnSpPr>
            <a:cxnSpLocks/>
          </p:cNvCxnSpPr>
          <p:nvPr/>
        </p:nvCxnSpPr>
        <p:spPr>
          <a:xfrm flipH="1">
            <a:off x="2332990" y="2236466"/>
            <a:ext cx="4295870" cy="1052642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F431A033-2861-7F23-B905-FD0BEFA903CE}"/>
              </a:ext>
            </a:extLst>
          </p:cNvPr>
          <p:cNvCxnSpPr>
            <a:cxnSpLocks/>
          </p:cNvCxnSpPr>
          <p:nvPr/>
        </p:nvCxnSpPr>
        <p:spPr>
          <a:xfrm flipV="1">
            <a:off x="33646" y="5752710"/>
            <a:ext cx="665867" cy="716210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ABF04958-D310-BFD0-75D7-A3B99B81FA80}"/>
              </a:ext>
            </a:extLst>
          </p:cNvPr>
          <p:cNvCxnSpPr>
            <a:cxnSpLocks/>
          </p:cNvCxnSpPr>
          <p:nvPr/>
        </p:nvCxnSpPr>
        <p:spPr>
          <a:xfrm flipV="1">
            <a:off x="694607" y="3300480"/>
            <a:ext cx="6810" cy="2462483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837E7105-43DE-EA4E-DA73-86EF49869F9D}"/>
              </a:ext>
            </a:extLst>
          </p:cNvPr>
          <p:cNvCxnSpPr>
            <a:cxnSpLocks/>
          </p:cNvCxnSpPr>
          <p:nvPr/>
        </p:nvCxnSpPr>
        <p:spPr>
          <a:xfrm flipH="1">
            <a:off x="688238" y="3318426"/>
            <a:ext cx="2004417" cy="0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CA2703CE-A525-307C-A527-FA057385A5FC}"/>
              </a:ext>
            </a:extLst>
          </p:cNvPr>
          <p:cNvCxnSpPr>
            <a:cxnSpLocks/>
          </p:cNvCxnSpPr>
          <p:nvPr/>
        </p:nvCxnSpPr>
        <p:spPr>
          <a:xfrm>
            <a:off x="2692655" y="3298007"/>
            <a:ext cx="0" cy="2464956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655E6C37-A53B-EA06-468A-1A3D2264DE38}"/>
              </a:ext>
            </a:extLst>
          </p:cNvPr>
          <p:cNvCxnSpPr>
            <a:cxnSpLocks/>
          </p:cNvCxnSpPr>
          <p:nvPr/>
        </p:nvCxnSpPr>
        <p:spPr>
          <a:xfrm flipV="1">
            <a:off x="2024239" y="5753556"/>
            <a:ext cx="681574" cy="707018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7F0EB9C3-3BE2-E85F-D982-EC73C366A7EC}"/>
              </a:ext>
            </a:extLst>
          </p:cNvPr>
          <p:cNvCxnSpPr>
            <a:cxnSpLocks/>
          </p:cNvCxnSpPr>
          <p:nvPr/>
        </p:nvCxnSpPr>
        <p:spPr>
          <a:xfrm flipH="1">
            <a:off x="20502" y="6939599"/>
            <a:ext cx="2004417" cy="0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C38C775D-4536-3283-6B33-A89877D601F2}"/>
              </a:ext>
            </a:extLst>
          </p:cNvPr>
          <p:cNvCxnSpPr>
            <a:cxnSpLocks/>
          </p:cNvCxnSpPr>
          <p:nvPr/>
        </p:nvCxnSpPr>
        <p:spPr>
          <a:xfrm flipH="1">
            <a:off x="2022089" y="6434151"/>
            <a:ext cx="8598" cy="530991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CA94D505-1006-FC28-98A8-48A7DEDF280C}"/>
              </a:ext>
            </a:extLst>
          </p:cNvPr>
          <p:cNvCxnSpPr>
            <a:cxnSpLocks/>
          </p:cNvCxnSpPr>
          <p:nvPr/>
        </p:nvCxnSpPr>
        <p:spPr>
          <a:xfrm flipH="1">
            <a:off x="38398" y="6434150"/>
            <a:ext cx="8598" cy="530991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BDDE3D14-F0C0-0FF6-FB5A-E5D013650C39}"/>
              </a:ext>
            </a:extLst>
          </p:cNvPr>
          <p:cNvCxnSpPr>
            <a:cxnSpLocks/>
          </p:cNvCxnSpPr>
          <p:nvPr/>
        </p:nvCxnSpPr>
        <p:spPr>
          <a:xfrm>
            <a:off x="1013508" y="6953546"/>
            <a:ext cx="0" cy="306798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3" name="Picture 282">
            <a:extLst>
              <a:ext uri="{FF2B5EF4-FFF2-40B4-BE49-F238E27FC236}">
                <a16:creationId xmlns:a16="http://schemas.microsoft.com/office/drawing/2014/main" id="{D75882A3-9C47-65D5-4B09-7A5439192F7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9" t="6204" r="86469" b="59801"/>
          <a:stretch/>
        </p:blipFill>
        <p:spPr>
          <a:xfrm flipH="1">
            <a:off x="5461721" y="3315883"/>
            <a:ext cx="812780" cy="244953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EA4E2C2-D604-483B-AD9C-A51947026311}"/>
              </a:ext>
            </a:extLst>
          </p:cNvPr>
          <p:cNvSpPr/>
          <p:nvPr/>
        </p:nvSpPr>
        <p:spPr>
          <a:xfrm>
            <a:off x="5468107" y="3316217"/>
            <a:ext cx="184879" cy="1503756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4E5CAF5C-5A45-3CB2-0C9B-2F6946626BE9}"/>
              </a:ext>
            </a:extLst>
          </p:cNvPr>
          <p:cNvSpPr/>
          <p:nvPr/>
        </p:nvSpPr>
        <p:spPr>
          <a:xfrm>
            <a:off x="5468106" y="4841997"/>
            <a:ext cx="184879" cy="920966"/>
          </a:xfrm>
          <a:prstGeom prst="rect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13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9CDA9D0-3DD6-4A79-9922-2D77F61BC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186389"/>
              </p:ext>
            </p:extLst>
          </p:nvPr>
        </p:nvGraphicFramePr>
        <p:xfrm>
          <a:off x="2191654" y="385451"/>
          <a:ext cx="1664081" cy="6826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2176">
                  <a:extLst>
                    <a:ext uri="{9D8B030D-6E8A-4147-A177-3AD203B41FA5}">
                      <a16:colId xmlns:a16="http://schemas.microsoft.com/office/drawing/2014/main" val="2544248493"/>
                    </a:ext>
                  </a:extLst>
                </a:gridCol>
                <a:gridCol w="255651">
                  <a:extLst>
                    <a:ext uri="{9D8B030D-6E8A-4147-A177-3AD203B41FA5}">
                      <a16:colId xmlns:a16="http://schemas.microsoft.com/office/drawing/2014/main" val="1631880937"/>
                    </a:ext>
                  </a:extLst>
                </a:gridCol>
                <a:gridCol w="255651">
                  <a:extLst>
                    <a:ext uri="{9D8B030D-6E8A-4147-A177-3AD203B41FA5}">
                      <a16:colId xmlns:a16="http://schemas.microsoft.com/office/drawing/2014/main" val="572093327"/>
                    </a:ext>
                  </a:extLst>
                </a:gridCol>
                <a:gridCol w="255651">
                  <a:extLst>
                    <a:ext uri="{9D8B030D-6E8A-4147-A177-3AD203B41FA5}">
                      <a16:colId xmlns:a16="http://schemas.microsoft.com/office/drawing/2014/main" val="3326158629"/>
                    </a:ext>
                  </a:extLst>
                </a:gridCol>
                <a:gridCol w="255651">
                  <a:extLst>
                    <a:ext uri="{9D8B030D-6E8A-4147-A177-3AD203B41FA5}">
                      <a16:colId xmlns:a16="http://schemas.microsoft.com/office/drawing/2014/main" val="1101940372"/>
                    </a:ext>
                  </a:extLst>
                </a:gridCol>
                <a:gridCol w="249301">
                  <a:extLst>
                    <a:ext uri="{9D8B030D-6E8A-4147-A177-3AD203B41FA5}">
                      <a16:colId xmlns:a16="http://schemas.microsoft.com/office/drawing/2014/main" val="4080004676"/>
                    </a:ext>
                  </a:extLst>
                </a:gridCol>
              </a:tblGrid>
              <a:tr h="20720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18288" marR="18288" marT="18288" marB="18288">
                    <a:solidFill>
                      <a:srgbClr val="F17455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ASV</a:t>
                      </a:r>
                      <a:r>
                        <a:rPr lang="en-US" sz="800" baseline="-25000" dirty="0"/>
                        <a:t>1</a:t>
                      </a:r>
                      <a:endParaRPr lang="en-US" sz="800" dirty="0"/>
                    </a:p>
                  </a:txBody>
                  <a:tcPr marL="18288" marR="18288" marT="18288" marB="18288">
                    <a:solidFill>
                      <a:srgbClr val="F17455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ASV</a:t>
                      </a:r>
                      <a:r>
                        <a:rPr lang="en-US" sz="800" baseline="-25000" dirty="0"/>
                        <a:t>2</a:t>
                      </a:r>
                      <a:endParaRPr lang="en-US" sz="800" dirty="0"/>
                    </a:p>
                  </a:txBody>
                  <a:tcPr marL="18288" marR="18288" marT="18288" marB="18288">
                    <a:solidFill>
                      <a:srgbClr val="F17455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ASV</a:t>
                      </a:r>
                      <a:r>
                        <a:rPr lang="en-US" sz="800" baseline="-25000" dirty="0"/>
                        <a:t>3</a:t>
                      </a:r>
                      <a:endParaRPr lang="en-US" sz="800" dirty="0"/>
                    </a:p>
                  </a:txBody>
                  <a:tcPr marL="18288" marR="18288" marT="18288" marB="18288">
                    <a:solidFill>
                      <a:srgbClr val="F17455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ASV</a:t>
                      </a:r>
                      <a:r>
                        <a:rPr lang="en-US" sz="800" baseline="-25000" dirty="0"/>
                        <a:t>4</a:t>
                      </a:r>
                      <a:endParaRPr lang="en-US" sz="800" dirty="0"/>
                    </a:p>
                  </a:txBody>
                  <a:tcPr marL="18288" marR="18288" marT="18288" marB="18288">
                    <a:solidFill>
                      <a:srgbClr val="F17455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ASV</a:t>
                      </a:r>
                      <a:r>
                        <a:rPr lang="en-US" sz="800" baseline="-25000" dirty="0" err="1"/>
                        <a:t>p</a:t>
                      </a:r>
                      <a:endParaRPr lang="en-US" sz="800" baseline="-25000" dirty="0"/>
                    </a:p>
                  </a:txBody>
                  <a:tcPr marL="18288" marR="18288" marT="18288" marB="18288">
                    <a:solidFill>
                      <a:srgbClr val="F17455">
                        <a:alpha val="2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700871"/>
                  </a:ext>
                </a:extLst>
              </a:tr>
              <a:tr h="149325">
                <a:tc>
                  <a:txBody>
                    <a:bodyPr/>
                    <a:lstStyle/>
                    <a:p>
                      <a:r>
                        <a:rPr lang="en-US" sz="800"/>
                        <a:t>Sample</a:t>
                      </a:r>
                      <a:r>
                        <a:rPr lang="en-US" sz="800" baseline="-25000"/>
                        <a:t>1</a:t>
                      </a:r>
                    </a:p>
                  </a:txBody>
                  <a:tcPr marL="18288" marR="18288" marT="18288" marB="18288">
                    <a:solidFill>
                      <a:srgbClr val="F17455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F17455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F17455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F17455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F17455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F17455">
                        <a:alpha val="2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940899"/>
                  </a:ext>
                </a:extLst>
              </a:tr>
              <a:tr h="149325">
                <a:tc>
                  <a:txBody>
                    <a:bodyPr/>
                    <a:lstStyle/>
                    <a:p>
                      <a:r>
                        <a:rPr lang="en-US" sz="800"/>
                        <a:t>…</a:t>
                      </a:r>
                    </a:p>
                  </a:txBody>
                  <a:tcPr marL="18288" marR="18288" marT="18288" marB="18288">
                    <a:solidFill>
                      <a:srgbClr val="F17455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F17455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F17455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F17455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F17455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F17455">
                        <a:alpha val="2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943331"/>
                  </a:ext>
                </a:extLst>
              </a:tr>
              <a:tr h="149325">
                <a:tc>
                  <a:txBody>
                    <a:bodyPr/>
                    <a:lstStyle/>
                    <a:p>
                      <a:r>
                        <a:rPr lang="en-US" sz="800" err="1"/>
                        <a:t>Sample</a:t>
                      </a:r>
                      <a:r>
                        <a:rPr lang="en-US" sz="800" baseline="-25000" err="1"/>
                        <a:t>n</a:t>
                      </a:r>
                      <a:endParaRPr lang="en-US" sz="800" baseline="-25000"/>
                    </a:p>
                  </a:txBody>
                  <a:tcPr marL="18288" marR="18288" marT="18288" marB="18288">
                    <a:solidFill>
                      <a:srgbClr val="F17455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F17455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F17455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F17455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F17455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F17455">
                        <a:alpha val="2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85336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0386E8D-A45F-444F-B658-F86F5308AD44}"/>
              </a:ext>
            </a:extLst>
          </p:cNvPr>
          <p:cNvSpPr txBox="1"/>
          <p:nvPr/>
        </p:nvSpPr>
        <p:spPr>
          <a:xfrm>
            <a:off x="2127973" y="31730"/>
            <a:ext cx="559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n w="0">
                  <a:solidFill>
                    <a:srgbClr val="DF8787"/>
                  </a:solidFill>
                  <a:prstDash val="solid"/>
                </a:ln>
                <a:solidFill>
                  <a:srgbClr val="DF8787"/>
                </a:solidFill>
              </a:rPr>
              <a:t>16s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79BC6A-1126-4470-8A11-8799888A6CB6}"/>
              </a:ext>
            </a:extLst>
          </p:cNvPr>
          <p:cNvSpPr txBox="1"/>
          <p:nvPr/>
        </p:nvSpPr>
        <p:spPr>
          <a:xfrm>
            <a:off x="3918386" y="31730"/>
            <a:ext cx="713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n w="0">
                  <a:solidFill>
                    <a:srgbClr val="BAB3A2"/>
                  </a:solidFill>
                  <a:prstDash val="solid"/>
                </a:ln>
                <a:solidFill>
                  <a:srgbClr val="FCF2DB"/>
                </a:solidFill>
              </a:rPr>
              <a:t>MTG</a:t>
            </a:r>
            <a:endParaRPr lang="en-US" sz="1600" dirty="0">
              <a:ln w="0">
                <a:solidFill>
                  <a:srgbClr val="BAB3A2"/>
                </a:solidFill>
                <a:prstDash val="solid"/>
              </a:ln>
              <a:solidFill>
                <a:srgbClr val="FCF2DB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1E9890-AF07-45F4-BE1E-DBD22D55B1CF}"/>
              </a:ext>
            </a:extLst>
          </p:cNvPr>
          <p:cNvSpPr txBox="1"/>
          <p:nvPr/>
        </p:nvSpPr>
        <p:spPr>
          <a:xfrm>
            <a:off x="5493599" y="31730"/>
            <a:ext cx="623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n w="0">
                  <a:solidFill>
                    <a:srgbClr val="768887"/>
                  </a:solidFill>
                  <a:prstDash val="solid"/>
                </a:ln>
                <a:solidFill>
                  <a:srgbClr val="95D19C"/>
                </a:solidFill>
              </a:rPr>
              <a:t>MTT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C904BF-5033-4DE8-96AF-40256B44B4F4}"/>
              </a:ext>
            </a:extLst>
          </p:cNvPr>
          <p:cNvSpPr txBox="1"/>
          <p:nvPr/>
        </p:nvSpPr>
        <p:spPr>
          <a:xfrm>
            <a:off x="7217958" y="31730"/>
            <a:ext cx="623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n w="0">
                  <a:solidFill>
                    <a:srgbClr val="437C92"/>
                  </a:solidFill>
                  <a:prstDash val="solid"/>
                </a:ln>
                <a:solidFill>
                  <a:srgbClr val="D0DEE4"/>
                </a:solidFill>
              </a:rPr>
              <a:t>MBX</a:t>
            </a:r>
          </a:p>
        </p:txBody>
      </p:sp>
      <p:graphicFrame>
        <p:nvGraphicFramePr>
          <p:cNvPr id="69" name="Table 4">
            <a:extLst>
              <a:ext uri="{FF2B5EF4-FFF2-40B4-BE49-F238E27FC236}">
                <a16:creationId xmlns:a16="http://schemas.microsoft.com/office/drawing/2014/main" id="{33A49FD1-6DC4-45ED-9217-1D00DBC2B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818534"/>
              </p:ext>
            </p:extLst>
          </p:nvPr>
        </p:nvGraphicFramePr>
        <p:xfrm>
          <a:off x="3991353" y="383296"/>
          <a:ext cx="1449771" cy="687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2176">
                  <a:extLst>
                    <a:ext uri="{9D8B030D-6E8A-4147-A177-3AD203B41FA5}">
                      <a16:colId xmlns:a16="http://schemas.microsoft.com/office/drawing/2014/main" val="2544248493"/>
                    </a:ext>
                  </a:extLst>
                </a:gridCol>
                <a:gridCol w="212789">
                  <a:extLst>
                    <a:ext uri="{9D8B030D-6E8A-4147-A177-3AD203B41FA5}">
                      <a16:colId xmlns:a16="http://schemas.microsoft.com/office/drawing/2014/main" val="1631880937"/>
                    </a:ext>
                  </a:extLst>
                </a:gridCol>
                <a:gridCol w="212789">
                  <a:extLst>
                    <a:ext uri="{9D8B030D-6E8A-4147-A177-3AD203B41FA5}">
                      <a16:colId xmlns:a16="http://schemas.microsoft.com/office/drawing/2014/main" val="572093327"/>
                    </a:ext>
                  </a:extLst>
                </a:gridCol>
                <a:gridCol w="212789">
                  <a:extLst>
                    <a:ext uri="{9D8B030D-6E8A-4147-A177-3AD203B41FA5}">
                      <a16:colId xmlns:a16="http://schemas.microsoft.com/office/drawing/2014/main" val="3326158629"/>
                    </a:ext>
                  </a:extLst>
                </a:gridCol>
                <a:gridCol w="212789">
                  <a:extLst>
                    <a:ext uri="{9D8B030D-6E8A-4147-A177-3AD203B41FA5}">
                      <a16:colId xmlns:a16="http://schemas.microsoft.com/office/drawing/2014/main" val="1101940372"/>
                    </a:ext>
                  </a:extLst>
                </a:gridCol>
                <a:gridCol w="206439">
                  <a:extLst>
                    <a:ext uri="{9D8B030D-6E8A-4147-A177-3AD203B41FA5}">
                      <a16:colId xmlns:a16="http://schemas.microsoft.com/office/drawing/2014/main" val="4080004676"/>
                    </a:ext>
                  </a:extLst>
                </a:gridCol>
              </a:tblGrid>
              <a:tr h="17175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F3CD6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KO</a:t>
                      </a:r>
                      <a:r>
                        <a:rPr lang="en-US" sz="800" baseline="-25000"/>
                        <a:t>1</a:t>
                      </a:r>
                      <a:endParaRPr lang="en-US" sz="800"/>
                    </a:p>
                  </a:txBody>
                  <a:tcPr marL="18288" marR="18288" marT="18288" marB="18288">
                    <a:solidFill>
                      <a:srgbClr val="F3CD6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KO</a:t>
                      </a:r>
                      <a:r>
                        <a:rPr lang="en-US" sz="800" baseline="-25000"/>
                        <a:t>2</a:t>
                      </a:r>
                      <a:endParaRPr lang="en-US" sz="800"/>
                    </a:p>
                  </a:txBody>
                  <a:tcPr marL="18288" marR="18288" marT="18288" marB="18288">
                    <a:solidFill>
                      <a:srgbClr val="F3CD6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/>
                        <a:t>KO</a:t>
                      </a:r>
                      <a:r>
                        <a:rPr lang="en-US" sz="800" baseline="-25000"/>
                        <a:t>3</a:t>
                      </a:r>
                      <a:endParaRPr lang="en-US" sz="800"/>
                    </a:p>
                  </a:txBody>
                  <a:tcPr marL="18288" marR="18288" marT="18288" marB="18288">
                    <a:solidFill>
                      <a:srgbClr val="F3CD6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/>
                        <a:t>KO</a:t>
                      </a:r>
                      <a:r>
                        <a:rPr lang="en-US" sz="800" baseline="-25000"/>
                        <a:t>4</a:t>
                      </a:r>
                      <a:endParaRPr lang="en-US" sz="800"/>
                    </a:p>
                  </a:txBody>
                  <a:tcPr marL="18288" marR="18288" marT="18288" marB="18288">
                    <a:solidFill>
                      <a:srgbClr val="F3CD6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err="1"/>
                        <a:t>KO</a:t>
                      </a:r>
                      <a:r>
                        <a:rPr lang="en-US" sz="800" baseline="-25000" err="1"/>
                        <a:t>p</a:t>
                      </a:r>
                      <a:endParaRPr lang="en-US" sz="800" baseline="-25000"/>
                    </a:p>
                  </a:txBody>
                  <a:tcPr marL="18288" marR="18288" marT="18288" marB="18288">
                    <a:solidFill>
                      <a:srgbClr val="F3CD6F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700871"/>
                  </a:ext>
                </a:extLst>
              </a:tr>
              <a:tr h="171750">
                <a:tc>
                  <a:txBody>
                    <a:bodyPr/>
                    <a:lstStyle/>
                    <a:p>
                      <a:r>
                        <a:rPr lang="en-US" sz="800"/>
                        <a:t>Sample</a:t>
                      </a:r>
                      <a:r>
                        <a:rPr lang="en-US" sz="800" baseline="-25000"/>
                        <a:t>1</a:t>
                      </a:r>
                    </a:p>
                  </a:txBody>
                  <a:tcPr marL="18288" marR="18288" marT="18288" marB="18288">
                    <a:solidFill>
                      <a:srgbClr val="F3CD6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F3CD6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F3CD6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F3CD6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F3CD6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F3CD6F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940899"/>
                  </a:ext>
                </a:extLst>
              </a:tr>
              <a:tr h="171750">
                <a:tc>
                  <a:txBody>
                    <a:bodyPr/>
                    <a:lstStyle/>
                    <a:p>
                      <a:r>
                        <a:rPr lang="en-US" sz="800"/>
                        <a:t>…</a:t>
                      </a:r>
                    </a:p>
                  </a:txBody>
                  <a:tcPr marL="18288" marR="18288" marT="18288" marB="18288">
                    <a:solidFill>
                      <a:srgbClr val="F3CD6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F3CD6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F3CD6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F3CD6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F3CD6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F3CD6F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943331"/>
                  </a:ext>
                </a:extLst>
              </a:tr>
              <a:tr h="171750">
                <a:tc>
                  <a:txBody>
                    <a:bodyPr/>
                    <a:lstStyle/>
                    <a:p>
                      <a:r>
                        <a:rPr lang="en-US" sz="800" err="1"/>
                        <a:t>Sample</a:t>
                      </a:r>
                      <a:r>
                        <a:rPr lang="en-US" sz="800" baseline="-25000" err="1"/>
                        <a:t>n</a:t>
                      </a:r>
                      <a:endParaRPr lang="en-US" sz="800" baseline="-25000"/>
                    </a:p>
                  </a:txBody>
                  <a:tcPr marL="18288" marR="18288" marT="18288" marB="18288">
                    <a:solidFill>
                      <a:srgbClr val="F3CD6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F3CD6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F3CD6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F3CD6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F3CD6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F3CD6F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853360"/>
                  </a:ext>
                </a:extLst>
              </a:tr>
            </a:tbl>
          </a:graphicData>
        </a:graphic>
      </p:graphicFrame>
      <p:graphicFrame>
        <p:nvGraphicFramePr>
          <p:cNvPr id="70" name="Table 4">
            <a:extLst>
              <a:ext uri="{FF2B5EF4-FFF2-40B4-BE49-F238E27FC236}">
                <a16:creationId xmlns:a16="http://schemas.microsoft.com/office/drawing/2014/main" id="{A0A10095-D5A3-4D3B-B26C-27E0D4B09F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437446"/>
              </p:ext>
            </p:extLst>
          </p:nvPr>
        </p:nvGraphicFramePr>
        <p:xfrm>
          <a:off x="5566815" y="374850"/>
          <a:ext cx="1449771" cy="7038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2176">
                  <a:extLst>
                    <a:ext uri="{9D8B030D-6E8A-4147-A177-3AD203B41FA5}">
                      <a16:colId xmlns:a16="http://schemas.microsoft.com/office/drawing/2014/main" val="2544248493"/>
                    </a:ext>
                  </a:extLst>
                </a:gridCol>
                <a:gridCol w="212789">
                  <a:extLst>
                    <a:ext uri="{9D8B030D-6E8A-4147-A177-3AD203B41FA5}">
                      <a16:colId xmlns:a16="http://schemas.microsoft.com/office/drawing/2014/main" val="1631880937"/>
                    </a:ext>
                  </a:extLst>
                </a:gridCol>
                <a:gridCol w="212789">
                  <a:extLst>
                    <a:ext uri="{9D8B030D-6E8A-4147-A177-3AD203B41FA5}">
                      <a16:colId xmlns:a16="http://schemas.microsoft.com/office/drawing/2014/main" val="572093327"/>
                    </a:ext>
                  </a:extLst>
                </a:gridCol>
                <a:gridCol w="212789">
                  <a:extLst>
                    <a:ext uri="{9D8B030D-6E8A-4147-A177-3AD203B41FA5}">
                      <a16:colId xmlns:a16="http://schemas.microsoft.com/office/drawing/2014/main" val="3326158629"/>
                    </a:ext>
                  </a:extLst>
                </a:gridCol>
                <a:gridCol w="212789">
                  <a:extLst>
                    <a:ext uri="{9D8B030D-6E8A-4147-A177-3AD203B41FA5}">
                      <a16:colId xmlns:a16="http://schemas.microsoft.com/office/drawing/2014/main" val="1101940372"/>
                    </a:ext>
                  </a:extLst>
                </a:gridCol>
                <a:gridCol w="206439">
                  <a:extLst>
                    <a:ext uri="{9D8B030D-6E8A-4147-A177-3AD203B41FA5}">
                      <a16:colId xmlns:a16="http://schemas.microsoft.com/office/drawing/2014/main" val="4080004676"/>
                    </a:ext>
                  </a:extLst>
                </a:gridCol>
              </a:tblGrid>
              <a:tr h="175973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2DA496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KO</a:t>
                      </a:r>
                      <a:r>
                        <a:rPr lang="en-US" sz="800" baseline="-25000"/>
                        <a:t>1</a:t>
                      </a:r>
                      <a:endParaRPr lang="en-US" sz="800"/>
                    </a:p>
                  </a:txBody>
                  <a:tcPr marL="18288" marR="18288" marT="18288" marB="18288">
                    <a:solidFill>
                      <a:srgbClr val="2DA496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KO</a:t>
                      </a:r>
                      <a:r>
                        <a:rPr lang="en-US" sz="800" baseline="-25000"/>
                        <a:t>2</a:t>
                      </a:r>
                      <a:endParaRPr lang="en-US" sz="800"/>
                    </a:p>
                  </a:txBody>
                  <a:tcPr marL="18288" marR="18288" marT="18288" marB="18288">
                    <a:solidFill>
                      <a:srgbClr val="2DA496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/>
                        <a:t>KO</a:t>
                      </a:r>
                      <a:r>
                        <a:rPr lang="en-US" sz="800" baseline="-25000"/>
                        <a:t>3</a:t>
                      </a:r>
                      <a:endParaRPr lang="en-US" sz="800"/>
                    </a:p>
                  </a:txBody>
                  <a:tcPr marL="18288" marR="18288" marT="18288" marB="18288">
                    <a:solidFill>
                      <a:srgbClr val="2DA496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/>
                        <a:t>KO</a:t>
                      </a:r>
                      <a:r>
                        <a:rPr lang="en-US" sz="800" baseline="-25000"/>
                        <a:t>4</a:t>
                      </a:r>
                      <a:endParaRPr lang="en-US" sz="800"/>
                    </a:p>
                  </a:txBody>
                  <a:tcPr marL="18288" marR="18288" marT="18288" marB="18288">
                    <a:solidFill>
                      <a:srgbClr val="2DA496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err="1"/>
                        <a:t>KO</a:t>
                      </a:r>
                      <a:r>
                        <a:rPr lang="en-US" sz="800" baseline="-25000" err="1"/>
                        <a:t>p</a:t>
                      </a:r>
                      <a:endParaRPr lang="en-US" sz="800" baseline="-25000"/>
                    </a:p>
                  </a:txBody>
                  <a:tcPr marL="18288" marR="18288" marT="18288" marB="18288">
                    <a:solidFill>
                      <a:srgbClr val="2DA496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700871"/>
                  </a:ext>
                </a:extLst>
              </a:tr>
              <a:tr h="175973">
                <a:tc>
                  <a:txBody>
                    <a:bodyPr/>
                    <a:lstStyle/>
                    <a:p>
                      <a:r>
                        <a:rPr lang="en-US" sz="800"/>
                        <a:t>Sample</a:t>
                      </a:r>
                      <a:r>
                        <a:rPr lang="en-US" sz="800" baseline="-25000"/>
                        <a:t>1</a:t>
                      </a:r>
                    </a:p>
                  </a:txBody>
                  <a:tcPr marL="18288" marR="18288" marT="18288" marB="18288">
                    <a:solidFill>
                      <a:srgbClr val="2DA496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2DA496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2DA496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2DA496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2DA496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2DA496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940899"/>
                  </a:ext>
                </a:extLst>
              </a:tr>
              <a:tr h="175973">
                <a:tc>
                  <a:txBody>
                    <a:bodyPr/>
                    <a:lstStyle/>
                    <a:p>
                      <a:r>
                        <a:rPr lang="en-US" sz="800"/>
                        <a:t>…</a:t>
                      </a:r>
                    </a:p>
                  </a:txBody>
                  <a:tcPr marL="18288" marR="18288" marT="18288" marB="18288">
                    <a:solidFill>
                      <a:srgbClr val="2DA496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2DA496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2DA496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2DA496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2DA496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2DA496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943331"/>
                  </a:ext>
                </a:extLst>
              </a:tr>
              <a:tr h="175973">
                <a:tc>
                  <a:txBody>
                    <a:bodyPr/>
                    <a:lstStyle/>
                    <a:p>
                      <a:r>
                        <a:rPr lang="en-US" sz="800" dirty="0" err="1"/>
                        <a:t>Sample</a:t>
                      </a:r>
                      <a:r>
                        <a:rPr lang="en-US" sz="800" baseline="-25000" dirty="0" err="1"/>
                        <a:t>n</a:t>
                      </a:r>
                      <a:endParaRPr lang="en-US" sz="800" baseline="-25000" dirty="0"/>
                    </a:p>
                  </a:txBody>
                  <a:tcPr marL="18288" marR="18288" marT="18288" marB="18288">
                    <a:solidFill>
                      <a:srgbClr val="2DA496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2DA496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2DA496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2DA496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2DA496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18288" marR="18288" marT="18288" marB="18288">
                    <a:solidFill>
                      <a:srgbClr val="2DA496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853360"/>
                  </a:ext>
                </a:extLst>
              </a:tr>
            </a:tbl>
          </a:graphicData>
        </a:graphic>
      </p:graphicFrame>
      <p:grpSp>
        <p:nvGrpSpPr>
          <p:cNvPr id="224" name="Group 223">
            <a:extLst>
              <a:ext uri="{FF2B5EF4-FFF2-40B4-BE49-F238E27FC236}">
                <a16:creationId xmlns:a16="http://schemas.microsoft.com/office/drawing/2014/main" id="{D830AB81-AB7F-4E2A-A165-06DC718E1988}"/>
              </a:ext>
            </a:extLst>
          </p:cNvPr>
          <p:cNvGrpSpPr/>
          <p:nvPr/>
        </p:nvGrpSpPr>
        <p:grpSpPr>
          <a:xfrm>
            <a:off x="4512526" y="1067302"/>
            <a:ext cx="823262" cy="1017027"/>
            <a:chOff x="3145249" y="1112055"/>
            <a:chExt cx="1357495" cy="831249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88C9EF0-F7F8-401A-B764-60799D92DE34}"/>
                </a:ext>
              </a:extLst>
            </p:cNvPr>
            <p:cNvCxnSpPr>
              <a:cxnSpLocks/>
              <a:endCxn id="51" idx="2"/>
            </p:cNvCxnSpPr>
            <p:nvPr/>
          </p:nvCxnSpPr>
          <p:spPr>
            <a:xfrm flipH="1" flipV="1">
              <a:off x="3145249" y="1112477"/>
              <a:ext cx="350516" cy="816044"/>
            </a:xfrm>
            <a:prstGeom prst="line">
              <a:avLst/>
            </a:prstGeom>
            <a:ln w="19050">
              <a:solidFill>
                <a:srgbClr val="E9C4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E9DFFA1-C105-4271-93AE-3D6270B3DC98}"/>
                </a:ext>
              </a:extLst>
            </p:cNvPr>
            <p:cNvCxnSpPr>
              <a:cxnSpLocks/>
              <a:endCxn id="189" idx="2"/>
            </p:cNvCxnSpPr>
            <p:nvPr/>
          </p:nvCxnSpPr>
          <p:spPr>
            <a:xfrm flipH="1" flipV="1">
              <a:off x="3499748" y="1118836"/>
              <a:ext cx="3754" cy="803324"/>
            </a:xfrm>
            <a:prstGeom prst="line">
              <a:avLst/>
            </a:prstGeom>
            <a:ln w="3175">
              <a:solidFill>
                <a:srgbClr val="E9C4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0CADEA18-8BBE-4D9A-85C9-D5A618D0EE6C}"/>
                </a:ext>
              </a:extLst>
            </p:cNvPr>
            <p:cNvCxnSpPr>
              <a:cxnSpLocks/>
              <a:endCxn id="190" idx="2"/>
            </p:cNvCxnSpPr>
            <p:nvPr/>
          </p:nvCxnSpPr>
          <p:spPr>
            <a:xfrm flipV="1">
              <a:off x="3503502" y="1118835"/>
              <a:ext cx="350799" cy="796170"/>
            </a:xfrm>
            <a:prstGeom prst="line">
              <a:avLst/>
            </a:prstGeom>
            <a:ln w="31750">
              <a:solidFill>
                <a:srgbClr val="E9C4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17DC80D-D8AC-477E-91F4-754C743949F9}"/>
                </a:ext>
              </a:extLst>
            </p:cNvPr>
            <p:cNvCxnSpPr>
              <a:cxnSpLocks/>
              <a:endCxn id="227" idx="2"/>
            </p:cNvCxnSpPr>
            <p:nvPr/>
          </p:nvCxnSpPr>
          <p:spPr>
            <a:xfrm flipV="1">
              <a:off x="3495766" y="1118834"/>
              <a:ext cx="687602" cy="809688"/>
            </a:xfrm>
            <a:prstGeom prst="line">
              <a:avLst/>
            </a:prstGeom>
            <a:ln w="44450">
              <a:solidFill>
                <a:srgbClr val="E9C4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BD2A1E0-E0BB-4B8B-BEB6-329F5D81CE6C}"/>
                </a:ext>
              </a:extLst>
            </p:cNvPr>
            <p:cNvCxnSpPr>
              <a:cxnSpLocks/>
              <a:endCxn id="228" idx="2"/>
            </p:cNvCxnSpPr>
            <p:nvPr/>
          </p:nvCxnSpPr>
          <p:spPr>
            <a:xfrm flipV="1">
              <a:off x="3495765" y="1112055"/>
              <a:ext cx="1006979" cy="810106"/>
            </a:xfrm>
            <a:prstGeom prst="line">
              <a:avLst/>
            </a:prstGeom>
            <a:ln w="19050">
              <a:solidFill>
                <a:srgbClr val="E9C4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6D66547E-2251-4314-88AD-0FC778736DB8}"/>
                </a:ext>
              </a:extLst>
            </p:cNvPr>
            <p:cNvCxnSpPr>
              <a:cxnSpLocks/>
              <a:endCxn id="51" idx="2"/>
            </p:cNvCxnSpPr>
            <p:nvPr/>
          </p:nvCxnSpPr>
          <p:spPr>
            <a:xfrm flipH="1" flipV="1">
              <a:off x="3145250" y="1112477"/>
              <a:ext cx="772539" cy="816044"/>
            </a:xfrm>
            <a:prstGeom prst="line">
              <a:avLst/>
            </a:prstGeom>
            <a:ln w="38100">
              <a:solidFill>
                <a:srgbClr val="E9C4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255AC886-A77D-4D64-A2DB-D13418201879}"/>
                </a:ext>
              </a:extLst>
            </p:cNvPr>
            <p:cNvCxnSpPr>
              <a:cxnSpLocks/>
              <a:endCxn id="189" idx="2"/>
            </p:cNvCxnSpPr>
            <p:nvPr/>
          </p:nvCxnSpPr>
          <p:spPr>
            <a:xfrm flipH="1" flipV="1">
              <a:off x="3499748" y="1118836"/>
              <a:ext cx="418042" cy="824468"/>
            </a:xfrm>
            <a:prstGeom prst="line">
              <a:avLst/>
            </a:prstGeom>
            <a:ln w="19050">
              <a:solidFill>
                <a:srgbClr val="E9C4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127FFDD-5477-4E4B-A519-D428276E543D}"/>
                </a:ext>
              </a:extLst>
            </p:cNvPr>
            <p:cNvCxnSpPr>
              <a:cxnSpLocks/>
              <a:endCxn id="190" idx="2"/>
            </p:cNvCxnSpPr>
            <p:nvPr/>
          </p:nvCxnSpPr>
          <p:spPr>
            <a:xfrm flipH="1" flipV="1">
              <a:off x="3854301" y="1118835"/>
              <a:ext cx="33226" cy="796170"/>
            </a:xfrm>
            <a:prstGeom prst="line">
              <a:avLst/>
            </a:prstGeom>
            <a:ln w="3175">
              <a:solidFill>
                <a:srgbClr val="E9C4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001EB92C-9125-471D-8DB1-E7EB08F1B749}"/>
                </a:ext>
              </a:extLst>
            </p:cNvPr>
            <p:cNvCxnSpPr>
              <a:cxnSpLocks/>
              <a:endCxn id="227" idx="2"/>
            </p:cNvCxnSpPr>
            <p:nvPr/>
          </p:nvCxnSpPr>
          <p:spPr>
            <a:xfrm flipV="1">
              <a:off x="3887526" y="1118834"/>
              <a:ext cx="295841" cy="796172"/>
            </a:xfrm>
            <a:prstGeom prst="line">
              <a:avLst/>
            </a:prstGeom>
            <a:ln w="19050">
              <a:solidFill>
                <a:srgbClr val="E9C4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987160FA-F95A-4F0D-84F5-089163C79621}"/>
                </a:ext>
              </a:extLst>
            </p:cNvPr>
            <p:cNvCxnSpPr>
              <a:cxnSpLocks/>
              <a:endCxn id="228" idx="2"/>
            </p:cNvCxnSpPr>
            <p:nvPr/>
          </p:nvCxnSpPr>
          <p:spPr>
            <a:xfrm flipV="1">
              <a:off x="3879790" y="1112055"/>
              <a:ext cx="622954" cy="810106"/>
            </a:xfrm>
            <a:prstGeom prst="line">
              <a:avLst/>
            </a:prstGeom>
            <a:ln w="57150">
              <a:solidFill>
                <a:srgbClr val="E9C4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135A39D0-8397-4E0D-87CA-17469795EDF9}"/>
                </a:ext>
              </a:extLst>
            </p:cNvPr>
            <p:cNvCxnSpPr>
              <a:cxnSpLocks/>
              <a:endCxn id="51" idx="2"/>
            </p:cNvCxnSpPr>
            <p:nvPr/>
          </p:nvCxnSpPr>
          <p:spPr>
            <a:xfrm flipH="1" flipV="1">
              <a:off x="3145250" y="1112477"/>
              <a:ext cx="1251171" cy="816044"/>
            </a:xfrm>
            <a:prstGeom prst="line">
              <a:avLst/>
            </a:prstGeom>
            <a:ln w="19050">
              <a:solidFill>
                <a:srgbClr val="E9C4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F84EE4C-8F7A-4EDC-A078-519E027628B9}"/>
                </a:ext>
              </a:extLst>
            </p:cNvPr>
            <p:cNvCxnSpPr>
              <a:cxnSpLocks/>
              <a:endCxn id="189" idx="2"/>
            </p:cNvCxnSpPr>
            <p:nvPr/>
          </p:nvCxnSpPr>
          <p:spPr>
            <a:xfrm flipH="1" flipV="1">
              <a:off x="3499748" y="1118836"/>
              <a:ext cx="896674" cy="803326"/>
            </a:xfrm>
            <a:prstGeom prst="line">
              <a:avLst/>
            </a:prstGeom>
            <a:ln w="38100">
              <a:solidFill>
                <a:srgbClr val="E9C4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2B0671E9-0836-44ED-8BD7-B8F5F4481AD0}"/>
                </a:ext>
              </a:extLst>
            </p:cNvPr>
            <p:cNvCxnSpPr>
              <a:cxnSpLocks/>
              <a:endCxn id="228" idx="2"/>
            </p:cNvCxnSpPr>
            <p:nvPr/>
          </p:nvCxnSpPr>
          <p:spPr>
            <a:xfrm flipV="1">
              <a:off x="4396421" y="1112055"/>
              <a:ext cx="106323" cy="810106"/>
            </a:xfrm>
            <a:prstGeom prst="line">
              <a:avLst/>
            </a:prstGeom>
            <a:ln w="12700">
              <a:solidFill>
                <a:srgbClr val="E9C4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5A5963B-4CEF-4487-B534-3ADB303D0DA5}"/>
                </a:ext>
              </a:extLst>
            </p:cNvPr>
            <p:cNvCxnSpPr>
              <a:cxnSpLocks/>
              <a:endCxn id="190" idx="2"/>
            </p:cNvCxnSpPr>
            <p:nvPr/>
          </p:nvCxnSpPr>
          <p:spPr>
            <a:xfrm flipH="1" flipV="1">
              <a:off x="3854301" y="1118835"/>
              <a:ext cx="542120" cy="803326"/>
            </a:xfrm>
            <a:prstGeom prst="line">
              <a:avLst/>
            </a:prstGeom>
            <a:ln w="19050">
              <a:solidFill>
                <a:srgbClr val="E9C4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4EFE892-3D85-494A-8F68-C1DFE75B2ADE}"/>
                </a:ext>
              </a:extLst>
            </p:cNvPr>
            <p:cNvCxnSpPr>
              <a:cxnSpLocks/>
              <a:endCxn id="227" idx="2"/>
            </p:cNvCxnSpPr>
            <p:nvPr/>
          </p:nvCxnSpPr>
          <p:spPr>
            <a:xfrm flipH="1" flipV="1">
              <a:off x="4183368" y="1118834"/>
              <a:ext cx="213056" cy="803326"/>
            </a:xfrm>
            <a:prstGeom prst="line">
              <a:avLst/>
            </a:prstGeom>
            <a:ln w="8890">
              <a:solidFill>
                <a:srgbClr val="E9C4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60B37DFD-BB6C-4380-81F3-F25D48DEED20}"/>
              </a:ext>
            </a:extLst>
          </p:cNvPr>
          <p:cNvCxnSpPr>
            <a:cxnSpLocks/>
          </p:cNvCxnSpPr>
          <p:nvPr/>
        </p:nvCxnSpPr>
        <p:spPr>
          <a:xfrm flipV="1">
            <a:off x="6345827" y="1131448"/>
            <a:ext cx="148852" cy="759948"/>
          </a:xfrm>
          <a:prstGeom prst="line">
            <a:avLst/>
          </a:prstGeom>
          <a:ln w="3810">
            <a:solidFill>
              <a:srgbClr val="2A9D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1150AA72-84F6-490E-8754-114D579D549D}"/>
              </a:ext>
            </a:extLst>
          </p:cNvPr>
          <p:cNvGrpSpPr/>
          <p:nvPr/>
        </p:nvGrpSpPr>
        <p:grpSpPr>
          <a:xfrm>
            <a:off x="6058926" y="1084509"/>
            <a:ext cx="843859" cy="1007663"/>
            <a:chOff x="5112507" y="1108122"/>
            <a:chExt cx="1403429" cy="835185"/>
          </a:xfrm>
        </p:grpSpPr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78ACAAA5-A3B8-4AA4-86D2-4F99ADBB0E42}"/>
                </a:ext>
              </a:extLst>
            </p:cNvPr>
            <p:cNvCxnSpPr>
              <a:cxnSpLocks/>
              <a:endCxn id="229" idx="2"/>
            </p:cNvCxnSpPr>
            <p:nvPr/>
          </p:nvCxnSpPr>
          <p:spPr>
            <a:xfrm flipH="1" flipV="1">
              <a:off x="5112507" y="1108122"/>
              <a:ext cx="1309776" cy="814044"/>
            </a:xfrm>
            <a:prstGeom prst="line">
              <a:avLst/>
            </a:prstGeom>
            <a:ln w="22860">
              <a:solidFill>
                <a:srgbClr val="2A9D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96AE370D-2F35-430E-8B66-2A15B026EB0A}"/>
                </a:ext>
              </a:extLst>
            </p:cNvPr>
            <p:cNvGrpSpPr/>
            <p:nvPr/>
          </p:nvGrpSpPr>
          <p:grpSpPr>
            <a:xfrm>
              <a:off x="5112507" y="1108122"/>
              <a:ext cx="1403429" cy="835185"/>
              <a:chOff x="5112507" y="1108122"/>
              <a:chExt cx="1403429" cy="835185"/>
            </a:xfrm>
          </p:grpSpPr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84B8B587-10F4-4ABD-98F5-43E15619B91E}"/>
                  </a:ext>
                </a:extLst>
              </p:cNvPr>
              <p:cNvCxnSpPr>
                <a:cxnSpLocks/>
                <a:endCxn id="229" idx="2"/>
              </p:cNvCxnSpPr>
              <p:nvPr/>
            </p:nvCxnSpPr>
            <p:spPr>
              <a:xfrm flipH="1" flipV="1">
                <a:off x="5112507" y="1108122"/>
                <a:ext cx="369764" cy="806888"/>
              </a:xfrm>
              <a:prstGeom prst="line">
                <a:avLst/>
              </a:prstGeom>
              <a:ln w="33020">
                <a:solidFill>
                  <a:srgbClr val="2A9D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1B72515B-27E1-423D-AF81-720B8BA741A6}"/>
                  </a:ext>
                </a:extLst>
              </p:cNvPr>
              <p:cNvCxnSpPr>
                <a:cxnSpLocks/>
                <a:endCxn id="230" idx="2"/>
              </p:cNvCxnSpPr>
              <p:nvPr/>
            </p:nvCxnSpPr>
            <p:spPr>
              <a:xfrm flipV="1">
                <a:off x="5482270" y="1110988"/>
                <a:ext cx="21703" cy="804022"/>
              </a:xfrm>
              <a:prstGeom prst="line">
                <a:avLst/>
              </a:prstGeom>
              <a:ln w="8890">
                <a:solidFill>
                  <a:srgbClr val="2A9D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1834AD30-4F84-467E-8366-33F951531F74}"/>
                  </a:ext>
                </a:extLst>
              </p:cNvPr>
              <p:cNvCxnSpPr>
                <a:cxnSpLocks/>
                <a:endCxn id="231" idx="2"/>
              </p:cNvCxnSpPr>
              <p:nvPr/>
            </p:nvCxnSpPr>
            <p:spPr>
              <a:xfrm flipV="1">
                <a:off x="5491195" y="1115277"/>
                <a:ext cx="366925" cy="803590"/>
              </a:xfrm>
              <a:prstGeom prst="line">
                <a:avLst/>
              </a:prstGeom>
              <a:ln w="30480">
                <a:solidFill>
                  <a:srgbClr val="2A9D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D657AF93-898C-4A2E-B02A-2D067A563449}"/>
                  </a:ext>
                </a:extLst>
              </p:cNvPr>
              <p:cNvCxnSpPr>
                <a:cxnSpLocks/>
                <a:endCxn id="232" idx="2"/>
              </p:cNvCxnSpPr>
              <p:nvPr/>
            </p:nvCxnSpPr>
            <p:spPr>
              <a:xfrm flipV="1">
                <a:off x="5482270" y="1112481"/>
                <a:ext cx="704758" cy="802528"/>
              </a:xfrm>
              <a:prstGeom prst="line">
                <a:avLst/>
              </a:prstGeom>
              <a:ln w="55880">
                <a:solidFill>
                  <a:srgbClr val="2A9D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FD8F00AE-ABFB-43F4-9F78-E69E3E97FB96}"/>
                  </a:ext>
                </a:extLst>
              </p:cNvPr>
              <p:cNvCxnSpPr>
                <a:cxnSpLocks/>
                <a:endCxn id="233" idx="2"/>
              </p:cNvCxnSpPr>
              <p:nvPr/>
            </p:nvCxnSpPr>
            <p:spPr>
              <a:xfrm flipV="1">
                <a:off x="5482270" y="1115277"/>
                <a:ext cx="1033666" cy="799732"/>
              </a:xfrm>
              <a:prstGeom prst="line">
                <a:avLst/>
              </a:prstGeom>
              <a:ln w="6350">
                <a:solidFill>
                  <a:srgbClr val="2A9D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B8328FD0-6A03-4B68-A124-698F8A9A5A75}"/>
                  </a:ext>
                </a:extLst>
              </p:cNvPr>
              <p:cNvCxnSpPr>
                <a:cxnSpLocks/>
                <a:endCxn id="229" idx="2"/>
              </p:cNvCxnSpPr>
              <p:nvPr/>
            </p:nvCxnSpPr>
            <p:spPr>
              <a:xfrm flipH="1" flipV="1">
                <a:off x="5112507" y="1108122"/>
                <a:ext cx="826964" cy="820404"/>
              </a:xfrm>
              <a:prstGeom prst="line">
                <a:avLst/>
              </a:prstGeom>
              <a:ln w="12700">
                <a:solidFill>
                  <a:srgbClr val="2A9D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34A80C76-F630-4B8B-85B0-B0D27BCF6584}"/>
                  </a:ext>
                </a:extLst>
              </p:cNvPr>
              <p:cNvCxnSpPr>
                <a:cxnSpLocks/>
                <a:endCxn id="230" idx="2"/>
              </p:cNvCxnSpPr>
              <p:nvPr/>
            </p:nvCxnSpPr>
            <p:spPr>
              <a:xfrm flipH="1" flipV="1">
                <a:off x="5503973" y="1110988"/>
                <a:ext cx="435498" cy="811178"/>
              </a:xfrm>
              <a:prstGeom prst="line">
                <a:avLst/>
              </a:prstGeom>
              <a:ln w="3810">
                <a:solidFill>
                  <a:srgbClr val="2A9D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3CDAB06B-E120-467B-96CB-FD1B2311BBF5}"/>
                  </a:ext>
                </a:extLst>
              </p:cNvPr>
              <p:cNvCxnSpPr>
                <a:cxnSpLocks/>
                <a:endCxn id="231" idx="2"/>
              </p:cNvCxnSpPr>
              <p:nvPr/>
            </p:nvCxnSpPr>
            <p:spPr>
              <a:xfrm flipH="1" flipV="1">
                <a:off x="5858120" y="1115277"/>
                <a:ext cx="81352" cy="828030"/>
              </a:xfrm>
              <a:prstGeom prst="line">
                <a:avLst/>
              </a:prstGeom>
              <a:ln w="54610">
                <a:solidFill>
                  <a:srgbClr val="2A9D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124EB767-D725-41B6-8F54-6CB4DC81DE74}"/>
                  </a:ext>
                </a:extLst>
              </p:cNvPr>
              <p:cNvCxnSpPr>
                <a:cxnSpLocks/>
                <a:endCxn id="233" idx="2"/>
              </p:cNvCxnSpPr>
              <p:nvPr/>
            </p:nvCxnSpPr>
            <p:spPr>
              <a:xfrm flipV="1">
                <a:off x="5939470" y="1115277"/>
                <a:ext cx="576466" cy="806888"/>
              </a:xfrm>
              <a:prstGeom prst="line">
                <a:avLst/>
              </a:prstGeom>
              <a:ln w="11430">
                <a:solidFill>
                  <a:srgbClr val="2A9D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8C5B2999-C20A-467B-810D-06CB1CF8F9C9}"/>
                  </a:ext>
                </a:extLst>
              </p:cNvPr>
              <p:cNvCxnSpPr>
                <a:cxnSpLocks/>
                <a:endCxn id="230" idx="2"/>
              </p:cNvCxnSpPr>
              <p:nvPr/>
            </p:nvCxnSpPr>
            <p:spPr>
              <a:xfrm flipH="1" flipV="1">
                <a:off x="5503973" y="1110988"/>
                <a:ext cx="918310" cy="811176"/>
              </a:xfrm>
              <a:prstGeom prst="line">
                <a:avLst/>
              </a:prstGeom>
              <a:ln w="35560">
                <a:solidFill>
                  <a:srgbClr val="2A9D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D14F1469-CBC7-4518-B45B-CA87106D7336}"/>
                  </a:ext>
                </a:extLst>
              </p:cNvPr>
              <p:cNvCxnSpPr>
                <a:cxnSpLocks/>
                <a:endCxn id="231" idx="2"/>
              </p:cNvCxnSpPr>
              <p:nvPr/>
            </p:nvCxnSpPr>
            <p:spPr>
              <a:xfrm flipH="1" flipV="1">
                <a:off x="5858120" y="1115277"/>
                <a:ext cx="554070" cy="813248"/>
              </a:xfrm>
              <a:prstGeom prst="line">
                <a:avLst/>
              </a:prstGeom>
              <a:ln w="15240">
                <a:solidFill>
                  <a:srgbClr val="2A9D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65D3ADDB-48FC-4951-B768-EFA13071221D}"/>
                  </a:ext>
                </a:extLst>
              </p:cNvPr>
              <p:cNvCxnSpPr>
                <a:cxnSpLocks/>
                <a:endCxn id="232" idx="2"/>
              </p:cNvCxnSpPr>
              <p:nvPr/>
            </p:nvCxnSpPr>
            <p:spPr>
              <a:xfrm flipH="1" flipV="1">
                <a:off x="6187028" y="1112481"/>
                <a:ext cx="225162" cy="816044"/>
              </a:xfrm>
              <a:prstGeom prst="line">
                <a:avLst/>
              </a:prstGeom>
              <a:ln w="2540">
                <a:solidFill>
                  <a:srgbClr val="2A9D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59786C85-72B0-4285-B2D9-7D85E158C31A}"/>
                  </a:ext>
                </a:extLst>
              </p:cNvPr>
              <p:cNvCxnSpPr>
                <a:cxnSpLocks/>
                <a:endCxn id="233" idx="2"/>
              </p:cNvCxnSpPr>
              <p:nvPr/>
            </p:nvCxnSpPr>
            <p:spPr>
              <a:xfrm flipV="1">
                <a:off x="6417554" y="1115277"/>
                <a:ext cx="98382" cy="813248"/>
              </a:xfrm>
              <a:prstGeom prst="line">
                <a:avLst/>
              </a:prstGeom>
              <a:ln w="26670">
                <a:solidFill>
                  <a:srgbClr val="2A9D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8AFF1A93-0C49-43AA-AED3-035ECC0B164E}"/>
              </a:ext>
            </a:extLst>
          </p:cNvPr>
          <p:cNvCxnSpPr>
            <a:cxnSpLocks/>
            <a:endCxn id="242" idx="2"/>
          </p:cNvCxnSpPr>
          <p:nvPr/>
        </p:nvCxnSpPr>
        <p:spPr>
          <a:xfrm flipV="1">
            <a:off x="8195716" y="1077006"/>
            <a:ext cx="705916" cy="738472"/>
          </a:xfrm>
          <a:prstGeom prst="line">
            <a:avLst/>
          </a:prstGeom>
          <a:ln w="6350">
            <a:solidFill>
              <a:srgbClr val="40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2B593BB5-59DF-4103-9398-6ECF78F3D6FB}"/>
              </a:ext>
            </a:extLst>
          </p:cNvPr>
          <p:cNvGrpSpPr/>
          <p:nvPr/>
        </p:nvGrpSpPr>
        <p:grpSpPr>
          <a:xfrm>
            <a:off x="7511823" y="1061891"/>
            <a:ext cx="1389804" cy="1010169"/>
            <a:chOff x="7468173" y="1093008"/>
            <a:chExt cx="1002686" cy="767574"/>
          </a:xfrm>
        </p:grpSpPr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F701DD5C-8A5C-4B18-9DF7-869F559165AF}"/>
                </a:ext>
              </a:extLst>
            </p:cNvPr>
            <p:cNvCxnSpPr>
              <a:cxnSpLocks/>
              <a:endCxn id="234" idx="2"/>
            </p:cNvCxnSpPr>
            <p:nvPr/>
          </p:nvCxnSpPr>
          <p:spPr>
            <a:xfrm flipH="1" flipV="1">
              <a:off x="7489983" y="1108122"/>
              <a:ext cx="255696" cy="739796"/>
            </a:xfrm>
            <a:prstGeom prst="line">
              <a:avLst/>
            </a:prstGeom>
            <a:ln w="33020">
              <a:solidFill>
                <a:srgbClr val="4076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47B01BB0-21BD-46D7-ABC1-E0F5A9BD262E}"/>
                </a:ext>
              </a:extLst>
            </p:cNvPr>
            <p:cNvCxnSpPr>
              <a:cxnSpLocks/>
              <a:endCxn id="235" idx="2"/>
            </p:cNvCxnSpPr>
            <p:nvPr/>
          </p:nvCxnSpPr>
          <p:spPr>
            <a:xfrm flipV="1">
              <a:off x="7749471" y="1109664"/>
              <a:ext cx="2304" cy="738254"/>
            </a:xfrm>
            <a:prstGeom prst="line">
              <a:avLst/>
            </a:prstGeom>
            <a:ln w="8890">
              <a:solidFill>
                <a:srgbClr val="4076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4F2E0C5D-561E-4AE8-A521-E53A27A4853A}"/>
                </a:ext>
              </a:extLst>
            </p:cNvPr>
            <p:cNvCxnSpPr>
              <a:cxnSpLocks/>
              <a:endCxn id="236" idx="2"/>
            </p:cNvCxnSpPr>
            <p:nvPr/>
          </p:nvCxnSpPr>
          <p:spPr>
            <a:xfrm flipV="1">
              <a:off x="7744199" y="1110988"/>
              <a:ext cx="263371" cy="729994"/>
            </a:xfrm>
            <a:prstGeom prst="line">
              <a:avLst/>
            </a:prstGeom>
            <a:ln w="30480">
              <a:solidFill>
                <a:srgbClr val="4076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8F999241-9BA6-4B34-94B9-DB93257271AE}"/>
                </a:ext>
              </a:extLst>
            </p:cNvPr>
            <p:cNvCxnSpPr>
              <a:cxnSpLocks/>
              <a:endCxn id="241" idx="2"/>
            </p:cNvCxnSpPr>
            <p:nvPr/>
          </p:nvCxnSpPr>
          <p:spPr>
            <a:xfrm flipV="1">
              <a:off x="7739520" y="1108122"/>
              <a:ext cx="515370" cy="739796"/>
            </a:xfrm>
            <a:prstGeom prst="line">
              <a:avLst/>
            </a:prstGeom>
            <a:ln w="55880">
              <a:solidFill>
                <a:srgbClr val="4076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61F85B9-8969-43BB-B9DA-26BAE685CF6A}"/>
                </a:ext>
              </a:extLst>
            </p:cNvPr>
            <p:cNvCxnSpPr>
              <a:cxnSpLocks/>
              <a:endCxn id="234" idx="2"/>
            </p:cNvCxnSpPr>
            <p:nvPr/>
          </p:nvCxnSpPr>
          <p:spPr>
            <a:xfrm flipH="1" flipV="1">
              <a:off x="7468173" y="1093008"/>
              <a:ext cx="502461" cy="759948"/>
            </a:xfrm>
            <a:prstGeom prst="line">
              <a:avLst/>
            </a:prstGeom>
            <a:ln w="12700">
              <a:solidFill>
                <a:srgbClr val="4076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F521F53E-073D-4D68-BBDE-6519AA5CBA0C}"/>
                </a:ext>
              </a:extLst>
            </p:cNvPr>
            <p:cNvCxnSpPr>
              <a:cxnSpLocks/>
              <a:endCxn id="235" idx="2"/>
            </p:cNvCxnSpPr>
            <p:nvPr/>
          </p:nvCxnSpPr>
          <p:spPr>
            <a:xfrm flipH="1" flipV="1">
              <a:off x="7729964" y="1094550"/>
              <a:ext cx="227767" cy="764334"/>
            </a:xfrm>
            <a:prstGeom prst="line">
              <a:avLst/>
            </a:prstGeom>
            <a:ln w="3810">
              <a:solidFill>
                <a:srgbClr val="4076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65553C2A-4111-4F84-8F4A-7C2140864B97}"/>
                </a:ext>
              </a:extLst>
            </p:cNvPr>
            <p:cNvCxnSpPr>
              <a:cxnSpLocks/>
              <a:endCxn id="236" idx="2"/>
            </p:cNvCxnSpPr>
            <p:nvPr/>
          </p:nvCxnSpPr>
          <p:spPr>
            <a:xfrm flipV="1">
              <a:off x="7966129" y="1095874"/>
              <a:ext cx="19631" cy="757082"/>
            </a:xfrm>
            <a:prstGeom prst="line">
              <a:avLst/>
            </a:prstGeom>
            <a:ln w="54610">
              <a:solidFill>
                <a:srgbClr val="4076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2970BB4C-8772-4AE7-8C3F-3653F179B35A}"/>
                </a:ext>
              </a:extLst>
            </p:cNvPr>
            <p:cNvCxnSpPr>
              <a:cxnSpLocks/>
              <a:endCxn id="241" idx="2"/>
            </p:cNvCxnSpPr>
            <p:nvPr/>
          </p:nvCxnSpPr>
          <p:spPr>
            <a:xfrm flipV="1">
              <a:off x="7970634" y="1093008"/>
              <a:ext cx="262446" cy="765876"/>
            </a:xfrm>
            <a:prstGeom prst="line">
              <a:avLst/>
            </a:prstGeom>
            <a:ln w="3810">
              <a:solidFill>
                <a:srgbClr val="4076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E25C0F0F-15EE-45D2-AC39-78320A754083}"/>
                </a:ext>
              </a:extLst>
            </p:cNvPr>
            <p:cNvCxnSpPr>
              <a:cxnSpLocks/>
              <a:endCxn id="242" idx="2"/>
            </p:cNvCxnSpPr>
            <p:nvPr/>
          </p:nvCxnSpPr>
          <p:spPr>
            <a:xfrm flipV="1">
              <a:off x="7957734" y="1093008"/>
              <a:ext cx="491317" cy="746432"/>
            </a:xfrm>
            <a:prstGeom prst="line">
              <a:avLst/>
            </a:prstGeom>
            <a:ln w="11430">
              <a:solidFill>
                <a:srgbClr val="4076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5B01212D-573A-4930-98DA-565BC2452A76}"/>
                </a:ext>
              </a:extLst>
            </p:cNvPr>
            <p:cNvCxnSpPr>
              <a:cxnSpLocks/>
              <a:endCxn id="234" idx="2"/>
            </p:cNvCxnSpPr>
            <p:nvPr/>
          </p:nvCxnSpPr>
          <p:spPr>
            <a:xfrm flipH="1" flipV="1">
              <a:off x="7489983" y="1108122"/>
              <a:ext cx="706891" cy="738472"/>
            </a:xfrm>
            <a:prstGeom prst="line">
              <a:avLst/>
            </a:prstGeom>
            <a:ln w="22860">
              <a:solidFill>
                <a:srgbClr val="4076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17A7CBB0-922B-41D9-AE05-D8CA4D72D204}"/>
                </a:ext>
              </a:extLst>
            </p:cNvPr>
            <p:cNvCxnSpPr>
              <a:cxnSpLocks/>
              <a:endCxn id="235" idx="2"/>
            </p:cNvCxnSpPr>
            <p:nvPr/>
          </p:nvCxnSpPr>
          <p:spPr>
            <a:xfrm flipH="1" flipV="1">
              <a:off x="7751774" y="1109664"/>
              <a:ext cx="456464" cy="747411"/>
            </a:xfrm>
            <a:prstGeom prst="line">
              <a:avLst/>
            </a:prstGeom>
            <a:ln w="35560">
              <a:solidFill>
                <a:srgbClr val="4076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B42B39DA-569E-4F78-AC11-F2EF877F86DB}"/>
                </a:ext>
              </a:extLst>
            </p:cNvPr>
            <p:cNvCxnSpPr>
              <a:cxnSpLocks/>
              <a:endCxn id="236" idx="2"/>
            </p:cNvCxnSpPr>
            <p:nvPr/>
          </p:nvCxnSpPr>
          <p:spPr>
            <a:xfrm flipH="1" flipV="1">
              <a:off x="8007569" y="1110988"/>
              <a:ext cx="198366" cy="730579"/>
            </a:xfrm>
            <a:prstGeom prst="line">
              <a:avLst/>
            </a:prstGeom>
            <a:ln w="15240">
              <a:solidFill>
                <a:srgbClr val="4076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082B1BA0-930A-40DC-8903-A61AD5FECB76}"/>
                </a:ext>
              </a:extLst>
            </p:cNvPr>
            <p:cNvCxnSpPr>
              <a:cxnSpLocks/>
              <a:endCxn id="241" idx="2"/>
            </p:cNvCxnSpPr>
            <p:nvPr/>
          </p:nvCxnSpPr>
          <p:spPr>
            <a:xfrm flipV="1">
              <a:off x="8205052" y="1108122"/>
              <a:ext cx="49838" cy="725350"/>
            </a:xfrm>
            <a:prstGeom prst="line">
              <a:avLst/>
            </a:prstGeom>
            <a:ln w="2540">
              <a:solidFill>
                <a:srgbClr val="4076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EAE04CA6-CB1E-43CC-8741-176895925E36}"/>
                </a:ext>
              </a:extLst>
            </p:cNvPr>
            <p:cNvCxnSpPr>
              <a:cxnSpLocks/>
              <a:endCxn id="242" idx="2"/>
            </p:cNvCxnSpPr>
            <p:nvPr/>
          </p:nvCxnSpPr>
          <p:spPr>
            <a:xfrm flipV="1">
              <a:off x="8197743" y="1108122"/>
              <a:ext cx="273116" cy="752460"/>
            </a:xfrm>
            <a:prstGeom prst="line">
              <a:avLst/>
            </a:prstGeom>
            <a:ln w="26670">
              <a:solidFill>
                <a:srgbClr val="4076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7205DAD-887B-114D-15B9-55BFDCA25C93}"/>
              </a:ext>
            </a:extLst>
          </p:cNvPr>
          <p:cNvGrpSpPr/>
          <p:nvPr/>
        </p:nvGrpSpPr>
        <p:grpSpPr>
          <a:xfrm>
            <a:off x="-3644976" y="2510491"/>
            <a:ext cx="1710318" cy="961624"/>
            <a:chOff x="1556629" y="5280736"/>
            <a:chExt cx="1710318" cy="961624"/>
          </a:xfrm>
        </p:grpSpPr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FBF20359-352F-4658-B391-F3B644EE2CAB}"/>
                </a:ext>
              </a:extLst>
            </p:cNvPr>
            <p:cNvSpPr/>
            <p:nvPr/>
          </p:nvSpPr>
          <p:spPr>
            <a:xfrm>
              <a:off x="2711574" y="5520947"/>
              <a:ext cx="555373" cy="411480"/>
            </a:xfrm>
            <a:prstGeom prst="ellipse">
              <a:avLst/>
            </a:prstGeom>
            <a:solidFill>
              <a:srgbClr val="40768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0E57092E-9706-45CC-BB37-58B1DBB4CA87}"/>
                </a:ext>
              </a:extLst>
            </p:cNvPr>
            <p:cNvSpPr/>
            <p:nvPr/>
          </p:nvSpPr>
          <p:spPr>
            <a:xfrm>
              <a:off x="2538229" y="5448521"/>
              <a:ext cx="555373" cy="411480"/>
            </a:xfrm>
            <a:prstGeom prst="ellipse">
              <a:avLst/>
            </a:prstGeom>
            <a:solidFill>
              <a:srgbClr val="2A9D8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AD8CACD4-3FC4-4E5D-B3DB-1C202002364D}"/>
                </a:ext>
              </a:extLst>
            </p:cNvPr>
            <p:cNvSpPr/>
            <p:nvPr/>
          </p:nvSpPr>
          <p:spPr>
            <a:xfrm>
              <a:off x="2331353" y="5364629"/>
              <a:ext cx="555373" cy="411480"/>
            </a:xfrm>
            <a:prstGeom prst="ellipse">
              <a:avLst/>
            </a:prstGeom>
            <a:solidFill>
              <a:srgbClr val="E9C46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705E8742-3096-46CC-8F9F-5B0319759EB0}"/>
                </a:ext>
              </a:extLst>
            </p:cNvPr>
            <p:cNvSpPr/>
            <p:nvPr/>
          </p:nvSpPr>
          <p:spPr>
            <a:xfrm>
              <a:off x="2157105" y="5280736"/>
              <a:ext cx="555373" cy="411480"/>
            </a:xfrm>
            <a:prstGeom prst="ellipse">
              <a:avLst/>
            </a:prstGeom>
            <a:solidFill>
              <a:srgbClr val="E76F5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D2798276-C4B2-4CDD-8DE0-EA7732F88FC7}"/>
                </a:ext>
              </a:extLst>
            </p:cNvPr>
            <p:cNvSpPr txBox="1"/>
            <p:nvPr/>
          </p:nvSpPr>
          <p:spPr>
            <a:xfrm>
              <a:off x="1556629" y="5361757"/>
              <a:ext cx="6087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err="1">
                  <a:solidFill>
                    <a:schemeClr val="accent2">
                      <a:lumMod val="75000"/>
                    </a:schemeClr>
                  </a:solidFill>
                </a:rPr>
                <a:t>Topic</a:t>
              </a:r>
              <a:r>
                <a:rPr lang="en-US" sz="1200" baseline="-25000" err="1">
                  <a:solidFill>
                    <a:schemeClr val="accent2">
                      <a:lumMod val="75000"/>
                    </a:schemeClr>
                  </a:solidFill>
                </a:rPr>
                <a:t>C</a:t>
              </a:r>
              <a:endParaRPr lang="en-US" sz="120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CA9185B0-79B7-4708-BEC8-10F5BA2B988B}"/>
                </a:ext>
              </a:extLst>
            </p:cNvPr>
            <p:cNvSpPr txBox="1"/>
            <p:nvPr/>
          </p:nvSpPr>
          <p:spPr>
            <a:xfrm>
              <a:off x="1818062" y="5562311"/>
              <a:ext cx="6087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err="1">
                  <a:solidFill>
                    <a:schemeClr val="accent4"/>
                  </a:solidFill>
                </a:rPr>
                <a:t>Topic</a:t>
              </a:r>
              <a:r>
                <a:rPr lang="en-US" sz="1200" baseline="-25000" err="1">
                  <a:solidFill>
                    <a:schemeClr val="accent4"/>
                  </a:solidFill>
                </a:rPr>
                <a:t>F</a:t>
              </a:r>
              <a:endParaRPr lang="en-US" sz="1200">
                <a:solidFill>
                  <a:schemeClr val="accent4"/>
                </a:solidFill>
              </a:endParaRP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09B5F8F7-D8F8-4EF9-BB2E-26656C3153FB}"/>
                </a:ext>
              </a:extLst>
            </p:cNvPr>
            <p:cNvSpPr txBox="1"/>
            <p:nvPr/>
          </p:nvSpPr>
          <p:spPr>
            <a:xfrm>
              <a:off x="2122431" y="5779516"/>
              <a:ext cx="6087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err="1">
                  <a:solidFill>
                    <a:srgbClr val="2A9D8F"/>
                  </a:solidFill>
                </a:rPr>
                <a:t>Topic</a:t>
              </a:r>
              <a:r>
                <a:rPr lang="en-US" sz="1200" baseline="-25000" err="1">
                  <a:solidFill>
                    <a:srgbClr val="2A9D8F"/>
                  </a:solidFill>
                </a:rPr>
                <a:t>H</a:t>
              </a:r>
              <a:endParaRPr lang="en-US" sz="1200">
                <a:solidFill>
                  <a:srgbClr val="2A9D8F"/>
                </a:solidFill>
              </a:endParaRP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954B3E80-FACB-455A-98EF-1279AE493545}"/>
                </a:ext>
              </a:extLst>
            </p:cNvPr>
            <p:cNvSpPr txBox="1"/>
            <p:nvPr/>
          </p:nvSpPr>
          <p:spPr>
            <a:xfrm>
              <a:off x="2484863" y="5965361"/>
              <a:ext cx="6087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err="1">
                  <a:solidFill>
                    <a:schemeClr val="accent1"/>
                  </a:solidFill>
                </a:rPr>
                <a:t>Topic</a:t>
              </a:r>
              <a:r>
                <a:rPr lang="en-US" sz="1200" baseline="-25000" err="1">
                  <a:solidFill>
                    <a:schemeClr val="accent1"/>
                  </a:solidFill>
                </a:rPr>
                <a:t>K</a:t>
              </a:r>
              <a:endParaRPr lang="en-US" sz="1200">
                <a:solidFill>
                  <a:schemeClr val="accent1"/>
                </a:solidFill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C9CC938-A308-2CC1-8E09-7B50DBFC1104}"/>
              </a:ext>
            </a:extLst>
          </p:cNvPr>
          <p:cNvGrpSpPr/>
          <p:nvPr/>
        </p:nvGrpSpPr>
        <p:grpSpPr>
          <a:xfrm>
            <a:off x="2429492" y="7046396"/>
            <a:ext cx="3742979" cy="1202368"/>
            <a:chOff x="1492966" y="4125373"/>
            <a:chExt cx="3742979" cy="1202368"/>
          </a:xfrm>
        </p:grpSpPr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5B44D238-B906-4C76-A651-42C1AF3A9F8F}"/>
                </a:ext>
              </a:extLst>
            </p:cNvPr>
            <p:cNvSpPr/>
            <p:nvPr/>
          </p:nvSpPr>
          <p:spPr>
            <a:xfrm>
              <a:off x="2618844" y="4606327"/>
              <a:ext cx="555373" cy="411480"/>
            </a:xfrm>
            <a:prstGeom prst="ellipse">
              <a:avLst/>
            </a:prstGeom>
            <a:solidFill>
              <a:srgbClr val="40768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80CC2DCD-E7C5-46E8-B83C-223A6AE94A76}"/>
                </a:ext>
              </a:extLst>
            </p:cNvPr>
            <p:cNvSpPr/>
            <p:nvPr/>
          </p:nvSpPr>
          <p:spPr>
            <a:xfrm>
              <a:off x="2445499" y="4533900"/>
              <a:ext cx="555373" cy="411480"/>
            </a:xfrm>
            <a:prstGeom prst="ellipse">
              <a:avLst/>
            </a:prstGeom>
            <a:solidFill>
              <a:srgbClr val="2A9D8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E69CAE30-260B-40DE-ACA1-D2D972F07120}"/>
                </a:ext>
              </a:extLst>
            </p:cNvPr>
            <p:cNvSpPr/>
            <p:nvPr/>
          </p:nvSpPr>
          <p:spPr>
            <a:xfrm>
              <a:off x="2238623" y="4450009"/>
              <a:ext cx="555373" cy="411480"/>
            </a:xfrm>
            <a:prstGeom prst="ellipse">
              <a:avLst/>
            </a:prstGeom>
            <a:solidFill>
              <a:srgbClr val="E9C46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8C3E6D07-505D-4FFE-B199-0DB4B8E3916C}"/>
                </a:ext>
              </a:extLst>
            </p:cNvPr>
            <p:cNvSpPr/>
            <p:nvPr/>
          </p:nvSpPr>
          <p:spPr>
            <a:xfrm>
              <a:off x="2064375" y="4366117"/>
              <a:ext cx="555373" cy="411480"/>
            </a:xfrm>
            <a:prstGeom prst="ellipse">
              <a:avLst/>
            </a:prstGeom>
            <a:solidFill>
              <a:srgbClr val="E76F5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BF3A6EEB-71BC-4804-88DA-0388C18DF537}"/>
                </a:ext>
              </a:extLst>
            </p:cNvPr>
            <p:cNvSpPr txBox="1"/>
            <p:nvPr/>
          </p:nvSpPr>
          <p:spPr>
            <a:xfrm>
              <a:off x="1492966" y="4389683"/>
              <a:ext cx="6087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err="1">
                  <a:solidFill>
                    <a:schemeClr val="accent2">
                      <a:lumMod val="75000"/>
                    </a:schemeClr>
                  </a:solidFill>
                </a:rPr>
                <a:t>Topic</a:t>
              </a:r>
              <a:r>
                <a:rPr lang="en-US" sz="1200" baseline="-25000" err="1">
                  <a:solidFill>
                    <a:schemeClr val="accent2">
                      <a:lumMod val="75000"/>
                    </a:schemeClr>
                  </a:solidFill>
                </a:rPr>
                <a:t>A</a:t>
              </a:r>
              <a:endParaRPr lang="en-US" sz="120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FF965372-E4AE-415B-9659-BACC2384E52E}"/>
                </a:ext>
              </a:extLst>
            </p:cNvPr>
            <p:cNvSpPr txBox="1"/>
            <p:nvPr/>
          </p:nvSpPr>
          <p:spPr>
            <a:xfrm>
              <a:off x="1725332" y="4647689"/>
              <a:ext cx="6087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err="1">
                  <a:solidFill>
                    <a:schemeClr val="accent4"/>
                  </a:solidFill>
                </a:rPr>
                <a:t>Topic</a:t>
              </a:r>
              <a:r>
                <a:rPr lang="en-US" sz="1200" baseline="-25000" err="1">
                  <a:solidFill>
                    <a:schemeClr val="accent4"/>
                  </a:solidFill>
                </a:rPr>
                <a:t>E</a:t>
              </a:r>
              <a:endParaRPr lang="en-US" sz="1200">
                <a:solidFill>
                  <a:schemeClr val="accent4"/>
                </a:solidFill>
              </a:endParaRP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19F1B435-8708-4568-8ABE-5B372ACBC178}"/>
                </a:ext>
              </a:extLst>
            </p:cNvPr>
            <p:cNvSpPr txBox="1"/>
            <p:nvPr/>
          </p:nvSpPr>
          <p:spPr>
            <a:xfrm>
              <a:off x="2029701" y="4864894"/>
              <a:ext cx="6087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err="1">
                  <a:solidFill>
                    <a:srgbClr val="2A9D8F"/>
                  </a:solidFill>
                </a:rPr>
                <a:t>Topic</a:t>
              </a:r>
              <a:r>
                <a:rPr lang="en-US" sz="1200" baseline="-25000" err="1">
                  <a:solidFill>
                    <a:srgbClr val="2A9D8F"/>
                  </a:solidFill>
                </a:rPr>
                <a:t>G</a:t>
              </a:r>
              <a:endParaRPr lang="en-US" sz="1200">
                <a:solidFill>
                  <a:srgbClr val="2A9D8F"/>
                </a:solidFill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A0D5E80F-68AD-4164-9BB6-DA8ECB422AF8}"/>
                </a:ext>
              </a:extLst>
            </p:cNvPr>
            <p:cNvSpPr txBox="1"/>
            <p:nvPr/>
          </p:nvSpPr>
          <p:spPr>
            <a:xfrm>
              <a:off x="2392133" y="5050742"/>
              <a:ext cx="6087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err="1">
                  <a:solidFill>
                    <a:schemeClr val="accent1"/>
                  </a:solidFill>
                </a:rPr>
                <a:t>Topic</a:t>
              </a:r>
              <a:r>
                <a:rPr lang="en-US" sz="1200" baseline="-25000" err="1">
                  <a:solidFill>
                    <a:schemeClr val="accent1"/>
                  </a:solidFill>
                </a:rPr>
                <a:t>L</a:t>
              </a:r>
              <a:endParaRPr lang="en-US" sz="1200">
                <a:solidFill>
                  <a:schemeClr val="accent1"/>
                </a:solidFill>
              </a:endParaRP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A6989443-1146-4C2A-AD3E-A22E6B2EC675}"/>
                </a:ext>
              </a:extLst>
            </p:cNvPr>
            <p:cNvSpPr txBox="1"/>
            <p:nvPr/>
          </p:nvSpPr>
          <p:spPr>
            <a:xfrm>
              <a:off x="2532421" y="4125373"/>
              <a:ext cx="2703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Cluster cross omics Topic</a:t>
              </a:r>
              <a:r>
                <a:rPr lang="en-US" baseline="-25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en-US" baseline="-25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9CF04A5-62CB-6D34-A006-C857E48CE555}"/>
              </a:ext>
            </a:extLst>
          </p:cNvPr>
          <p:cNvGrpSpPr/>
          <p:nvPr/>
        </p:nvGrpSpPr>
        <p:grpSpPr>
          <a:xfrm>
            <a:off x="-3486331" y="781435"/>
            <a:ext cx="1985629" cy="1166575"/>
            <a:chOff x="3960969" y="4114800"/>
            <a:chExt cx="1985629" cy="1166575"/>
          </a:xfrm>
        </p:grpSpPr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D3D51C2A-204D-4E13-BB43-8AC14FF65794}"/>
                </a:ext>
              </a:extLst>
            </p:cNvPr>
            <p:cNvSpPr/>
            <p:nvPr/>
          </p:nvSpPr>
          <p:spPr>
            <a:xfrm>
              <a:off x="5115916" y="4559961"/>
              <a:ext cx="555373" cy="411480"/>
            </a:xfrm>
            <a:prstGeom prst="ellipse">
              <a:avLst/>
            </a:prstGeom>
            <a:solidFill>
              <a:srgbClr val="40768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32F4354E-54E4-483B-8C6A-A7D07E51B4C6}"/>
                </a:ext>
              </a:extLst>
            </p:cNvPr>
            <p:cNvSpPr/>
            <p:nvPr/>
          </p:nvSpPr>
          <p:spPr>
            <a:xfrm>
              <a:off x="4942570" y="4487535"/>
              <a:ext cx="555373" cy="411480"/>
            </a:xfrm>
            <a:prstGeom prst="ellipse">
              <a:avLst/>
            </a:prstGeom>
            <a:solidFill>
              <a:srgbClr val="2A9D8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AF9193AB-8656-4594-A588-76898D88AC3A}"/>
                </a:ext>
              </a:extLst>
            </p:cNvPr>
            <p:cNvSpPr/>
            <p:nvPr/>
          </p:nvSpPr>
          <p:spPr>
            <a:xfrm>
              <a:off x="4735693" y="4403642"/>
              <a:ext cx="555373" cy="411480"/>
            </a:xfrm>
            <a:prstGeom prst="ellipse">
              <a:avLst/>
            </a:prstGeom>
            <a:solidFill>
              <a:srgbClr val="E9C46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549FB03F-181C-4C04-9D52-C3CD7D1022B1}"/>
                </a:ext>
              </a:extLst>
            </p:cNvPr>
            <p:cNvSpPr/>
            <p:nvPr/>
          </p:nvSpPr>
          <p:spPr>
            <a:xfrm>
              <a:off x="4561446" y="4319751"/>
              <a:ext cx="555373" cy="411480"/>
            </a:xfrm>
            <a:prstGeom prst="ellipse">
              <a:avLst/>
            </a:prstGeom>
            <a:solidFill>
              <a:srgbClr val="E76F5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49F8B0B6-B945-447A-9933-F0E921D883CD}"/>
                </a:ext>
              </a:extLst>
            </p:cNvPr>
            <p:cNvSpPr txBox="1"/>
            <p:nvPr/>
          </p:nvSpPr>
          <p:spPr>
            <a:xfrm>
              <a:off x="3960969" y="4400771"/>
              <a:ext cx="6087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err="1">
                  <a:solidFill>
                    <a:schemeClr val="accent2">
                      <a:lumMod val="75000"/>
                    </a:schemeClr>
                  </a:solidFill>
                </a:rPr>
                <a:t>Topic</a:t>
              </a:r>
              <a:r>
                <a:rPr lang="en-US" sz="1200" baseline="-25000" err="1">
                  <a:solidFill>
                    <a:schemeClr val="accent2">
                      <a:lumMod val="75000"/>
                    </a:schemeClr>
                  </a:solidFill>
                </a:rPr>
                <a:t>B</a:t>
              </a:r>
              <a:endParaRPr lang="en-US" sz="120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D7BF51B9-3BC3-47D5-A869-09FFADB677A7}"/>
                </a:ext>
              </a:extLst>
            </p:cNvPr>
            <p:cNvSpPr txBox="1"/>
            <p:nvPr/>
          </p:nvSpPr>
          <p:spPr>
            <a:xfrm>
              <a:off x="4222403" y="4601326"/>
              <a:ext cx="6087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err="1">
                  <a:solidFill>
                    <a:schemeClr val="accent4"/>
                  </a:solidFill>
                </a:rPr>
                <a:t>Topic</a:t>
              </a:r>
              <a:r>
                <a:rPr lang="en-US" sz="1200" baseline="-25000" err="1">
                  <a:solidFill>
                    <a:schemeClr val="accent4"/>
                  </a:solidFill>
                </a:rPr>
                <a:t>D</a:t>
              </a:r>
              <a:endParaRPr lang="en-US" sz="1200">
                <a:solidFill>
                  <a:schemeClr val="accent4"/>
                </a:solidFill>
              </a:endParaRP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04428017-505D-4835-8DF6-F9E90D4C0918}"/>
                </a:ext>
              </a:extLst>
            </p:cNvPr>
            <p:cNvSpPr txBox="1"/>
            <p:nvPr/>
          </p:nvSpPr>
          <p:spPr>
            <a:xfrm>
              <a:off x="4526772" y="4818530"/>
              <a:ext cx="6087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err="1">
                  <a:solidFill>
                    <a:srgbClr val="2A9D8F"/>
                  </a:solidFill>
                </a:rPr>
                <a:t>Topic</a:t>
              </a:r>
              <a:r>
                <a:rPr lang="en-US" sz="1200" baseline="-25000" err="1">
                  <a:solidFill>
                    <a:srgbClr val="2A9D8F"/>
                  </a:solidFill>
                </a:rPr>
                <a:t>I</a:t>
              </a:r>
              <a:endParaRPr lang="en-US" sz="1200">
                <a:solidFill>
                  <a:srgbClr val="2A9D8F"/>
                </a:solidFill>
              </a:endParaRP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4D55DA64-4C2F-459B-9B5D-DD056E57E008}"/>
                </a:ext>
              </a:extLst>
            </p:cNvPr>
            <p:cNvSpPr txBox="1"/>
            <p:nvPr/>
          </p:nvSpPr>
          <p:spPr>
            <a:xfrm>
              <a:off x="4889203" y="5004376"/>
              <a:ext cx="6087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err="1">
                  <a:solidFill>
                    <a:schemeClr val="accent1"/>
                  </a:solidFill>
                </a:rPr>
                <a:t>Topic</a:t>
              </a:r>
              <a:r>
                <a:rPr lang="en-US" sz="1200" baseline="-25000" err="1">
                  <a:solidFill>
                    <a:schemeClr val="accent1"/>
                  </a:solidFill>
                </a:rPr>
                <a:t>M</a:t>
              </a:r>
              <a:endParaRPr lang="en-US" sz="1200">
                <a:solidFill>
                  <a:schemeClr val="accent1"/>
                </a:solidFill>
              </a:endParaRP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4E30A53D-C1C2-4A86-8AC0-6E75F68FCF0A}"/>
                </a:ext>
              </a:extLst>
            </p:cNvPr>
            <p:cNvSpPr txBox="1"/>
            <p:nvPr/>
          </p:nvSpPr>
          <p:spPr>
            <a:xfrm>
              <a:off x="5035158" y="4114800"/>
              <a:ext cx="911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Topic</a:t>
              </a:r>
              <a:r>
                <a:rPr lang="en-US" baseline="-25000"/>
                <a:t>2</a:t>
              </a:r>
            </a:p>
          </p:txBody>
        </p:sp>
      </p:grpSp>
      <p:sp>
        <p:nvSpPr>
          <p:cNvPr id="212" name="TextBox 211">
            <a:extLst>
              <a:ext uri="{FF2B5EF4-FFF2-40B4-BE49-F238E27FC236}">
                <a16:creationId xmlns:a16="http://schemas.microsoft.com/office/drawing/2014/main" id="{25764660-0048-4952-AD6D-0B7E6B6D0B36}"/>
              </a:ext>
            </a:extLst>
          </p:cNvPr>
          <p:cNvSpPr txBox="1"/>
          <p:nvPr/>
        </p:nvSpPr>
        <p:spPr>
          <a:xfrm>
            <a:off x="-2494356" y="2200557"/>
            <a:ext cx="91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Topic</a:t>
            </a:r>
            <a:r>
              <a:rPr lang="en-US" baseline="-25000"/>
              <a:t>3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341D1F3-38E7-4F90-B58E-336534D29E94}"/>
              </a:ext>
            </a:extLst>
          </p:cNvPr>
          <p:cNvSpPr txBox="1"/>
          <p:nvPr/>
        </p:nvSpPr>
        <p:spPr>
          <a:xfrm>
            <a:off x="-2591576" y="3626753"/>
            <a:ext cx="869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Topics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B5613D69-A7E9-4DE6-B2EB-92FB0F044B44}"/>
              </a:ext>
            </a:extLst>
          </p:cNvPr>
          <p:cNvSpPr txBox="1"/>
          <p:nvPr/>
        </p:nvSpPr>
        <p:spPr>
          <a:xfrm>
            <a:off x="-1656132" y="2993870"/>
            <a:ext cx="869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E8AEC2CE-205A-4153-9096-6FF44A7C57CC}"/>
              </a:ext>
            </a:extLst>
          </p:cNvPr>
          <p:cNvSpPr txBox="1"/>
          <p:nvPr/>
        </p:nvSpPr>
        <p:spPr>
          <a:xfrm>
            <a:off x="-1551589" y="2907790"/>
            <a:ext cx="195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2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DD733232-189B-459C-BE27-D26989CC7239}"/>
              </a:ext>
            </a:extLst>
          </p:cNvPr>
          <p:cNvSpPr txBox="1"/>
          <p:nvPr/>
        </p:nvSpPr>
        <p:spPr>
          <a:xfrm>
            <a:off x="-1470413" y="2826074"/>
            <a:ext cx="262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3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5E0C225D-74F8-4559-A508-F375B97DFB50}"/>
              </a:ext>
            </a:extLst>
          </p:cNvPr>
          <p:cNvSpPr txBox="1"/>
          <p:nvPr/>
        </p:nvSpPr>
        <p:spPr>
          <a:xfrm>
            <a:off x="96598" y="6061018"/>
            <a:ext cx="237791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 </a:t>
            </a:r>
            <a:r>
              <a:rPr lang="en-US" sz="1200" b="1" dirty="0"/>
              <a:t>Cluster topics:  </a:t>
            </a:r>
            <a:r>
              <a:rPr lang="en-US" sz="1200" dirty="0"/>
              <a:t>Topics have a value per sample. Cluster topics into 4 groups using spearman correlations to obtain “cross-</a:t>
            </a:r>
            <a:r>
              <a:rPr lang="en-US" sz="1200" dirty="0" err="1"/>
              <a:t>omic</a:t>
            </a:r>
            <a:r>
              <a:rPr lang="en-US" sz="1200" dirty="0"/>
              <a:t>” topics. </a:t>
            </a:r>
            <a:endParaRPr lang="en-US" sz="1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53A31F-A90D-41BA-B3DB-0C05F7E20891}"/>
              </a:ext>
            </a:extLst>
          </p:cNvPr>
          <p:cNvSpPr txBox="1"/>
          <p:nvPr/>
        </p:nvSpPr>
        <p:spPr>
          <a:xfrm>
            <a:off x="17615" y="211974"/>
            <a:ext cx="2009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</a:t>
            </a:r>
            <a:r>
              <a:rPr lang="en-US" sz="1200" b="1" dirty="0"/>
              <a:t>  Input Data: </a:t>
            </a:r>
            <a:r>
              <a:rPr lang="en-US" sz="1200" dirty="0"/>
              <a:t>Stool samples sequenced using 4 omics 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A1EDAB18-1051-46F6-820E-6120F9438670}"/>
              </a:ext>
            </a:extLst>
          </p:cNvPr>
          <p:cNvSpPr/>
          <p:nvPr/>
        </p:nvSpPr>
        <p:spPr>
          <a:xfrm>
            <a:off x="2812151" y="1105047"/>
            <a:ext cx="120945" cy="648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0D01E87-239C-9F2A-4E0F-3A2CAD7886FF}"/>
              </a:ext>
            </a:extLst>
          </p:cNvPr>
          <p:cNvGrpSpPr/>
          <p:nvPr/>
        </p:nvGrpSpPr>
        <p:grpSpPr>
          <a:xfrm>
            <a:off x="1808809" y="1002697"/>
            <a:ext cx="1929139" cy="1324687"/>
            <a:chOff x="65839" y="1101954"/>
            <a:chExt cx="2477272" cy="1084859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F7CB6C8-FDB2-43D1-A83D-2633BCB15769}"/>
                </a:ext>
              </a:extLst>
            </p:cNvPr>
            <p:cNvCxnSpPr>
              <a:cxnSpLocks/>
              <a:stCxn id="3" idx="1"/>
            </p:cNvCxnSpPr>
            <p:nvPr/>
          </p:nvCxnSpPr>
          <p:spPr>
            <a:xfrm flipV="1">
              <a:off x="65839" y="1188176"/>
              <a:ext cx="1237869" cy="998637"/>
            </a:xfrm>
            <a:prstGeom prst="line">
              <a:avLst/>
            </a:prstGeom>
            <a:ln w="57150">
              <a:solidFill>
                <a:srgbClr val="E76F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1996B2A-9B9E-4BBB-ACEE-14DE63ECBF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8710" y="1166809"/>
              <a:ext cx="711414" cy="795834"/>
            </a:xfrm>
            <a:prstGeom prst="line">
              <a:avLst/>
            </a:prstGeom>
            <a:ln w="3175">
              <a:solidFill>
                <a:srgbClr val="E76F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10039A5-FBB9-46D7-8E75-9720C12590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0314" y="1169902"/>
              <a:ext cx="1032797" cy="800380"/>
            </a:xfrm>
            <a:prstGeom prst="line">
              <a:avLst/>
            </a:prstGeom>
            <a:ln w="19050">
              <a:solidFill>
                <a:srgbClr val="E76F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1B14B91-B019-4689-A8ED-1901C31D94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6982" y="1169507"/>
              <a:ext cx="20168" cy="797112"/>
            </a:xfrm>
            <a:prstGeom prst="line">
              <a:avLst/>
            </a:prstGeom>
            <a:ln w="19050">
              <a:solidFill>
                <a:srgbClr val="E76F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1E19841-D24D-4D69-AEB5-B4B14C9336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3103" y="1173152"/>
              <a:ext cx="372738" cy="774888"/>
            </a:xfrm>
            <a:prstGeom prst="line">
              <a:avLst/>
            </a:prstGeom>
            <a:ln w="38100">
              <a:solidFill>
                <a:srgbClr val="E76F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AF878E1-C9F3-4F60-981D-0AE9360008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47150" y="1169507"/>
              <a:ext cx="456718" cy="803472"/>
            </a:xfrm>
            <a:prstGeom prst="line">
              <a:avLst/>
            </a:prstGeom>
            <a:ln w="57150">
              <a:solidFill>
                <a:srgbClr val="E76F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CF03D78-9C02-42CF-B9E4-FA7D009373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5841" y="1173152"/>
              <a:ext cx="86876" cy="814610"/>
            </a:xfrm>
            <a:prstGeom prst="line">
              <a:avLst/>
            </a:prstGeom>
            <a:ln w="19050">
              <a:solidFill>
                <a:srgbClr val="E76F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CD6BA54-14BA-475F-8F7F-D20EF5E571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79524" y="1166809"/>
              <a:ext cx="250600" cy="792656"/>
            </a:xfrm>
            <a:prstGeom prst="line">
              <a:avLst/>
            </a:prstGeom>
            <a:ln w="3175">
              <a:solidFill>
                <a:srgbClr val="E76F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64593DE-4C01-44A9-A3D6-874C62571A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5004" y="1180501"/>
              <a:ext cx="971819" cy="909205"/>
            </a:xfrm>
            <a:prstGeom prst="line">
              <a:avLst/>
            </a:prstGeom>
            <a:ln w="19050">
              <a:solidFill>
                <a:srgbClr val="E76F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2C40EE9-3858-4BE3-BB82-CE05ED1D14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3053" y="1169902"/>
              <a:ext cx="140058" cy="789562"/>
            </a:xfrm>
            <a:prstGeom prst="line">
              <a:avLst/>
            </a:prstGeom>
            <a:ln w="19050">
              <a:solidFill>
                <a:srgbClr val="E76F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18E05FB-23BA-4118-B5CE-501DC2064B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3546" y="1448585"/>
              <a:ext cx="845776" cy="518035"/>
            </a:xfrm>
            <a:prstGeom prst="line">
              <a:avLst/>
            </a:prstGeom>
            <a:ln w="3175">
              <a:solidFill>
                <a:srgbClr val="E76F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85F1723-D9E9-43B2-A3A4-05140A8FA5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47150" y="1169507"/>
              <a:ext cx="870078" cy="803474"/>
            </a:xfrm>
            <a:prstGeom prst="line">
              <a:avLst/>
            </a:prstGeom>
            <a:ln w="19050">
              <a:solidFill>
                <a:srgbClr val="E76F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D22F9CC-D6B4-4FA3-8449-4CBE02A982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74975" y="1169902"/>
              <a:ext cx="568136" cy="789564"/>
            </a:xfrm>
            <a:prstGeom prst="line">
              <a:avLst/>
            </a:prstGeom>
            <a:ln w="19050">
              <a:solidFill>
                <a:srgbClr val="E76F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6AE9C059-3EA8-49D6-A239-6A6F8D5C7D7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5841" y="1173152"/>
              <a:ext cx="497214" cy="799828"/>
            </a:xfrm>
            <a:prstGeom prst="line">
              <a:avLst/>
            </a:prstGeom>
            <a:ln w="38100">
              <a:solidFill>
                <a:srgbClr val="E76F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4DF96AD-C2AF-4869-B23D-BC5D7BDCF7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84759" y="1178323"/>
              <a:ext cx="1118944" cy="794658"/>
            </a:xfrm>
            <a:prstGeom prst="line">
              <a:avLst/>
            </a:prstGeom>
            <a:ln w="19050">
              <a:solidFill>
                <a:srgbClr val="E76F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B8B6C786-4DEB-405D-9EE3-6142974E193C}"/>
                </a:ext>
              </a:extLst>
            </p:cNvPr>
            <p:cNvSpPr/>
            <p:nvPr/>
          </p:nvSpPr>
          <p:spPr>
            <a:xfrm>
              <a:off x="1996653" y="1101954"/>
              <a:ext cx="120945" cy="648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CA189CAD-0C8C-4814-94F3-A1B8B16A06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30124" y="1166809"/>
              <a:ext cx="172794" cy="803473"/>
            </a:xfrm>
            <a:prstGeom prst="line">
              <a:avLst/>
            </a:prstGeom>
            <a:ln w="19050">
              <a:solidFill>
                <a:srgbClr val="E76F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9CF48448-DDDF-4073-B7C3-CCAD20C6899D}"/>
              </a:ext>
            </a:extLst>
          </p:cNvPr>
          <p:cNvSpPr/>
          <p:nvPr/>
        </p:nvSpPr>
        <p:spPr>
          <a:xfrm>
            <a:off x="3446491" y="1098688"/>
            <a:ext cx="147710" cy="582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247069DC-167C-486E-B5CE-E80E944D09E4}"/>
              </a:ext>
            </a:extLst>
          </p:cNvPr>
          <p:cNvSpPr/>
          <p:nvPr/>
        </p:nvSpPr>
        <p:spPr>
          <a:xfrm>
            <a:off x="3800988" y="1105047"/>
            <a:ext cx="147710" cy="582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B642E377-F957-421F-BDD2-3B52ABEEB35A}"/>
              </a:ext>
            </a:extLst>
          </p:cNvPr>
          <p:cNvSpPr/>
          <p:nvPr/>
        </p:nvSpPr>
        <p:spPr>
          <a:xfrm>
            <a:off x="4155541" y="1105046"/>
            <a:ext cx="147710" cy="582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4C98EEC6-04F8-4D73-84E9-B4C4B89D07FC}"/>
              </a:ext>
            </a:extLst>
          </p:cNvPr>
          <p:cNvSpPr/>
          <p:nvPr/>
        </p:nvSpPr>
        <p:spPr>
          <a:xfrm>
            <a:off x="4484607" y="1105045"/>
            <a:ext cx="147710" cy="582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48855137-5DE0-4148-9A43-B465994FB350}"/>
              </a:ext>
            </a:extLst>
          </p:cNvPr>
          <p:cNvSpPr/>
          <p:nvPr/>
        </p:nvSpPr>
        <p:spPr>
          <a:xfrm>
            <a:off x="4803984" y="1098266"/>
            <a:ext cx="147710" cy="582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ECFBCAAF-68B1-4125-A803-981573778A61}"/>
              </a:ext>
            </a:extLst>
          </p:cNvPr>
          <p:cNvSpPr/>
          <p:nvPr/>
        </p:nvSpPr>
        <p:spPr>
          <a:xfrm>
            <a:off x="5413748" y="1094329"/>
            <a:ext cx="147710" cy="582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6C3DC2F6-0630-42AA-B072-97CC385F5E2E}"/>
              </a:ext>
            </a:extLst>
          </p:cNvPr>
          <p:cNvSpPr/>
          <p:nvPr/>
        </p:nvSpPr>
        <p:spPr>
          <a:xfrm>
            <a:off x="5805214" y="1097195"/>
            <a:ext cx="147710" cy="582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901FC7DD-1496-4EE3-8F4A-1260B17B4D9E}"/>
              </a:ext>
            </a:extLst>
          </p:cNvPr>
          <p:cNvSpPr/>
          <p:nvPr/>
        </p:nvSpPr>
        <p:spPr>
          <a:xfrm>
            <a:off x="6159361" y="1101484"/>
            <a:ext cx="147710" cy="582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313EE6F6-FF33-4335-8010-2D31E71A8103}"/>
              </a:ext>
            </a:extLst>
          </p:cNvPr>
          <p:cNvSpPr/>
          <p:nvPr/>
        </p:nvSpPr>
        <p:spPr>
          <a:xfrm>
            <a:off x="6488269" y="1098688"/>
            <a:ext cx="147710" cy="582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1CA76218-88C2-4242-B288-76FFF84ECCE9}"/>
              </a:ext>
            </a:extLst>
          </p:cNvPr>
          <p:cNvSpPr/>
          <p:nvPr/>
        </p:nvSpPr>
        <p:spPr>
          <a:xfrm>
            <a:off x="6817177" y="1101484"/>
            <a:ext cx="147710" cy="582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D7B1316A-9EFB-4346-9977-45D4908AA3BA}"/>
              </a:ext>
            </a:extLst>
          </p:cNvPr>
          <p:cNvSpPr/>
          <p:nvPr/>
        </p:nvSpPr>
        <p:spPr>
          <a:xfrm>
            <a:off x="7478299" y="1018759"/>
            <a:ext cx="127512" cy="582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F5053B42-796A-46CA-B64C-520968E22586}"/>
              </a:ext>
            </a:extLst>
          </p:cNvPr>
          <p:cNvSpPr/>
          <p:nvPr/>
        </p:nvSpPr>
        <p:spPr>
          <a:xfrm>
            <a:off x="7841163" y="1020301"/>
            <a:ext cx="127512" cy="582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ED7A1156-4596-4FE3-94F9-0319F4F49874}"/>
              </a:ext>
            </a:extLst>
          </p:cNvPr>
          <p:cNvSpPr/>
          <p:nvPr/>
        </p:nvSpPr>
        <p:spPr>
          <a:xfrm>
            <a:off x="8195716" y="1021625"/>
            <a:ext cx="127512" cy="582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A50843EB-2860-47C3-A871-3EA0483DFB9A}"/>
              </a:ext>
            </a:extLst>
          </p:cNvPr>
          <p:cNvSpPr/>
          <p:nvPr/>
        </p:nvSpPr>
        <p:spPr>
          <a:xfrm>
            <a:off x="8538522" y="1018759"/>
            <a:ext cx="127512" cy="582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F4227E0D-B6A7-4720-9703-C2056F7B52EA}"/>
              </a:ext>
            </a:extLst>
          </p:cNvPr>
          <p:cNvSpPr/>
          <p:nvPr/>
        </p:nvSpPr>
        <p:spPr>
          <a:xfrm>
            <a:off x="8837876" y="1018759"/>
            <a:ext cx="127512" cy="582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910F3229-EE8B-4E18-89C0-F407ACB711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359126"/>
              </p:ext>
            </p:extLst>
          </p:nvPr>
        </p:nvGraphicFramePr>
        <p:xfrm>
          <a:off x="2470069" y="2070519"/>
          <a:ext cx="1346454" cy="6522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2176">
                  <a:extLst>
                    <a:ext uri="{9D8B030D-6E8A-4147-A177-3AD203B41FA5}">
                      <a16:colId xmlns:a16="http://schemas.microsoft.com/office/drawing/2014/main" val="2544248493"/>
                    </a:ext>
                  </a:extLst>
                </a:gridCol>
                <a:gridCol w="322326">
                  <a:extLst>
                    <a:ext uri="{9D8B030D-6E8A-4147-A177-3AD203B41FA5}">
                      <a16:colId xmlns:a16="http://schemas.microsoft.com/office/drawing/2014/main" val="1631880937"/>
                    </a:ext>
                  </a:extLst>
                </a:gridCol>
                <a:gridCol w="319151">
                  <a:extLst>
                    <a:ext uri="{9D8B030D-6E8A-4147-A177-3AD203B41FA5}">
                      <a16:colId xmlns:a16="http://schemas.microsoft.com/office/drawing/2014/main" val="572093327"/>
                    </a:ext>
                  </a:extLst>
                </a:gridCol>
                <a:gridCol w="312801">
                  <a:extLst>
                    <a:ext uri="{9D8B030D-6E8A-4147-A177-3AD203B41FA5}">
                      <a16:colId xmlns:a16="http://schemas.microsoft.com/office/drawing/2014/main" val="4080004676"/>
                    </a:ext>
                  </a:extLst>
                </a:gridCol>
              </a:tblGrid>
              <a:tr h="176808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FBD9D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aseline="0" err="1"/>
                        <a:t>Topic</a:t>
                      </a:r>
                      <a:r>
                        <a:rPr lang="en-US" sz="800" baseline="-25000" err="1"/>
                        <a:t>A</a:t>
                      </a:r>
                      <a:endParaRPr lang="en-US" sz="800"/>
                    </a:p>
                  </a:txBody>
                  <a:tcPr marL="18288" marR="18288" marT="18288" marB="18288">
                    <a:solidFill>
                      <a:srgbClr val="FBD9D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Topic</a:t>
                      </a:r>
                      <a:r>
                        <a:rPr lang="en-US" sz="800" baseline="-25000" dirty="0" err="1"/>
                        <a:t>B</a:t>
                      </a:r>
                      <a:endParaRPr lang="en-US" sz="800" dirty="0"/>
                    </a:p>
                  </a:txBody>
                  <a:tcPr marL="18288" marR="18288" marT="18288" marB="18288">
                    <a:solidFill>
                      <a:srgbClr val="FBD9D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err="1"/>
                        <a:t>Topic</a:t>
                      </a:r>
                      <a:r>
                        <a:rPr lang="en-US" sz="800" baseline="-25000" err="1"/>
                        <a:t>C</a:t>
                      </a:r>
                      <a:endParaRPr lang="en-US" sz="800" baseline="-25000"/>
                    </a:p>
                  </a:txBody>
                  <a:tcPr marL="18288" marR="18288" marT="18288" marB="18288">
                    <a:solidFill>
                      <a:srgbClr val="FBD9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700871"/>
                  </a:ext>
                </a:extLst>
              </a:tr>
              <a:tr h="138499">
                <a:tc>
                  <a:txBody>
                    <a:bodyPr/>
                    <a:lstStyle/>
                    <a:p>
                      <a:r>
                        <a:rPr lang="en-US" sz="800"/>
                        <a:t>Sample</a:t>
                      </a:r>
                      <a:r>
                        <a:rPr lang="en-US" sz="800" baseline="-25000"/>
                        <a:t>1</a:t>
                      </a:r>
                    </a:p>
                  </a:txBody>
                  <a:tcPr marL="18288" marR="18288" marT="18288" marB="18288">
                    <a:solidFill>
                      <a:srgbClr val="FBD9D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FBD9D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FBD9D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FBD9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940899"/>
                  </a:ext>
                </a:extLst>
              </a:tr>
              <a:tr h="144760">
                <a:tc>
                  <a:txBody>
                    <a:bodyPr/>
                    <a:lstStyle/>
                    <a:p>
                      <a:r>
                        <a:rPr lang="en-US" sz="800"/>
                        <a:t>…</a:t>
                      </a:r>
                    </a:p>
                  </a:txBody>
                  <a:tcPr marL="18288" marR="18288" marT="18288" marB="18288">
                    <a:solidFill>
                      <a:srgbClr val="FBD9D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FBD9D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FBD9D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FBD9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943331"/>
                  </a:ext>
                </a:extLst>
              </a:tr>
              <a:tr h="126307">
                <a:tc>
                  <a:txBody>
                    <a:bodyPr/>
                    <a:lstStyle/>
                    <a:p>
                      <a:r>
                        <a:rPr lang="en-US" sz="800" err="1"/>
                        <a:t>Sample</a:t>
                      </a:r>
                      <a:r>
                        <a:rPr lang="en-US" sz="800" baseline="-25000" err="1"/>
                        <a:t>n</a:t>
                      </a:r>
                      <a:endParaRPr lang="en-US" sz="800" baseline="-25000"/>
                    </a:p>
                  </a:txBody>
                  <a:tcPr marL="18288" marR="18288" marT="18288" marB="18288">
                    <a:solidFill>
                      <a:srgbClr val="FBD9D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FBD9D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FBD9D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18288" marR="18288" marT="18288" marB="18288">
                    <a:solidFill>
                      <a:srgbClr val="FBD9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853360"/>
                  </a:ext>
                </a:extLst>
              </a:tr>
            </a:tbl>
          </a:graphicData>
        </a:graphic>
      </p:graphicFrame>
      <p:graphicFrame>
        <p:nvGraphicFramePr>
          <p:cNvPr id="179" name="Table 4">
            <a:extLst>
              <a:ext uri="{FF2B5EF4-FFF2-40B4-BE49-F238E27FC236}">
                <a16:creationId xmlns:a16="http://schemas.microsoft.com/office/drawing/2014/main" id="{3477A3A4-0E4E-4A10-2E9E-7F24F88D1A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899340"/>
              </p:ext>
            </p:extLst>
          </p:nvPr>
        </p:nvGraphicFramePr>
        <p:xfrm>
          <a:off x="4125606" y="2070519"/>
          <a:ext cx="1346454" cy="6522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2176">
                  <a:extLst>
                    <a:ext uri="{9D8B030D-6E8A-4147-A177-3AD203B41FA5}">
                      <a16:colId xmlns:a16="http://schemas.microsoft.com/office/drawing/2014/main" val="2544248493"/>
                    </a:ext>
                  </a:extLst>
                </a:gridCol>
                <a:gridCol w="322326">
                  <a:extLst>
                    <a:ext uri="{9D8B030D-6E8A-4147-A177-3AD203B41FA5}">
                      <a16:colId xmlns:a16="http://schemas.microsoft.com/office/drawing/2014/main" val="1631880937"/>
                    </a:ext>
                  </a:extLst>
                </a:gridCol>
                <a:gridCol w="319151">
                  <a:extLst>
                    <a:ext uri="{9D8B030D-6E8A-4147-A177-3AD203B41FA5}">
                      <a16:colId xmlns:a16="http://schemas.microsoft.com/office/drawing/2014/main" val="572093327"/>
                    </a:ext>
                  </a:extLst>
                </a:gridCol>
                <a:gridCol w="312801">
                  <a:extLst>
                    <a:ext uri="{9D8B030D-6E8A-4147-A177-3AD203B41FA5}">
                      <a16:colId xmlns:a16="http://schemas.microsoft.com/office/drawing/2014/main" val="4080004676"/>
                    </a:ext>
                  </a:extLst>
                </a:gridCol>
              </a:tblGrid>
              <a:tr h="176808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FCF2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aseline="0" err="1"/>
                        <a:t>Topic</a:t>
                      </a:r>
                      <a:r>
                        <a:rPr lang="en-US" sz="800" baseline="-25000" err="1"/>
                        <a:t>D</a:t>
                      </a:r>
                      <a:endParaRPr lang="en-US" sz="800"/>
                    </a:p>
                  </a:txBody>
                  <a:tcPr marL="18288" marR="18288" marT="18288" marB="18288">
                    <a:solidFill>
                      <a:srgbClr val="FCF2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err="1"/>
                        <a:t>Topic</a:t>
                      </a:r>
                      <a:r>
                        <a:rPr lang="en-US" sz="800" baseline="-25000" err="1"/>
                        <a:t>E</a:t>
                      </a:r>
                      <a:endParaRPr lang="en-US" sz="800"/>
                    </a:p>
                  </a:txBody>
                  <a:tcPr marL="18288" marR="18288" marT="18288" marB="18288">
                    <a:solidFill>
                      <a:srgbClr val="FCF2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err="1"/>
                        <a:t>Topic</a:t>
                      </a:r>
                      <a:r>
                        <a:rPr lang="en-US" sz="800" baseline="-25000" err="1"/>
                        <a:t>F</a:t>
                      </a:r>
                      <a:endParaRPr lang="en-US" sz="800" baseline="-25000"/>
                    </a:p>
                  </a:txBody>
                  <a:tcPr marL="18288" marR="18288" marT="18288" marB="18288">
                    <a:solidFill>
                      <a:srgbClr val="FCF2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700871"/>
                  </a:ext>
                </a:extLst>
              </a:tr>
              <a:tr h="138499">
                <a:tc>
                  <a:txBody>
                    <a:bodyPr/>
                    <a:lstStyle/>
                    <a:p>
                      <a:r>
                        <a:rPr lang="en-US" sz="800"/>
                        <a:t>Sample</a:t>
                      </a:r>
                      <a:r>
                        <a:rPr lang="en-US" sz="800" baseline="-25000"/>
                        <a:t>1</a:t>
                      </a:r>
                    </a:p>
                  </a:txBody>
                  <a:tcPr marL="18288" marR="18288" marT="18288" marB="18288">
                    <a:solidFill>
                      <a:srgbClr val="FCF2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FCF2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FCF2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FCF2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940899"/>
                  </a:ext>
                </a:extLst>
              </a:tr>
              <a:tr h="144760">
                <a:tc>
                  <a:txBody>
                    <a:bodyPr/>
                    <a:lstStyle/>
                    <a:p>
                      <a:r>
                        <a:rPr lang="en-US" sz="800"/>
                        <a:t>…</a:t>
                      </a:r>
                    </a:p>
                  </a:txBody>
                  <a:tcPr marL="18288" marR="18288" marT="18288" marB="18288">
                    <a:solidFill>
                      <a:srgbClr val="FCF2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FCF2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FCF2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FCF2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943331"/>
                  </a:ext>
                </a:extLst>
              </a:tr>
              <a:tr h="126307">
                <a:tc>
                  <a:txBody>
                    <a:bodyPr/>
                    <a:lstStyle/>
                    <a:p>
                      <a:r>
                        <a:rPr lang="en-US" sz="800" err="1"/>
                        <a:t>Sample</a:t>
                      </a:r>
                      <a:r>
                        <a:rPr lang="en-US" sz="800" baseline="-25000" err="1"/>
                        <a:t>n</a:t>
                      </a:r>
                      <a:endParaRPr lang="en-US" sz="800" baseline="-25000"/>
                    </a:p>
                  </a:txBody>
                  <a:tcPr marL="18288" marR="18288" marT="18288" marB="18288">
                    <a:solidFill>
                      <a:srgbClr val="FCF2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FCF2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FCF2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FCF2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853360"/>
                  </a:ext>
                </a:extLst>
              </a:tr>
            </a:tbl>
          </a:graphicData>
        </a:graphic>
      </p:graphicFrame>
      <p:graphicFrame>
        <p:nvGraphicFramePr>
          <p:cNvPr id="180" name="Table 4">
            <a:extLst>
              <a:ext uri="{FF2B5EF4-FFF2-40B4-BE49-F238E27FC236}">
                <a16:creationId xmlns:a16="http://schemas.microsoft.com/office/drawing/2014/main" id="{94250710-046E-EC42-6D6D-837BC0C213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908077"/>
              </p:ext>
            </p:extLst>
          </p:nvPr>
        </p:nvGraphicFramePr>
        <p:xfrm>
          <a:off x="5701678" y="2070519"/>
          <a:ext cx="1346454" cy="6522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2176">
                  <a:extLst>
                    <a:ext uri="{9D8B030D-6E8A-4147-A177-3AD203B41FA5}">
                      <a16:colId xmlns:a16="http://schemas.microsoft.com/office/drawing/2014/main" val="2544248493"/>
                    </a:ext>
                  </a:extLst>
                </a:gridCol>
                <a:gridCol w="322326">
                  <a:extLst>
                    <a:ext uri="{9D8B030D-6E8A-4147-A177-3AD203B41FA5}">
                      <a16:colId xmlns:a16="http://schemas.microsoft.com/office/drawing/2014/main" val="1631880937"/>
                    </a:ext>
                  </a:extLst>
                </a:gridCol>
                <a:gridCol w="319151">
                  <a:extLst>
                    <a:ext uri="{9D8B030D-6E8A-4147-A177-3AD203B41FA5}">
                      <a16:colId xmlns:a16="http://schemas.microsoft.com/office/drawing/2014/main" val="572093327"/>
                    </a:ext>
                  </a:extLst>
                </a:gridCol>
                <a:gridCol w="312801">
                  <a:extLst>
                    <a:ext uri="{9D8B030D-6E8A-4147-A177-3AD203B41FA5}">
                      <a16:colId xmlns:a16="http://schemas.microsoft.com/office/drawing/2014/main" val="4080004676"/>
                    </a:ext>
                  </a:extLst>
                </a:gridCol>
              </a:tblGrid>
              <a:tr h="176808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CAE8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aseline="0" err="1"/>
                        <a:t>Topic</a:t>
                      </a:r>
                      <a:r>
                        <a:rPr lang="en-US" sz="800" baseline="-25000" err="1"/>
                        <a:t>G</a:t>
                      </a:r>
                      <a:endParaRPr lang="en-US" sz="800"/>
                    </a:p>
                  </a:txBody>
                  <a:tcPr marL="18288" marR="18288" marT="18288" marB="18288">
                    <a:solidFill>
                      <a:srgbClr val="CAE8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err="1"/>
                        <a:t>Topic</a:t>
                      </a:r>
                      <a:r>
                        <a:rPr lang="en-US" sz="800" baseline="-25000" err="1"/>
                        <a:t>H</a:t>
                      </a:r>
                      <a:endParaRPr lang="en-US" sz="800"/>
                    </a:p>
                  </a:txBody>
                  <a:tcPr marL="18288" marR="18288" marT="18288" marB="18288">
                    <a:solidFill>
                      <a:srgbClr val="CAE8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err="1"/>
                        <a:t>Topic</a:t>
                      </a:r>
                      <a:r>
                        <a:rPr lang="en-US" sz="800" baseline="-25000" err="1"/>
                        <a:t>E</a:t>
                      </a:r>
                      <a:endParaRPr lang="en-US" sz="800" baseline="-25000"/>
                    </a:p>
                  </a:txBody>
                  <a:tcPr marL="18288" marR="18288" marT="18288" marB="18288">
                    <a:solidFill>
                      <a:srgbClr val="CAE8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700871"/>
                  </a:ext>
                </a:extLst>
              </a:tr>
              <a:tr h="138499">
                <a:tc>
                  <a:txBody>
                    <a:bodyPr/>
                    <a:lstStyle/>
                    <a:p>
                      <a:r>
                        <a:rPr lang="en-US" sz="800"/>
                        <a:t>Sample</a:t>
                      </a:r>
                      <a:r>
                        <a:rPr lang="en-US" sz="800" baseline="-25000"/>
                        <a:t>1</a:t>
                      </a:r>
                    </a:p>
                  </a:txBody>
                  <a:tcPr marL="18288" marR="18288" marT="18288" marB="18288">
                    <a:solidFill>
                      <a:srgbClr val="CAE8E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CAE8E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CAE8E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CAE8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940899"/>
                  </a:ext>
                </a:extLst>
              </a:tr>
              <a:tr h="144760">
                <a:tc>
                  <a:txBody>
                    <a:bodyPr/>
                    <a:lstStyle/>
                    <a:p>
                      <a:r>
                        <a:rPr lang="en-US" sz="800"/>
                        <a:t>…</a:t>
                      </a:r>
                    </a:p>
                  </a:txBody>
                  <a:tcPr marL="18288" marR="18288" marT="18288" marB="18288">
                    <a:solidFill>
                      <a:srgbClr val="CAE8E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CAE8E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CAE8E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CAE8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943331"/>
                  </a:ext>
                </a:extLst>
              </a:tr>
              <a:tr h="126307">
                <a:tc>
                  <a:txBody>
                    <a:bodyPr/>
                    <a:lstStyle/>
                    <a:p>
                      <a:r>
                        <a:rPr lang="en-US" sz="800" err="1"/>
                        <a:t>Sample</a:t>
                      </a:r>
                      <a:r>
                        <a:rPr lang="en-US" sz="800" baseline="-25000" err="1"/>
                        <a:t>n</a:t>
                      </a:r>
                      <a:endParaRPr lang="en-US" sz="800" baseline="-25000"/>
                    </a:p>
                  </a:txBody>
                  <a:tcPr marL="18288" marR="18288" marT="18288" marB="18288">
                    <a:solidFill>
                      <a:srgbClr val="CAE8E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CAE8E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CAE8E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CAE8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853360"/>
                  </a:ext>
                </a:extLst>
              </a:tr>
            </a:tbl>
          </a:graphicData>
        </a:graphic>
      </p:graphicFrame>
      <p:graphicFrame>
        <p:nvGraphicFramePr>
          <p:cNvPr id="181" name="Table 4">
            <a:extLst>
              <a:ext uri="{FF2B5EF4-FFF2-40B4-BE49-F238E27FC236}">
                <a16:creationId xmlns:a16="http://schemas.microsoft.com/office/drawing/2014/main" id="{ECF917A4-AC91-9D22-AB34-9C02213EEE16}"/>
              </a:ext>
            </a:extLst>
          </p:cNvPr>
          <p:cNvGraphicFramePr>
            <a:graphicFrameLocks noGrp="1"/>
          </p:cNvGraphicFramePr>
          <p:nvPr/>
        </p:nvGraphicFramePr>
        <p:xfrm>
          <a:off x="7356156" y="2070519"/>
          <a:ext cx="1346454" cy="6522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2176">
                  <a:extLst>
                    <a:ext uri="{9D8B030D-6E8A-4147-A177-3AD203B41FA5}">
                      <a16:colId xmlns:a16="http://schemas.microsoft.com/office/drawing/2014/main" val="2544248493"/>
                    </a:ext>
                  </a:extLst>
                </a:gridCol>
                <a:gridCol w="322326">
                  <a:extLst>
                    <a:ext uri="{9D8B030D-6E8A-4147-A177-3AD203B41FA5}">
                      <a16:colId xmlns:a16="http://schemas.microsoft.com/office/drawing/2014/main" val="1631880937"/>
                    </a:ext>
                  </a:extLst>
                </a:gridCol>
                <a:gridCol w="319151">
                  <a:extLst>
                    <a:ext uri="{9D8B030D-6E8A-4147-A177-3AD203B41FA5}">
                      <a16:colId xmlns:a16="http://schemas.microsoft.com/office/drawing/2014/main" val="572093327"/>
                    </a:ext>
                  </a:extLst>
                </a:gridCol>
                <a:gridCol w="312801">
                  <a:extLst>
                    <a:ext uri="{9D8B030D-6E8A-4147-A177-3AD203B41FA5}">
                      <a16:colId xmlns:a16="http://schemas.microsoft.com/office/drawing/2014/main" val="4080004676"/>
                    </a:ext>
                  </a:extLst>
                </a:gridCol>
              </a:tblGrid>
              <a:tr h="176808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D0DEE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aseline="0" err="1"/>
                        <a:t>Topic</a:t>
                      </a:r>
                      <a:r>
                        <a:rPr lang="en-US" sz="800" baseline="-25000" err="1"/>
                        <a:t>J</a:t>
                      </a:r>
                      <a:endParaRPr lang="en-US" sz="800"/>
                    </a:p>
                  </a:txBody>
                  <a:tcPr marL="18288" marR="18288" marT="18288" marB="18288">
                    <a:solidFill>
                      <a:srgbClr val="D0DEE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err="1"/>
                        <a:t>Topic</a:t>
                      </a:r>
                      <a:r>
                        <a:rPr lang="en-US" sz="800" baseline="-25000" err="1"/>
                        <a:t>K</a:t>
                      </a:r>
                      <a:endParaRPr lang="en-US" sz="800"/>
                    </a:p>
                  </a:txBody>
                  <a:tcPr marL="18288" marR="18288" marT="18288" marB="18288">
                    <a:solidFill>
                      <a:srgbClr val="D0DEE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err="1"/>
                        <a:t>Topic</a:t>
                      </a:r>
                      <a:r>
                        <a:rPr lang="en-US" sz="800" baseline="-25000" err="1"/>
                        <a:t>L</a:t>
                      </a:r>
                      <a:endParaRPr lang="en-US" sz="800" baseline="-25000"/>
                    </a:p>
                  </a:txBody>
                  <a:tcPr marL="18288" marR="18288" marT="18288" marB="18288">
                    <a:solidFill>
                      <a:srgbClr val="D0DE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700871"/>
                  </a:ext>
                </a:extLst>
              </a:tr>
              <a:tr h="138499">
                <a:tc>
                  <a:txBody>
                    <a:bodyPr/>
                    <a:lstStyle/>
                    <a:p>
                      <a:r>
                        <a:rPr lang="en-US" sz="800"/>
                        <a:t>Sample</a:t>
                      </a:r>
                      <a:r>
                        <a:rPr lang="en-US" sz="800" baseline="-25000"/>
                        <a:t>1</a:t>
                      </a:r>
                    </a:p>
                  </a:txBody>
                  <a:tcPr marL="18288" marR="18288" marT="18288" marB="18288">
                    <a:solidFill>
                      <a:srgbClr val="D0DEE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D0DEE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D0DEE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D0DE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940899"/>
                  </a:ext>
                </a:extLst>
              </a:tr>
              <a:tr h="144760">
                <a:tc>
                  <a:txBody>
                    <a:bodyPr/>
                    <a:lstStyle/>
                    <a:p>
                      <a:r>
                        <a:rPr lang="en-US" sz="800"/>
                        <a:t>…</a:t>
                      </a:r>
                    </a:p>
                  </a:txBody>
                  <a:tcPr marL="18288" marR="18288" marT="18288" marB="18288">
                    <a:solidFill>
                      <a:srgbClr val="D0DEE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D0DEE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D0DEE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D0DE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943331"/>
                  </a:ext>
                </a:extLst>
              </a:tr>
              <a:tr h="126307">
                <a:tc>
                  <a:txBody>
                    <a:bodyPr/>
                    <a:lstStyle/>
                    <a:p>
                      <a:r>
                        <a:rPr lang="en-US" sz="800" err="1"/>
                        <a:t>Sample</a:t>
                      </a:r>
                      <a:r>
                        <a:rPr lang="en-US" sz="800" baseline="-25000" err="1"/>
                        <a:t>n</a:t>
                      </a:r>
                      <a:endParaRPr lang="en-US" sz="800" baseline="-25000"/>
                    </a:p>
                  </a:txBody>
                  <a:tcPr marL="18288" marR="18288" marT="18288" marB="18288">
                    <a:solidFill>
                      <a:srgbClr val="D0DEE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D0DEE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D0DEE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D0DE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853360"/>
                  </a:ext>
                </a:extLst>
              </a:tr>
            </a:tbl>
          </a:graphicData>
        </a:graphic>
      </p:graphicFrame>
      <p:graphicFrame>
        <p:nvGraphicFramePr>
          <p:cNvPr id="71" name="Table 4">
            <a:extLst>
              <a:ext uri="{FF2B5EF4-FFF2-40B4-BE49-F238E27FC236}">
                <a16:creationId xmlns:a16="http://schemas.microsoft.com/office/drawing/2014/main" id="{2C614FC3-64AF-4658-B0E0-D38EC7C69E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324807"/>
              </p:ext>
            </p:extLst>
          </p:nvPr>
        </p:nvGraphicFramePr>
        <p:xfrm>
          <a:off x="7276248" y="357532"/>
          <a:ext cx="1753080" cy="696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9058">
                  <a:extLst>
                    <a:ext uri="{9D8B030D-6E8A-4147-A177-3AD203B41FA5}">
                      <a16:colId xmlns:a16="http://schemas.microsoft.com/office/drawing/2014/main" val="2544248493"/>
                    </a:ext>
                  </a:extLst>
                </a:gridCol>
                <a:gridCol w="221363">
                  <a:extLst>
                    <a:ext uri="{9D8B030D-6E8A-4147-A177-3AD203B41FA5}">
                      <a16:colId xmlns:a16="http://schemas.microsoft.com/office/drawing/2014/main" val="1631880937"/>
                    </a:ext>
                  </a:extLst>
                </a:gridCol>
                <a:gridCol w="245293">
                  <a:extLst>
                    <a:ext uri="{9D8B030D-6E8A-4147-A177-3AD203B41FA5}">
                      <a16:colId xmlns:a16="http://schemas.microsoft.com/office/drawing/2014/main" val="572093327"/>
                    </a:ext>
                  </a:extLst>
                </a:gridCol>
                <a:gridCol w="227345">
                  <a:extLst>
                    <a:ext uri="{9D8B030D-6E8A-4147-A177-3AD203B41FA5}">
                      <a16:colId xmlns:a16="http://schemas.microsoft.com/office/drawing/2014/main" val="3326158629"/>
                    </a:ext>
                  </a:extLst>
                </a:gridCol>
                <a:gridCol w="269225">
                  <a:extLst>
                    <a:ext uri="{9D8B030D-6E8A-4147-A177-3AD203B41FA5}">
                      <a16:colId xmlns:a16="http://schemas.microsoft.com/office/drawing/2014/main" val="1101940372"/>
                    </a:ext>
                  </a:extLst>
                </a:gridCol>
                <a:gridCol w="220796">
                  <a:extLst>
                    <a:ext uri="{9D8B030D-6E8A-4147-A177-3AD203B41FA5}">
                      <a16:colId xmlns:a16="http://schemas.microsoft.com/office/drawing/2014/main" val="4080004676"/>
                    </a:ext>
                  </a:extLst>
                </a:gridCol>
              </a:tblGrid>
              <a:tr h="17407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437C9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aseline="0" dirty="0"/>
                        <a:t>C</a:t>
                      </a:r>
                      <a:r>
                        <a:rPr lang="en-US" sz="800" baseline="-25000" dirty="0"/>
                        <a:t>1</a:t>
                      </a:r>
                      <a:endParaRPr lang="en-US" sz="800" dirty="0"/>
                    </a:p>
                  </a:txBody>
                  <a:tcPr marL="18288" marR="18288" marT="18288" marB="18288">
                    <a:solidFill>
                      <a:srgbClr val="437C9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aseline="0" dirty="0"/>
                        <a:t>C</a:t>
                      </a:r>
                      <a:r>
                        <a:rPr lang="en-US" sz="800" baseline="-25000" dirty="0"/>
                        <a:t>2</a:t>
                      </a:r>
                      <a:endParaRPr lang="en-US" sz="800" dirty="0"/>
                    </a:p>
                  </a:txBody>
                  <a:tcPr marL="18288" marR="18288" marT="18288" marB="18288">
                    <a:solidFill>
                      <a:srgbClr val="437C9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aseline="0" dirty="0"/>
                        <a:t>C</a:t>
                      </a:r>
                      <a:r>
                        <a:rPr lang="en-US" sz="800" baseline="-25000" dirty="0"/>
                        <a:t>3</a:t>
                      </a:r>
                      <a:endParaRPr lang="en-US" sz="800" dirty="0"/>
                    </a:p>
                  </a:txBody>
                  <a:tcPr marL="18288" marR="18288" marT="18288" marB="18288">
                    <a:solidFill>
                      <a:srgbClr val="437C9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aseline="0" dirty="0"/>
                        <a:t>C</a:t>
                      </a:r>
                      <a:r>
                        <a:rPr lang="en-US" sz="800" baseline="-25000" dirty="0"/>
                        <a:t>4</a:t>
                      </a:r>
                      <a:endParaRPr lang="en-US" sz="800" dirty="0"/>
                    </a:p>
                  </a:txBody>
                  <a:tcPr marL="18288" marR="18288" marT="18288" marB="18288">
                    <a:solidFill>
                      <a:srgbClr val="437C9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aseline="0" dirty="0"/>
                        <a:t>C</a:t>
                      </a:r>
                      <a:r>
                        <a:rPr lang="en-US" sz="800" baseline="-25000" dirty="0"/>
                        <a:t>p</a:t>
                      </a:r>
                      <a:endParaRPr lang="en-US" sz="800" dirty="0"/>
                    </a:p>
                  </a:txBody>
                  <a:tcPr marL="18288" marR="18288" marT="18288" marB="18288">
                    <a:solidFill>
                      <a:srgbClr val="437C92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700871"/>
                  </a:ext>
                </a:extLst>
              </a:tr>
              <a:tr h="174075">
                <a:tc>
                  <a:txBody>
                    <a:bodyPr/>
                    <a:lstStyle/>
                    <a:p>
                      <a:r>
                        <a:rPr lang="en-US" sz="800"/>
                        <a:t>Sample</a:t>
                      </a:r>
                      <a:r>
                        <a:rPr lang="en-US" sz="800" baseline="-25000"/>
                        <a:t>1</a:t>
                      </a:r>
                    </a:p>
                  </a:txBody>
                  <a:tcPr marL="18288" marR="18288" marT="18288" marB="18288">
                    <a:solidFill>
                      <a:srgbClr val="437C9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437C9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437C9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437C9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437C9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437C92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940899"/>
                  </a:ext>
                </a:extLst>
              </a:tr>
              <a:tr h="174075">
                <a:tc>
                  <a:txBody>
                    <a:bodyPr/>
                    <a:lstStyle/>
                    <a:p>
                      <a:r>
                        <a:rPr lang="en-US" sz="800"/>
                        <a:t>…</a:t>
                      </a:r>
                    </a:p>
                  </a:txBody>
                  <a:tcPr marL="18288" marR="18288" marT="18288" marB="18288">
                    <a:solidFill>
                      <a:srgbClr val="437C9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437C9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437C9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437C9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437C9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437C92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943331"/>
                  </a:ext>
                </a:extLst>
              </a:tr>
              <a:tr h="174075">
                <a:tc>
                  <a:txBody>
                    <a:bodyPr/>
                    <a:lstStyle/>
                    <a:p>
                      <a:r>
                        <a:rPr lang="en-US" sz="800" err="1"/>
                        <a:t>Sample</a:t>
                      </a:r>
                      <a:r>
                        <a:rPr lang="en-US" sz="800" baseline="-25000" err="1"/>
                        <a:t>n</a:t>
                      </a:r>
                      <a:endParaRPr lang="en-US" sz="800" baseline="-25000"/>
                    </a:p>
                  </a:txBody>
                  <a:tcPr marL="18288" marR="18288" marT="18288" marB="18288">
                    <a:solidFill>
                      <a:srgbClr val="437C9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437C9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437C9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437C9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437C9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18288" marR="18288" marT="18288" marB="18288">
                    <a:solidFill>
                      <a:srgbClr val="437C92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853360"/>
                  </a:ext>
                </a:extLst>
              </a:tr>
            </a:tbl>
          </a:graphicData>
        </a:graphic>
      </p:graphicFrame>
      <p:sp>
        <p:nvSpPr>
          <p:cNvPr id="89" name="TextBox 88">
            <a:extLst>
              <a:ext uri="{FF2B5EF4-FFF2-40B4-BE49-F238E27FC236}">
                <a16:creationId xmlns:a16="http://schemas.microsoft.com/office/drawing/2014/main" id="{D25B0F60-2FC6-01F9-F1AE-CED74CF6FB79}"/>
              </a:ext>
            </a:extLst>
          </p:cNvPr>
          <p:cNvSpPr txBox="1"/>
          <p:nvPr/>
        </p:nvSpPr>
        <p:spPr>
          <a:xfrm>
            <a:off x="-5990" y="1350995"/>
            <a:ext cx="20973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</a:t>
            </a:r>
            <a:r>
              <a:rPr lang="en-US" sz="1200" dirty="0"/>
              <a:t> </a:t>
            </a:r>
            <a:r>
              <a:rPr lang="en-US" sz="1200" b="1" dirty="0"/>
              <a:t>Topic modeling: </a:t>
            </a:r>
            <a:r>
              <a:rPr lang="en-US" sz="1200" dirty="0"/>
              <a:t>Each topic is a weighted vector of feature count probabilities under the Dirichlet model.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4EDCAF54-B227-15A0-F110-6AE18959E558}"/>
              </a:ext>
            </a:extLst>
          </p:cNvPr>
          <p:cNvSpPr txBox="1"/>
          <p:nvPr/>
        </p:nvSpPr>
        <p:spPr>
          <a:xfrm>
            <a:off x="28258" y="3286270"/>
            <a:ext cx="21539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b="1" dirty="0"/>
              <a:t>Cluster Samples: </a:t>
            </a:r>
            <a:r>
              <a:rPr lang="en-US" sz="1200" dirty="0"/>
              <a:t>Samples have a value per topic. Cluster samples into 2 groups (orange/light blue) using spearman correlations between samples’ topic distribution. </a:t>
            </a:r>
            <a:endParaRPr lang="en-US" sz="1200" b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6E4F17E-51AF-79E1-FA9D-906E3F13148B}"/>
              </a:ext>
            </a:extLst>
          </p:cNvPr>
          <p:cNvSpPr txBox="1"/>
          <p:nvPr/>
        </p:nvSpPr>
        <p:spPr>
          <a:xfrm>
            <a:off x="2410319" y="3396459"/>
            <a:ext cx="979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Topic value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33058BA-C061-BAAF-3FD0-0283BA5534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07" t="5608" r="11308" b="74664"/>
          <a:stretch/>
        </p:blipFill>
        <p:spPr>
          <a:xfrm>
            <a:off x="2736775" y="3765252"/>
            <a:ext cx="321106" cy="1733275"/>
          </a:xfrm>
          <a:prstGeom prst="rect">
            <a:avLst/>
          </a:prstGeom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00A1CA1E-33F9-BA7D-D007-D566AA8BC6F9}"/>
              </a:ext>
            </a:extLst>
          </p:cNvPr>
          <p:cNvGrpSpPr/>
          <p:nvPr/>
        </p:nvGrpSpPr>
        <p:grpSpPr>
          <a:xfrm>
            <a:off x="2777692" y="3322138"/>
            <a:ext cx="5392168" cy="3765760"/>
            <a:chOff x="2649488" y="2989414"/>
            <a:chExt cx="5392168" cy="3765760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B7963545-75C9-F575-D570-325B2FE278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4" r="25312" b="93615"/>
            <a:stretch/>
          </p:blipFill>
          <p:spPr>
            <a:xfrm flipV="1">
              <a:off x="2735635" y="6068083"/>
              <a:ext cx="4677477" cy="687091"/>
            </a:xfrm>
            <a:prstGeom prst="rect">
              <a:avLst/>
            </a:prstGeom>
          </p:spPr>
        </p:pic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AE5AAEB9-6E05-B59B-D60A-A788C02034E4}"/>
                </a:ext>
              </a:extLst>
            </p:cNvPr>
            <p:cNvGrpSpPr/>
            <p:nvPr/>
          </p:nvGrpSpPr>
          <p:grpSpPr>
            <a:xfrm>
              <a:off x="2649488" y="2989414"/>
              <a:ext cx="5392168" cy="3192164"/>
              <a:chOff x="2985567" y="3596635"/>
              <a:chExt cx="5392168" cy="3192164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D631BCCE-6994-7330-456A-BCC4347105D0}"/>
                  </a:ext>
                </a:extLst>
              </p:cNvPr>
              <p:cNvGrpSpPr/>
              <p:nvPr/>
            </p:nvGrpSpPr>
            <p:grpSpPr>
              <a:xfrm>
                <a:off x="2985567" y="3596635"/>
                <a:ext cx="5392168" cy="3148859"/>
                <a:chOff x="2348194" y="3629882"/>
                <a:chExt cx="5392168" cy="3148859"/>
              </a:xfrm>
            </p:grpSpPr>
            <p:pic>
              <p:nvPicPr>
                <p:cNvPr id="13" name="Picture 12">
                  <a:extLst>
                    <a:ext uri="{FF2B5EF4-FFF2-40B4-BE49-F238E27FC236}">
                      <a16:creationId xmlns:a16="http://schemas.microsoft.com/office/drawing/2014/main" id="{2D4CCAFE-9B4C-CE30-C345-4F8391E61B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92073" r="24866"/>
                <a:stretch/>
              </p:blipFill>
              <p:spPr>
                <a:xfrm>
                  <a:off x="2348194" y="6105210"/>
                  <a:ext cx="5320163" cy="673531"/>
                </a:xfrm>
                <a:prstGeom prst="rect">
                  <a:avLst/>
                </a:prstGeom>
              </p:spPr>
            </p:pic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id="{D9919BE1-DD66-020C-48CC-69979ABFB5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705" t="8139" r="25312" b="58537"/>
                <a:stretch/>
              </p:blipFill>
              <p:spPr>
                <a:xfrm>
                  <a:off x="2965221" y="3629882"/>
                  <a:ext cx="4775141" cy="2450337"/>
                </a:xfrm>
                <a:prstGeom prst="rect">
                  <a:avLst/>
                </a:prstGeom>
              </p:spPr>
            </p:pic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4B9FB34C-5147-8E26-E670-063D2B3C41CE}"/>
                  </a:ext>
                </a:extLst>
              </p:cNvPr>
              <p:cNvGrpSpPr/>
              <p:nvPr/>
            </p:nvGrpSpPr>
            <p:grpSpPr>
              <a:xfrm>
                <a:off x="3324854" y="5990558"/>
                <a:ext cx="4661697" cy="798241"/>
                <a:chOff x="3324854" y="5990558"/>
                <a:chExt cx="4661697" cy="798241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357517E5-793A-BAA1-EF13-B85417619CCC}"/>
                    </a:ext>
                  </a:extLst>
                </p:cNvPr>
                <p:cNvSpPr/>
                <p:nvPr/>
              </p:nvSpPr>
              <p:spPr>
                <a:xfrm rot="18827957">
                  <a:off x="3008778" y="6306634"/>
                  <a:ext cx="798241" cy="166089"/>
                </a:xfrm>
                <a:prstGeom prst="rect">
                  <a:avLst/>
                </a:prstGeom>
                <a:solidFill>
                  <a:srgbClr val="E9C46A">
                    <a:alpha val="56471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FB6858F9-CB82-7772-3E15-362F22EAF764}"/>
                    </a:ext>
                  </a:extLst>
                </p:cNvPr>
                <p:cNvSpPr/>
                <p:nvPr/>
              </p:nvSpPr>
              <p:spPr>
                <a:xfrm rot="18827957">
                  <a:off x="3258534" y="6306634"/>
                  <a:ext cx="798241" cy="166089"/>
                </a:xfrm>
                <a:prstGeom prst="rect">
                  <a:avLst/>
                </a:prstGeom>
                <a:solidFill>
                  <a:srgbClr val="40768C">
                    <a:alpha val="56471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09F537D1-40EF-3806-684F-B9F996D97B73}"/>
                    </a:ext>
                  </a:extLst>
                </p:cNvPr>
                <p:cNvSpPr/>
                <p:nvPr/>
              </p:nvSpPr>
              <p:spPr>
                <a:xfrm rot="18827957">
                  <a:off x="3508290" y="6306634"/>
                  <a:ext cx="798241" cy="166089"/>
                </a:xfrm>
                <a:prstGeom prst="rect">
                  <a:avLst/>
                </a:prstGeom>
                <a:solidFill>
                  <a:srgbClr val="2A9D8F">
                    <a:alpha val="5651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CC951131-E9F7-6029-4998-46337C0C722D}"/>
                    </a:ext>
                  </a:extLst>
                </p:cNvPr>
                <p:cNvSpPr/>
                <p:nvPr/>
              </p:nvSpPr>
              <p:spPr>
                <a:xfrm rot="18827957">
                  <a:off x="3758046" y="6306634"/>
                  <a:ext cx="798241" cy="166089"/>
                </a:xfrm>
                <a:prstGeom prst="rect">
                  <a:avLst/>
                </a:prstGeom>
                <a:solidFill>
                  <a:srgbClr val="40768C">
                    <a:alpha val="56471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E4BC8B4A-74A7-1524-9240-FE2EB71EE4C6}"/>
                    </a:ext>
                  </a:extLst>
                </p:cNvPr>
                <p:cNvSpPr/>
                <p:nvPr/>
              </p:nvSpPr>
              <p:spPr>
                <a:xfrm rot="18827957">
                  <a:off x="4007802" y="6306634"/>
                  <a:ext cx="798241" cy="166089"/>
                </a:xfrm>
                <a:prstGeom prst="rect">
                  <a:avLst/>
                </a:prstGeom>
                <a:solidFill>
                  <a:srgbClr val="E76F51">
                    <a:alpha val="5651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FA49C3C1-848D-59CF-6C31-9BA93468BDA9}"/>
                    </a:ext>
                  </a:extLst>
                </p:cNvPr>
                <p:cNvSpPr/>
                <p:nvPr/>
              </p:nvSpPr>
              <p:spPr>
                <a:xfrm rot="18827957">
                  <a:off x="4257558" y="6306634"/>
                  <a:ext cx="798241" cy="166089"/>
                </a:xfrm>
                <a:prstGeom prst="rect">
                  <a:avLst/>
                </a:prstGeom>
                <a:solidFill>
                  <a:srgbClr val="E9C46A">
                    <a:alpha val="56471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DA40EFC1-46A6-794E-F418-22223B9C25FB}"/>
                    </a:ext>
                  </a:extLst>
                </p:cNvPr>
                <p:cNvSpPr/>
                <p:nvPr/>
              </p:nvSpPr>
              <p:spPr>
                <a:xfrm rot="18827957">
                  <a:off x="4507314" y="6306634"/>
                  <a:ext cx="798241" cy="166089"/>
                </a:xfrm>
                <a:prstGeom prst="rect">
                  <a:avLst/>
                </a:prstGeom>
                <a:solidFill>
                  <a:srgbClr val="2A9D8F">
                    <a:alpha val="5651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15CDDE86-A26B-8D94-76B1-D7881C9A096D}"/>
                    </a:ext>
                  </a:extLst>
                </p:cNvPr>
                <p:cNvSpPr/>
                <p:nvPr/>
              </p:nvSpPr>
              <p:spPr>
                <a:xfrm rot="18827957">
                  <a:off x="4757070" y="6306634"/>
                  <a:ext cx="798241" cy="166089"/>
                </a:xfrm>
                <a:prstGeom prst="rect">
                  <a:avLst/>
                </a:prstGeom>
                <a:solidFill>
                  <a:srgbClr val="40768C">
                    <a:alpha val="56471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0480E482-380E-7BB0-EBE4-892FF1EC8B10}"/>
                    </a:ext>
                  </a:extLst>
                </p:cNvPr>
                <p:cNvSpPr/>
                <p:nvPr/>
              </p:nvSpPr>
              <p:spPr>
                <a:xfrm rot="18827957">
                  <a:off x="5006826" y="6306634"/>
                  <a:ext cx="798241" cy="166089"/>
                </a:xfrm>
                <a:prstGeom prst="rect">
                  <a:avLst/>
                </a:prstGeom>
                <a:solidFill>
                  <a:srgbClr val="40768C">
                    <a:alpha val="56471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1800056A-965D-9A9F-EE5F-E8D3A5EA5361}"/>
                    </a:ext>
                  </a:extLst>
                </p:cNvPr>
                <p:cNvSpPr/>
                <p:nvPr/>
              </p:nvSpPr>
              <p:spPr>
                <a:xfrm rot="18827957">
                  <a:off x="5256582" y="6306634"/>
                  <a:ext cx="798241" cy="166089"/>
                </a:xfrm>
                <a:prstGeom prst="rect">
                  <a:avLst/>
                </a:prstGeom>
                <a:solidFill>
                  <a:srgbClr val="E76F51">
                    <a:alpha val="5651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4367EE60-F292-27C2-CE7B-3D0DA52420F4}"/>
                    </a:ext>
                  </a:extLst>
                </p:cNvPr>
                <p:cNvSpPr/>
                <p:nvPr/>
              </p:nvSpPr>
              <p:spPr>
                <a:xfrm rot="18827957">
                  <a:off x="5506338" y="6306634"/>
                  <a:ext cx="798241" cy="166089"/>
                </a:xfrm>
                <a:prstGeom prst="rect">
                  <a:avLst/>
                </a:prstGeom>
                <a:solidFill>
                  <a:srgbClr val="E9C46A">
                    <a:alpha val="56471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E76D48C3-CF7F-278B-96AA-014DAA1F4FB4}"/>
                    </a:ext>
                  </a:extLst>
                </p:cNvPr>
                <p:cNvSpPr/>
                <p:nvPr/>
              </p:nvSpPr>
              <p:spPr>
                <a:xfrm rot="18827957">
                  <a:off x="5756094" y="6306634"/>
                  <a:ext cx="798241" cy="166089"/>
                </a:xfrm>
                <a:prstGeom prst="rect">
                  <a:avLst/>
                </a:prstGeom>
                <a:solidFill>
                  <a:srgbClr val="40768C">
                    <a:alpha val="56471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BED0635D-6662-9A41-AFA8-E61EF2C57C66}"/>
                    </a:ext>
                  </a:extLst>
                </p:cNvPr>
                <p:cNvSpPr/>
                <p:nvPr/>
              </p:nvSpPr>
              <p:spPr>
                <a:xfrm rot="18827957">
                  <a:off x="6005850" y="6306634"/>
                  <a:ext cx="798241" cy="166089"/>
                </a:xfrm>
                <a:prstGeom prst="rect">
                  <a:avLst/>
                </a:prstGeom>
                <a:solidFill>
                  <a:srgbClr val="E76F51">
                    <a:alpha val="5651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DE4A7745-E973-DAFD-7D29-54B26B5747EB}"/>
                    </a:ext>
                  </a:extLst>
                </p:cNvPr>
                <p:cNvSpPr/>
                <p:nvPr/>
              </p:nvSpPr>
              <p:spPr>
                <a:xfrm rot="18827957">
                  <a:off x="6255606" y="6306634"/>
                  <a:ext cx="798241" cy="166089"/>
                </a:xfrm>
                <a:prstGeom prst="rect">
                  <a:avLst/>
                </a:prstGeom>
                <a:solidFill>
                  <a:srgbClr val="E9C46A">
                    <a:alpha val="56471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A134BC1A-3D92-7BF8-01AF-C7AA34D7E00A}"/>
                    </a:ext>
                  </a:extLst>
                </p:cNvPr>
                <p:cNvSpPr/>
                <p:nvPr/>
              </p:nvSpPr>
              <p:spPr>
                <a:xfrm rot="18827957">
                  <a:off x="6505362" y="6306634"/>
                  <a:ext cx="798241" cy="166089"/>
                </a:xfrm>
                <a:prstGeom prst="rect">
                  <a:avLst/>
                </a:prstGeom>
                <a:solidFill>
                  <a:srgbClr val="E9C46A">
                    <a:alpha val="56471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4AF62FFA-2175-E098-420D-DCC93E3E7424}"/>
                    </a:ext>
                  </a:extLst>
                </p:cNvPr>
                <p:cNvSpPr/>
                <p:nvPr/>
              </p:nvSpPr>
              <p:spPr>
                <a:xfrm rot="18827957">
                  <a:off x="6755118" y="6306634"/>
                  <a:ext cx="798241" cy="166089"/>
                </a:xfrm>
                <a:prstGeom prst="rect">
                  <a:avLst/>
                </a:prstGeom>
                <a:solidFill>
                  <a:srgbClr val="2A9D8F">
                    <a:alpha val="5651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62F89722-0232-DFEC-66F3-83658EA14F5C}"/>
                    </a:ext>
                  </a:extLst>
                </p:cNvPr>
                <p:cNvSpPr/>
                <p:nvPr/>
              </p:nvSpPr>
              <p:spPr>
                <a:xfrm rot="18827957">
                  <a:off x="7004874" y="6306634"/>
                  <a:ext cx="798241" cy="166089"/>
                </a:xfrm>
                <a:prstGeom prst="rect">
                  <a:avLst/>
                </a:prstGeom>
                <a:solidFill>
                  <a:srgbClr val="40768C">
                    <a:alpha val="56471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A7B49BBC-B759-0499-E824-AC04ED0BF154}"/>
                    </a:ext>
                  </a:extLst>
                </p:cNvPr>
                <p:cNvSpPr/>
                <p:nvPr/>
              </p:nvSpPr>
              <p:spPr>
                <a:xfrm rot="18827957">
                  <a:off x="7254630" y="6306634"/>
                  <a:ext cx="798241" cy="166089"/>
                </a:xfrm>
                <a:prstGeom prst="rect">
                  <a:avLst/>
                </a:prstGeom>
                <a:solidFill>
                  <a:srgbClr val="E76F51">
                    <a:alpha val="5651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91077E12-2C4C-BCAF-6C45-E6B224F9E986}"/>
                    </a:ext>
                  </a:extLst>
                </p:cNvPr>
                <p:cNvSpPr/>
                <p:nvPr/>
              </p:nvSpPr>
              <p:spPr>
                <a:xfrm rot="18827957">
                  <a:off x="7504386" y="6306634"/>
                  <a:ext cx="798241" cy="166089"/>
                </a:xfrm>
                <a:prstGeom prst="rect">
                  <a:avLst/>
                </a:prstGeom>
                <a:solidFill>
                  <a:srgbClr val="40768C">
                    <a:alpha val="56471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F4B2E15-AF73-495F-DC81-5ACF070DDBC5}"/>
              </a:ext>
            </a:extLst>
          </p:cNvPr>
          <p:cNvCxnSpPr>
            <a:cxnSpLocks/>
          </p:cNvCxnSpPr>
          <p:nvPr/>
        </p:nvCxnSpPr>
        <p:spPr>
          <a:xfrm flipH="1">
            <a:off x="3534323" y="2218564"/>
            <a:ext cx="1235173" cy="1070544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B8CB6C0-152F-803D-C147-770BD3BC9D7A}"/>
              </a:ext>
            </a:extLst>
          </p:cNvPr>
          <p:cNvCxnSpPr>
            <a:cxnSpLocks/>
          </p:cNvCxnSpPr>
          <p:nvPr/>
        </p:nvCxnSpPr>
        <p:spPr>
          <a:xfrm>
            <a:off x="2996911" y="2260664"/>
            <a:ext cx="1527640" cy="105201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3ED5F79-250F-E0A9-5898-0ADB69612905}"/>
              </a:ext>
            </a:extLst>
          </p:cNvPr>
          <p:cNvCxnSpPr>
            <a:cxnSpLocks/>
          </p:cNvCxnSpPr>
          <p:nvPr/>
        </p:nvCxnSpPr>
        <p:spPr>
          <a:xfrm flipH="1">
            <a:off x="3785964" y="2219929"/>
            <a:ext cx="4290981" cy="1077999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DB9F831-62E3-4A3E-6E02-AF131DFD881B}"/>
              </a:ext>
            </a:extLst>
          </p:cNvPr>
          <p:cNvCxnSpPr>
            <a:cxnSpLocks/>
          </p:cNvCxnSpPr>
          <p:nvPr/>
        </p:nvCxnSpPr>
        <p:spPr>
          <a:xfrm flipH="1">
            <a:off x="5271307" y="2235756"/>
            <a:ext cx="3294846" cy="1060315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0E9A1E35-FC46-6955-1F34-965A9CE21CAD}"/>
              </a:ext>
            </a:extLst>
          </p:cNvPr>
          <p:cNvCxnSpPr>
            <a:cxnSpLocks/>
          </p:cNvCxnSpPr>
          <p:nvPr/>
        </p:nvCxnSpPr>
        <p:spPr>
          <a:xfrm flipH="1">
            <a:off x="4035720" y="2216709"/>
            <a:ext cx="2033994" cy="1095965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07BDB2C-F870-4790-9A70-8B1BBE0DAD66}"/>
              </a:ext>
            </a:extLst>
          </p:cNvPr>
          <p:cNvCxnSpPr>
            <a:cxnSpLocks/>
          </p:cNvCxnSpPr>
          <p:nvPr/>
        </p:nvCxnSpPr>
        <p:spPr>
          <a:xfrm flipH="1">
            <a:off x="4285477" y="2252651"/>
            <a:ext cx="3943763" cy="1045277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846BDD9A-6DBA-35B5-B52B-644A5B684DF7}"/>
              </a:ext>
            </a:extLst>
          </p:cNvPr>
          <p:cNvCxnSpPr>
            <a:cxnSpLocks/>
          </p:cNvCxnSpPr>
          <p:nvPr/>
        </p:nvCxnSpPr>
        <p:spPr>
          <a:xfrm flipH="1">
            <a:off x="4784988" y="2244308"/>
            <a:ext cx="274775" cy="1071655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7D7E3225-6BDA-E531-7539-71CE52FB548C}"/>
              </a:ext>
            </a:extLst>
          </p:cNvPr>
          <p:cNvCxnSpPr>
            <a:cxnSpLocks/>
          </p:cNvCxnSpPr>
          <p:nvPr/>
        </p:nvCxnSpPr>
        <p:spPr>
          <a:xfrm flipH="1">
            <a:off x="5017142" y="2236466"/>
            <a:ext cx="1611718" cy="1077286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F431A033-2861-7F23-B905-FD0BEFA903CE}"/>
              </a:ext>
            </a:extLst>
          </p:cNvPr>
          <p:cNvCxnSpPr>
            <a:cxnSpLocks/>
          </p:cNvCxnSpPr>
          <p:nvPr/>
        </p:nvCxnSpPr>
        <p:spPr>
          <a:xfrm flipV="1">
            <a:off x="2736034" y="5753709"/>
            <a:ext cx="665867" cy="716210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ABF04958-D310-BFD0-75D7-A3B99B81FA80}"/>
              </a:ext>
            </a:extLst>
          </p:cNvPr>
          <p:cNvCxnSpPr>
            <a:cxnSpLocks/>
          </p:cNvCxnSpPr>
          <p:nvPr/>
        </p:nvCxnSpPr>
        <p:spPr>
          <a:xfrm flipV="1">
            <a:off x="3396995" y="3301479"/>
            <a:ext cx="6810" cy="2462483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837E7105-43DE-EA4E-DA73-86EF49869F9D}"/>
              </a:ext>
            </a:extLst>
          </p:cNvPr>
          <p:cNvCxnSpPr>
            <a:cxnSpLocks/>
          </p:cNvCxnSpPr>
          <p:nvPr/>
        </p:nvCxnSpPr>
        <p:spPr>
          <a:xfrm flipH="1">
            <a:off x="3390626" y="3319425"/>
            <a:ext cx="2004417" cy="0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CA2703CE-A525-307C-A527-FA057385A5FC}"/>
              </a:ext>
            </a:extLst>
          </p:cNvPr>
          <p:cNvCxnSpPr>
            <a:cxnSpLocks/>
          </p:cNvCxnSpPr>
          <p:nvPr/>
        </p:nvCxnSpPr>
        <p:spPr>
          <a:xfrm>
            <a:off x="5395043" y="3299006"/>
            <a:ext cx="0" cy="2464956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655E6C37-A53B-EA06-468A-1A3D2264DE38}"/>
              </a:ext>
            </a:extLst>
          </p:cNvPr>
          <p:cNvCxnSpPr>
            <a:cxnSpLocks/>
          </p:cNvCxnSpPr>
          <p:nvPr/>
        </p:nvCxnSpPr>
        <p:spPr>
          <a:xfrm flipV="1">
            <a:off x="4726627" y="5754555"/>
            <a:ext cx="681574" cy="707018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7F0EB9C3-3BE2-E85F-D982-EC73C366A7EC}"/>
              </a:ext>
            </a:extLst>
          </p:cNvPr>
          <p:cNvCxnSpPr>
            <a:cxnSpLocks/>
          </p:cNvCxnSpPr>
          <p:nvPr/>
        </p:nvCxnSpPr>
        <p:spPr>
          <a:xfrm flipH="1">
            <a:off x="2722890" y="6940598"/>
            <a:ext cx="2004417" cy="0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C38C775D-4536-3283-6B33-A89877D601F2}"/>
              </a:ext>
            </a:extLst>
          </p:cNvPr>
          <p:cNvCxnSpPr>
            <a:cxnSpLocks/>
          </p:cNvCxnSpPr>
          <p:nvPr/>
        </p:nvCxnSpPr>
        <p:spPr>
          <a:xfrm flipH="1">
            <a:off x="4724477" y="6435150"/>
            <a:ext cx="8598" cy="530991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CA94D505-1006-FC28-98A8-48A7DEDF280C}"/>
              </a:ext>
            </a:extLst>
          </p:cNvPr>
          <p:cNvCxnSpPr>
            <a:cxnSpLocks/>
          </p:cNvCxnSpPr>
          <p:nvPr/>
        </p:nvCxnSpPr>
        <p:spPr>
          <a:xfrm flipH="1">
            <a:off x="2740786" y="6435149"/>
            <a:ext cx="8598" cy="530991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BDDE3D14-F0C0-0FF6-FB5A-E5D013650C39}"/>
              </a:ext>
            </a:extLst>
          </p:cNvPr>
          <p:cNvCxnSpPr>
            <a:cxnSpLocks/>
          </p:cNvCxnSpPr>
          <p:nvPr/>
        </p:nvCxnSpPr>
        <p:spPr>
          <a:xfrm>
            <a:off x="3321346" y="6994800"/>
            <a:ext cx="0" cy="306798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3" name="Picture 282">
            <a:extLst>
              <a:ext uri="{FF2B5EF4-FFF2-40B4-BE49-F238E27FC236}">
                <a16:creationId xmlns:a16="http://schemas.microsoft.com/office/drawing/2014/main" id="{D75882A3-9C47-65D5-4B09-7A5439192F7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9" t="6204" r="86469" b="59801"/>
          <a:stretch/>
        </p:blipFill>
        <p:spPr>
          <a:xfrm flipH="1">
            <a:off x="8171551" y="3341277"/>
            <a:ext cx="812780" cy="244953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EA4E2C2-D604-483B-AD9C-A51947026311}"/>
              </a:ext>
            </a:extLst>
          </p:cNvPr>
          <p:cNvSpPr/>
          <p:nvPr/>
        </p:nvSpPr>
        <p:spPr>
          <a:xfrm>
            <a:off x="8176635" y="3331241"/>
            <a:ext cx="184879" cy="1503756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4E5CAF5C-5A45-3CB2-0C9B-2F6946626BE9}"/>
              </a:ext>
            </a:extLst>
          </p:cNvPr>
          <p:cNvSpPr/>
          <p:nvPr/>
        </p:nvSpPr>
        <p:spPr>
          <a:xfrm>
            <a:off x="8176634" y="4857021"/>
            <a:ext cx="184879" cy="920966"/>
          </a:xfrm>
          <a:prstGeom prst="rect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be 2">
            <a:extLst>
              <a:ext uri="{FF2B5EF4-FFF2-40B4-BE49-F238E27FC236}">
                <a16:creationId xmlns:a16="http://schemas.microsoft.com/office/drawing/2014/main" id="{3DB2F3EF-AD27-B9BF-94C7-36BBD1B8FADC}"/>
              </a:ext>
            </a:extLst>
          </p:cNvPr>
          <p:cNvSpPr/>
          <p:nvPr/>
        </p:nvSpPr>
        <p:spPr>
          <a:xfrm>
            <a:off x="1703075" y="2146059"/>
            <a:ext cx="392793" cy="823279"/>
          </a:xfrm>
          <a:prstGeom prst="cube">
            <a:avLst>
              <a:gd name="adj" fmla="val 46163"/>
            </a:avLst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958CE5-4873-09E0-8313-2945056EB51B}"/>
              </a:ext>
            </a:extLst>
          </p:cNvPr>
          <p:cNvCxnSpPr>
            <a:cxnSpLocks/>
          </p:cNvCxnSpPr>
          <p:nvPr/>
        </p:nvCxnSpPr>
        <p:spPr>
          <a:xfrm flipV="1">
            <a:off x="1751164" y="2233167"/>
            <a:ext cx="399002" cy="22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858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0386E8D-A45F-444F-B658-F86F5308AD44}"/>
              </a:ext>
            </a:extLst>
          </p:cNvPr>
          <p:cNvSpPr txBox="1"/>
          <p:nvPr/>
        </p:nvSpPr>
        <p:spPr>
          <a:xfrm>
            <a:off x="1928461" y="31730"/>
            <a:ext cx="559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n w="0">
                  <a:solidFill>
                    <a:srgbClr val="DF8787"/>
                  </a:solidFill>
                  <a:prstDash val="solid"/>
                </a:ln>
                <a:solidFill>
                  <a:srgbClr val="DF8787"/>
                </a:solidFill>
              </a:rPr>
              <a:t>16s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79BC6A-1126-4470-8A11-8799888A6CB6}"/>
              </a:ext>
            </a:extLst>
          </p:cNvPr>
          <p:cNvSpPr txBox="1"/>
          <p:nvPr/>
        </p:nvSpPr>
        <p:spPr>
          <a:xfrm>
            <a:off x="3718874" y="31730"/>
            <a:ext cx="713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n w="0">
                  <a:solidFill>
                    <a:srgbClr val="BAB3A2"/>
                  </a:solidFill>
                  <a:prstDash val="solid"/>
                </a:ln>
                <a:solidFill>
                  <a:srgbClr val="FCF2DB"/>
                </a:solidFill>
              </a:rPr>
              <a:t>MTG</a:t>
            </a:r>
            <a:endParaRPr lang="en-US" sz="1600" dirty="0">
              <a:ln w="0">
                <a:solidFill>
                  <a:srgbClr val="BAB3A2"/>
                </a:solidFill>
                <a:prstDash val="solid"/>
              </a:ln>
              <a:solidFill>
                <a:srgbClr val="FCF2DB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1E9890-AF07-45F4-BE1E-DBD22D55B1CF}"/>
              </a:ext>
            </a:extLst>
          </p:cNvPr>
          <p:cNvSpPr txBox="1"/>
          <p:nvPr/>
        </p:nvSpPr>
        <p:spPr>
          <a:xfrm>
            <a:off x="5294087" y="31730"/>
            <a:ext cx="623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n w="0">
                  <a:solidFill>
                    <a:srgbClr val="768887"/>
                  </a:solidFill>
                  <a:prstDash val="solid"/>
                </a:ln>
                <a:solidFill>
                  <a:srgbClr val="95D19C"/>
                </a:solidFill>
              </a:rPr>
              <a:t>MTT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C904BF-5033-4DE8-96AF-40256B44B4F4}"/>
              </a:ext>
            </a:extLst>
          </p:cNvPr>
          <p:cNvSpPr txBox="1"/>
          <p:nvPr/>
        </p:nvSpPr>
        <p:spPr>
          <a:xfrm>
            <a:off x="7018446" y="31730"/>
            <a:ext cx="623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n w="0">
                  <a:solidFill>
                    <a:srgbClr val="437C92"/>
                  </a:solidFill>
                  <a:prstDash val="solid"/>
                </a:ln>
                <a:solidFill>
                  <a:srgbClr val="D0DEE4"/>
                </a:solidFill>
              </a:rPr>
              <a:t>MBX</a:t>
            </a:r>
          </a:p>
        </p:txBody>
      </p:sp>
      <p:graphicFrame>
        <p:nvGraphicFramePr>
          <p:cNvPr id="69" name="Table 4">
            <a:extLst>
              <a:ext uri="{FF2B5EF4-FFF2-40B4-BE49-F238E27FC236}">
                <a16:creationId xmlns:a16="http://schemas.microsoft.com/office/drawing/2014/main" id="{33A49FD1-6DC4-45ED-9217-1D00DBC2B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639291"/>
              </p:ext>
            </p:extLst>
          </p:nvPr>
        </p:nvGraphicFramePr>
        <p:xfrm>
          <a:off x="3791841" y="383296"/>
          <a:ext cx="1449771" cy="687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2176">
                  <a:extLst>
                    <a:ext uri="{9D8B030D-6E8A-4147-A177-3AD203B41FA5}">
                      <a16:colId xmlns:a16="http://schemas.microsoft.com/office/drawing/2014/main" val="2544248493"/>
                    </a:ext>
                  </a:extLst>
                </a:gridCol>
                <a:gridCol w="212789">
                  <a:extLst>
                    <a:ext uri="{9D8B030D-6E8A-4147-A177-3AD203B41FA5}">
                      <a16:colId xmlns:a16="http://schemas.microsoft.com/office/drawing/2014/main" val="1631880937"/>
                    </a:ext>
                  </a:extLst>
                </a:gridCol>
                <a:gridCol w="212789">
                  <a:extLst>
                    <a:ext uri="{9D8B030D-6E8A-4147-A177-3AD203B41FA5}">
                      <a16:colId xmlns:a16="http://schemas.microsoft.com/office/drawing/2014/main" val="572093327"/>
                    </a:ext>
                  </a:extLst>
                </a:gridCol>
                <a:gridCol w="212789">
                  <a:extLst>
                    <a:ext uri="{9D8B030D-6E8A-4147-A177-3AD203B41FA5}">
                      <a16:colId xmlns:a16="http://schemas.microsoft.com/office/drawing/2014/main" val="3326158629"/>
                    </a:ext>
                  </a:extLst>
                </a:gridCol>
                <a:gridCol w="212789">
                  <a:extLst>
                    <a:ext uri="{9D8B030D-6E8A-4147-A177-3AD203B41FA5}">
                      <a16:colId xmlns:a16="http://schemas.microsoft.com/office/drawing/2014/main" val="1101940372"/>
                    </a:ext>
                  </a:extLst>
                </a:gridCol>
                <a:gridCol w="206439">
                  <a:extLst>
                    <a:ext uri="{9D8B030D-6E8A-4147-A177-3AD203B41FA5}">
                      <a16:colId xmlns:a16="http://schemas.microsoft.com/office/drawing/2014/main" val="4080004676"/>
                    </a:ext>
                  </a:extLst>
                </a:gridCol>
              </a:tblGrid>
              <a:tr h="17175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F3CD6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KO</a:t>
                      </a:r>
                      <a:r>
                        <a:rPr lang="en-US" sz="800" baseline="-25000"/>
                        <a:t>1</a:t>
                      </a:r>
                      <a:endParaRPr lang="en-US" sz="800"/>
                    </a:p>
                  </a:txBody>
                  <a:tcPr marL="18288" marR="18288" marT="18288" marB="18288">
                    <a:solidFill>
                      <a:srgbClr val="F3CD6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KO</a:t>
                      </a:r>
                      <a:r>
                        <a:rPr lang="en-US" sz="800" baseline="-25000"/>
                        <a:t>2</a:t>
                      </a:r>
                      <a:endParaRPr lang="en-US" sz="800"/>
                    </a:p>
                  </a:txBody>
                  <a:tcPr marL="18288" marR="18288" marT="18288" marB="18288">
                    <a:solidFill>
                      <a:srgbClr val="F3CD6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/>
                        <a:t>KO</a:t>
                      </a:r>
                      <a:r>
                        <a:rPr lang="en-US" sz="800" baseline="-25000"/>
                        <a:t>3</a:t>
                      </a:r>
                      <a:endParaRPr lang="en-US" sz="800"/>
                    </a:p>
                  </a:txBody>
                  <a:tcPr marL="18288" marR="18288" marT="18288" marB="18288">
                    <a:solidFill>
                      <a:srgbClr val="F3CD6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/>
                        <a:t>KO</a:t>
                      </a:r>
                      <a:r>
                        <a:rPr lang="en-US" sz="800" baseline="-25000"/>
                        <a:t>4</a:t>
                      </a:r>
                      <a:endParaRPr lang="en-US" sz="800"/>
                    </a:p>
                  </a:txBody>
                  <a:tcPr marL="18288" marR="18288" marT="18288" marB="18288">
                    <a:solidFill>
                      <a:srgbClr val="F3CD6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err="1"/>
                        <a:t>KO</a:t>
                      </a:r>
                      <a:r>
                        <a:rPr lang="en-US" sz="800" baseline="-25000" err="1"/>
                        <a:t>p</a:t>
                      </a:r>
                      <a:endParaRPr lang="en-US" sz="800" baseline="-25000"/>
                    </a:p>
                  </a:txBody>
                  <a:tcPr marL="18288" marR="18288" marT="18288" marB="18288">
                    <a:solidFill>
                      <a:srgbClr val="F3CD6F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700871"/>
                  </a:ext>
                </a:extLst>
              </a:tr>
              <a:tr h="171750">
                <a:tc>
                  <a:txBody>
                    <a:bodyPr/>
                    <a:lstStyle/>
                    <a:p>
                      <a:r>
                        <a:rPr lang="en-US" sz="800"/>
                        <a:t>Sample</a:t>
                      </a:r>
                      <a:r>
                        <a:rPr lang="en-US" sz="800" baseline="-25000"/>
                        <a:t>1</a:t>
                      </a:r>
                    </a:p>
                  </a:txBody>
                  <a:tcPr marL="18288" marR="18288" marT="18288" marB="18288">
                    <a:solidFill>
                      <a:srgbClr val="F3CD6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F3CD6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F3CD6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F3CD6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F3CD6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F3CD6F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940899"/>
                  </a:ext>
                </a:extLst>
              </a:tr>
              <a:tr h="171750">
                <a:tc>
                  <a:txBody>
                    <a:bodyPr/>
                    <a:lstStyle/>
                    <a:p>
                      <a:r>
                        <a:rPr lang="en-US" sz="800"/>
                        <a:t>…</a:t>
                      </a:r>
                    </a:p>
                  </a:txBody>
                  <a:tcPr marL="18288" marR="18288" marT="18288" marB="18288">
                    <a:solidFill>
                      <a:srgbClr val="F3CD6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F3CD6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F3CD6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F3CD6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F3CD6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F3CD6F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943331"/>
                  </a:ext>
                </a:extLst>
              </a:tr>
              <a:tr h="171750">
                <a:tc>
                  <a:txBody>
                    <a:bodyPr/>
                    <a:lstStyle/>
                    <a:p>
                      <a:r>
                        <a:rPr lang="en-US" sz="800" err="1"/>
                        <a:t>Sample</a:t>
                      </a:r>
                      <a:r>
                        <a:rPr lang="en-US" sz="800" baseline="-25000" err="1"/>
                        <a:t>n</a:t>
                      </a:r>
                      <a:endParaRPr lang="en-US" sz="800" baseline="-25000"/>
                    </a:p>
                  </a:txBody>
                  <a:tcPr marL="18288" marR="18288" marT="18288" marB="18288">
                    <a:solidFill>
                      <a:srgbClr val="F3CD6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F3CD6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F3CD6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F3CD6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F3CD6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F3CD6F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853360"/>
                  </a:ext>
                </a:extLst>
              </a:tr>
            </a:tbl>
          </a:graphicData>
        </a:graphic>
      </p:graphicFrame>
      <p:graphicFrame>
        <p:nvGraphicFramePr>
          <p:cNvPr id="70" name="Table 4">
            <a:extLst>
              <a:ext uri="{FF2B5EF4-FFF2-40B4-BE49-F238E27FC236}">
                <a16:creationId xmlns:a16="http://schemas.microsoft.com/office/drawing/2014/main" id="{A0A10095-D5A3-4D3B-B26C-27E0D4B09F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24592"/>
              </p:ext>
            </p:extLst>
          </p:nvPr>
        </p:nvGraphicFramePr>
        <p:xfrm>
          <a:off x="5367303" y="374850"/>
          <a:ext cx="1449771" cy="7038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2176">
                  <a:extLst>
                    <a:ext uri="{9D8B030D-6E8A-4147-A177-3AD203B41FA5}">
                      <a16:colId xmlns:a16="http://schemas.microsoft.com/office/drawing/2014/main" val="2544248493"/>
                    </a:ext>
                  </a:extLst>
                </a:gridCol>
                <a:gridCol w="212789">
                  <a:extLst>
                    <a:ext uri="{9D8B030D-6E8A-4147-A177-3AD203B41FA5}">
                      <a16:colId xmlns:a16="http://schemas.microsoft.com/office/drawing/2014/main" val="1631880937"/>
                    </a:ext>
                  </a:extLst>
                </a:gridCol>
                <a:gridCol w="212789">
                  <a:extLst>
                    <a:ext uri="{9D8B030D-6E8A-4147-A177-3AD203B41FA5}">
                      <a16:colId xmlns:a16="http://schemas.microsoft.com/office/drawing/2014/main" val="572093327"/>
                    </a:ext>
                  </a:extLst>
                </a:gridCol>
                <a:gridCol w="212789">
                  <a:extLst>
                    <a:ext uri="{9D8B030D-6E8A-4147-A177-3AD203B41FA5}">
                      <a16:colId xmlns:a16="http://schemas.microsoft.com/office/drawing/2014/main" val="3326158629"/>
                    </a:ext>
                  </a:extLst>
                </a:gridCol>
                <a:gridCol w="212789">
                  <a:extLst>
                    <a:ext uri="{9D8B030D-6E8A-4147-A177-3AD203B41FA5}">
                      <a16:colId xmlns:a16="http://schemas.microsoft.com/office/drawing/2014/main" val="1101940372"/>
                    </a:ext>
                  </a:extLst>
                </a:gridCol>
                <a:gridCol w="206439">
                  <a:extLst>
                    <a:ext uri="{9D8B030D-6E8A-4147-A177-3AD203B41FA5}">
                      <a16:colId xmlns:a16="http://schemas.microsoft.com/office/drawing/2014/main" val="4080004676"/>
                    </a:ext>
                  </a:extLst>
                </a:gridCol>
              </a:tblGrid>
              <a:tr h="175973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2DA496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KO</a:t>
                      </a:r>
                      <a:r>
                        <a:rPr lang="en-US" sz="800" baseline="-25000"/>
                        <a:t>1</a:t>
                      </a:r>
                      <a:endParaRPr lang="en-US" sz="800"/>
                    </a:p>
                  </a:txBody>
                  <a:tcPr marL="18288" marR="18288" marT="18288" marB="18288">
                    <a:solidFill>
                      <a:srgbClr val="2DA496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KO</a:t>
                      </a:r>
                      <a:r>
                        <a:rPr lang="en-US" sz="800" baseline="-25000"/>
                        <a:t>2</a:t>
                      </a:r>
                      <a:endParaRPr lang="en-US" sz="800"/>
                    </a:p>
                  </a:txBody>
                  <a:tcPr marL="18288" marR="18288" marT="18288" marB="18288">
                    <a:solidFill>
                      <a:srgbClr val="2DA496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/>
                        <a:t>KO</a:t>
                      </a:r>
                      <a:r>
                        <a:rPr lang="en-US" sz="800" baseline="-25000"/>
                        <a:t>3</a:t>
                      </a:r>
                      <a:endParaRPr lang="en-US" sz="800"/>
                    </a:p>
                  </a:txBody>
                  <a:tcPr marL="18288" marR="18288" marT="18288" marB="18288">
                    <a:solidFill>
                      <a:srgbClr val="2DA496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/>
                        <a:t>KO</a:t>
                      </a:r>
                      <a:r>
                        <a:rPr lang="en-US" sz="800" baseline="-25000"/>
                        <a:t>4</a:t>
                      </a:r>
                      <a:endParaRPr lang="en-US" sz="800"/>
                    </a:p>
                  </a:txBody>
                  <a:tcPr marL="18288" marR="18288" marT="18288" marB="18288">
                    <a:solidFill>
                      <a:srgbClr val="2DA496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err="1"/>
                        <a:t>KO</a:t>
                      </a:r>
                      <a:r>
                        <a:rPr lang="en-US" sz="800" baseline="-25000" err="1"/>
                        <a:t>p</a:t>
                      </a:r>
                      <a:endParaRPr lang="en-US" sz="800" baseline="-25000"/>
                    </a:p>
                  </a:txBody>
                  <a:tcPr marL="18288" marR="18288" marT="18288" marB="18288">
                    <a:solidFill>
                      <a:srgbClr val="2DA496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700871"/>
                  </a:ext>
                </a:extLst>
              </a:tr>
              <a:tr h="175973">
                <a:tc>
                  <a:txBody>
                    <a:bodyPr/>
                    <a:lstStyle/>
                    <a:p>
                      <a:r>
                        <a:rPr lang="en-US" sz="800"/>
                        <a:t>Sample</a:t>
                      </a:r>
                      <a:r>
                        <a:rPr lang="en-US" sz="800" baseline="-25000"/>
                        <a:t>1</a:t>
                      </a:r>
                    </a:p>
                  </a:txBody>
                  <a:tcPr marL="18288" marR="18288" marT="18288" marB="18288">
                    <a:solidFill>
                      <a:srgbClr val="2DA496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2DA496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2DA496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2DA496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2DA496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2DA496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940899"/>
                  </a:ext>
                </a:extLst>
              </a:tr>
              <a:tr h="175973">
                <a:tc>
                  <a:txBody>
                    <a:bodyPr/>
                    <a:lstStyle/>
                    <a:p>
                      <a:r>
                        <a:rPr lang="en-US" sz="800"/>
                        <a:t>…</a:t>
                      </a:r>
                    </a:p>
                  </a:txBody>
                  <a:tcPr marL="18288" marR="18288" marT="18288" marB="18288">
                    <a:solidFill>
                      <a:srgbClr val="2DA496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2DA496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2DA496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2DA496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2DA496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2DA496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943331"/>
                  </a:ext>
                </a:extLst>
              </a:tr>
              <a:tr h="175973">
                <a:tc>
                  <a:txBody>
                    <a:bodyPr/>
                    <a:lstStyle/>
                    <a:p>
                      <a:r>
                        <a:rPr lang="en-US" sz="800" dirty="0" err="1"/>
                        <a:t>Sample</a:t>
                      </a:r>
                      <a:r>
                        <a:rPr lang="en-US" sz="800" baseline="-25000" dirty="0" err="1"/>
                        <a:t>n</a:t>
                      </a:r>
                      <a:endParaRPr lang="en-US" sz="800" baseline="-25000" dirty="0"/>
                    </a:p>
                  </a:txBody>
                  <a:tcPr marL="18288" marR="18288" marT="18288" marB="18288">
                    <a:solidFill>
                      <a:srgbClr val="2DA496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2DA496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2DA496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2DA496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2DA496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18288" marR="18288" marT="18288" marB="18288">
                    <a:solidFill>
                      <a:srgbClr val="2DA496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853360"/>
                  </a:ext>
                </a:extLst>
              </a:tr>
            </a:tbl>
          </a:graphicData>
        </a:graphic>
      </p:graphicFrame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88C9EF0-F7F8-401A-B764-60799D92DE34}"/>
              </a:ext>
            </a:extLst>
          </p:cNvPr>
          <p:cNvCxnSpPr>
            <a:cxnSpLocks/>
          </p:cNvCxnSpPr>
          <p:nvPr/>
        </p:nvCxnSpPr>
        <p:spPr>
          <a:xfrm flipH="1" flipV="1">
            <a:off x="4286342" y="1070296"/>
            <a:ext cx="237424" cy="1174012"/>
          </a:xfrm>
          <a:prstGeom prst="line">
            <a:avLst/>
          </a:prstGeom>
          <a:ln w="19050">
            <a:solidFill>
              <a:srgbClr val="E9C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1E9DFFA1-C105-4271-93AE-3D6270B3DC98}"/>
              </a:ext>
            </a:extLst>
          </p:cNvPr>
          <p:cNvCxnSpPr>
            <a:cxnSpLocks/>
            <a:endCxn id="69" idx="2"/>
          </p:cNvCxnSpPr>
          <p:nvPr/>
        </p:nvCxnSpPr>
        <p:spPr>
          <a:xfrm flipH="1" flipV="1">
            <a:off x="4516726" y="1070296"/>
            <a:ext cx="69859" cy="1099766"/>
          </a:xfrm>
          <a:prstGeom prst="line">
            <a:avLst/>
          </a:prstGeom>
          <a:ln w="3175">
            <a:solidFill>
              <a:srgbClr val="E9C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0CADEA18-8BBE-4D9A-85C9-D5A618D0EE6C}"/>
              </a:ext>
            </a:extLst>
          </p:cNvPr>
          <p:cNvCxnSpPr>
            <a:cxnSpLocks/>
          </p:cNvCxnSpPr>
          <p:nvPr/>
        </p:nvCxnSpPr>
        <p:spPr>
          <a:xfrm flipV="1">
            <a:off x="4643629" y="1083811"/>
            <a:ext cx="76393" cy="1031544"/>
          </a:xfrm>
          <a:prstGeom prst="line">
            <a:avLst/>
          </a:prstGeom>
          <a:ln w="31750">
            <a:solidFill>
              <a:srgbClr val="E9C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17DC80D-D8AC-477E-91F4-754C743949F9}"/>
              </a:ext>
            </a:extLst>
          </p:cNvPr>
          <p:cNvCxnSpPr>
            <a:cxnSpLocks/>
          </p:cNvCxnSpPr>
          <p:nvPr/>
        </p:nvCxnSpPr>
        <p:spPr>
          <a:xfrm flipV="1">
            <a:off x="4685562" y="1077006"/>
            <a:ext cx="252957" cy="983842"/>
          </a:xfrm>
          <a:prstGeom prst="line">
            <a:avLst/>
          </a:prstGeom>
          <a:ln w="44450">
            <a:solidFill>
              <a:srgbClr val="E9C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CBD2A1E0-E0BB-4B8B-BEB6-329F5D81CE6C}"/>
              </a:ext>
            </a:extLst>
          </p:cNvPr>
          <p:cNvCxnSpPr>
            <a:cxnSpLocks/>
          </p:cNvCxnSpPr>
          <p:nvPr/>
        </p:nvCxnSpPr>
        <p:spPr>
          <a:xfrm flipV="1">
            <a:off x="4767084" y="1083276"/>
            <a:ext cx="363759" cy="911553"/>
          </a:xfrm>
          <a:prstGeom prst="line">
            <a:avLst/>
          </a:prstGeom>
          <a:ln w="19050">
            <a:solidFill>
              <a:srgbClr val="E9C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6D66547E-2251-4314-88AD-0FC778736DB8}"/>
              </a:ext>
            </a:extLst>
          </p:cNvPr>
          <p:cNvCxnSpPr>
            <a:cxnSpLocks/>
          </p:cNvCxnSpPr>
          <p:nvPr/>
        </p:nvCxnSpPr>
        <p:spPr>
          <a:xfrm flipH="1" flipV="1">
            <a:off x="4286342" y="1083811"/>
            <a:ext cx="571253" cy="1151945"/>
          </a:xfrm>
          <a:prstGeom prst="line">
            <a:avLst/>
          </a:prstGeom>
          <a:ln w="38100">
            <a:solidFill>
              <a:srgbClr val="E9C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255AC886-A77D-4D64-A2DB-D13418201879}"/>
              </a:ext>
            </a:extLst>
          </p:cNvPr>
          <p:cNvCxnSpPr>
            <a:cxnSpLocks/>
            <a:endCxn id="69" idx="2"/>
          </p:cNvCxnSpPr>
          <p:nvPr/>
        </p:nvCxnSpPr>
        <p:spPr>
          <a:xfrm flipH="1" flipV="1">
            <a:off x="4516726" y="1070296"/>
            <a:ext cx="421323" cy="1107864"/>
          </a:xfrm>
          <a:prstGeom prst="line">
            <a:avLst/>
          </a:prstGeom>
          <a:ln w="19050">
            <a:solidFill>
              <a:srgbClr val="E9C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0127FFDD-5477-4E4B-A519-D428276E543D}"/>
              </a:ext>
            </a:extLst>
          </p:cNvPr>
          <p:cNvCxnSpPr>
            <a:cxnSpLocks/>
          </p:cNvCxnSpPr>
          <p:nvPr/>
        </p:nvCxnSpPr>
        <p:spPr>
          <a:xfrm flipH="1" flipV="1">
            <a:off x="4727214" y="1083811"/>
            <a:ext cx="233957" cy="1031544"/>
          </a:xfrm>
          <a:prstGeom prst="line">
            <a:avLst/>
          </a:prstGeom>
          <a:ln w="3175">
            <a:solidFill>
              <a:srgbClr val="E9C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001EB92C-9125-471D-8DB1-E7EB08F1B749}"/>
              </a:ext>
            </a:extLst>
          </p:cNvPr>
          <p:cNvCxnSpPr>
            <a:cxnSpLocks/>
          </p:cNvCxnSpPr>
          <p:nvPr/>
        </p:nvCxnSpPr>
        <p:spPr>
          <a:xfrm flipH="1" flipV="1">
            <a:off x="4926782" y="1083811"/>
            <a:ext cx="69890" cy="969840"/>
          </a:xfrm>
          <a:prstGeom prst="line">
            <a:avLst/>
          </a:prstGeom>
          <a:ln w="19050">
            <a:solidFill>
              <a:srgbClr val="E9C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987160FA-F95A-4F0D-84F5-089163C79621}"/>
              </a:ext>
            </a:extLst>
          </p:cNvPr>
          <p:cNvCxnSpPr>
            <a:cxnSpLocks/>
          </p:cNvCxnSpPr>
          <p:nvPr/>
        </p:nvCxnSpPr>
        <p:spPr>
          <a:xfrm flipV="1">
            <a:off x="5089557" y="1077006"/>
            <a:ext cx="38443" cy="917823"/>
          </a:xfrm>
          <a:prstGeom prst="line">
            <a:avLst/>
          </a:prstGeom>
          <a:ln w="57150">
            <a:solidFill>
              <a:srgbClr val="E9C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135A39D0-8397-4E0D-87CA-17469795EDF9}"/>
              </a:ext>
            </a:extLst>
          </p:cNvPr>
          <p:cNvCxnSpPr>
            <a:cxnSpLocks/>
          </p:cNvCxnSpPr>
          <p:nvPr/>
        </p:nvCxnSpPr>
        <p:spPr>
          <a:xfrm flipH="1" flipV="1">
            <a:off x="4282254" y="1077006"/>
            <a:ext cx="896300" cy="1167302"/>
          </a:xfrm>
          <a:prstGeom prst="line">
            <a:avLst/>
          </a:prstGeom>
          <a:ln w="19050">
            <a:solidFill>
              <a:srgbClr val="E9C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BF84EE4C-8F7A-4EDC-A078-519E027628B9}"/>
              </a:ext>
            </a:extLst>
          </p:cNvPr>
          <p:cNvCxnSpPr>
            <a:cxnSpLocks/>
            <a:endCxn id="69" idx="2"/>
          </p:cNvCxnSpPr>
          <p:nvPr/>
        </p:nvCxnSpPr>
        <p:spPr>
          <a:xfrm flipH="1" flipV="1">
            <a:off x="4516726" y="1070296"/>
            <a:ext cx="721755" cy="1107864"/>
          </a:xfrm>
          <a:prstGeom prst="line">
            <a:avLst/>
          </a:prstGeom>
          <a:ln w="38100">
            <a:solidFill>
              <a:srgbClr val="E9C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2B0671E9-0836-44ED-8BD7-B8F5F4481AD0}"/>
              </a:ext>
            </a:extLst>
          </p:cNvPr>
          <p:cNvCxnSpPr>
            <a:cxnSpLocks/>
          </p:cNvCxnSpPr>
          <p:nvPr/>
        </p:nvCxnSpPr>
        <p:spPr>
          <a:xfrm flipH="1" flipV="1">
            <a:off x="5132579" y="1083709"/>
            <a:ext cx="274318" cy="913984"/>
          </a:xfrm>
          <a:prstGeom prst="line">
            <a:avLst/>
          </a:prstGeom>
          <a:ln w="12700">
            <a:solidFill>
              <a:srgbClr val="E9C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5A5963B-4CEF-4487-B534-3ADB303D0DA5}"/>
              </a:ext>
            </a:extLst>
          </p:cNvPr>
          <p:cNvCxnSpPr>
            <a:cxnSpLocks/>
          </p:cNvCxnSpPr>
          <p:nvPr/>
        </p:nvCxnSpPr>
        <p:spPr>
          <a:xfrm flipH="1" flipV="1">
            <a:off x="4720022" y="1070296"/>
            <a:ext cx="602505" cy="1053873"/>
          </a:xfrm>
          <a:prstGeom prst="line">
            <a:avLst/>
          </a:prstGeom>
          <a:ln w="19050">
            <a:solidFill>
              <a:srgbClr val="E9C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34EFE892-3D85-494A-8F68-C1DFE75B2ADE}"/>
              </a:ext>
            </a:extLst>
          </p:cNvPr>
          <p:cNvCxnSpPr>
            <a:cxnSpLocks/>
          </p:cNvCxnSpPr>
          <p:nvPr/>
        </p:nvCxnSpPr>
        <p:spPr>
          <a:xfrm flipH="1" flipV="1">
            <a:off x="4925222" y="1083811"/>
            <a:ext cx="425013" cy="983633"/>
          </a:xfrm>
          <a:prstGeom prst="line">
            <a:avLst/>
          </a:prstGeom>
          <a:ln w="8890">
            <a:solidFill>
              <a:srgbClr val="E9C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78ACAAA5-A3B8-4AA4-86D2-4F99ADBB0E42}"/>
              </a:ext>
            </a:extLst>
          </p:cNvPr>
          <p:cNvCxnSpPr>
            <a:cxnSpLocks/>
          </p:cNvCxnSpPr>
          <p:nvPr/>
        </p:nvCxnSpPr>
        <p:spPr>
          <a:xfrm flipH="1" flipV="1">
            <a:off x="5838559" y="1075294"/>
            <a:ext cx="1031868" cy="1164000"/>
          </a:xfrm>
          <a:prstGeom prst="line">
            <a:avLst/>
          </a:prstGeom>
          <a:ln w="22860">
            <a:solidFill>
              <a:srgbClr val="2A9D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84B8B587-10F4-4ABD-98F5-43E15619B91E}"/>
              </a:ext>
            </a:extLst>
          </p:cNvPr>
          <p:cNvCxnSpPr>
            <a:cxnSpLocks/>
          </p:cNvCxnSpPr>
          <p:nvPr/>
        </p:nvCxnSpPr>
        <p:spPr>
          <a:xfrm flipH="1" flipV="1">
            <a:off x="5841416" y="1088868"/>
            <a:ext cx="380367" cy="1156310"/>
          </a:xfrm>
          <a:prstGeom prst="line">
            <a:avLst/>
          </a:prstGeom>
          <a:ln w="33020">
            <a:solidFill>
              <a:srgbClr val="2A9D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1B72515B-27E1-423D-AF81-720B8BA741A6}"/>
              </a:ext>
            </a:extLst>
          </p:cNvPr>
          <p:cNvCxnSpPr>
            <a:cxnSpLocks/>
            <a:endCxn id="70" idx="2"/>
          </p:cNvCxnSpPr>
          <p:nvPr/>
        </p:nvCxnSpPr>
        <p:spPr>
          <a:xfrm flipH="1" flipV="1">
            <a:off x="6092188" y="1078742"/>
            <a:ext cx="212605" cy="1077808"/>
          </a:xfrm>
          <a:prstGeom prst="line">
            <a:avLst/>
          </a:prstGeom>
          <a:ln w="8890">
            <a:solidFill>
              <a:srgbClr val="2A9D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1834AD30-4F84-467E-8366-33F951531F74}"/>
              </a:ext>
            </a:extLst>
          </p:cNvPr>
          <p:cNvCxnSpPr>
            <a:cxnSpLocks/>
          </p:cNvCxnSpPr>
          <p:nvPr/>
        </p:nvCxnSpPr>
        <p:spPr>
          <a:xfrm flipH="1" flipV="1">
            <a:off x="6286493" y="1084583"/>
            <a:ext cx="46208" cy="1012017"/>
          </a:xfrm>
          <a:prstGeom prst="line">
            <a:avLst/>
          </a:prstGeom>
          <a:ln w="30480">
            <a:solidFill>
              <a:srgbClr val="2A9D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D657AF93-898C-4A2E-B02A-2D067A563449}"/>
              </a:ext>
            </a:extLst>
          </p:cNvPr>
          <p:cNvCxnSpPr>
            <a:cxnSpLocks/>
          </p:cNvCxnSpPr>
          <p:nvPr/>
        </p:nvCxnSpPr>
        <p:spPr>
          <a:xfrm flipH="1" flipV="1">
            <a:off x="6511430" y="1078624"/>
            <a:ext cx="269171" cy="979979"/>
          </a:xfrm>
          <a:prstGeom prst="line">
            <a:avLst/>
          </a:prstGeom>
          <a:ln w="55880">
            <a:solidFill>
              <a:srgbClr val="2A9D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FD8F00AE-ABFB-43F4-9F78-E69E3E97FB96}"/>
              </a:ext>
            </a:extLst>
          </p:cNvPr>
          <p:cNvCxnSpPr>
            <a:cxnSpLocks/>
          </p:cNvCxnSpPr>
          <p:nvPr/>
        </p:nvCxnSpPr>
        <p:spPr>
          <a:xfrm flipV="1">
            <a:off x="6451011" y="1088680"/>
            <a:ext cx="238589" cy="900705"/>
          </a:xfrm>
          <a:prstGeom prst="line">
            <a:avLst/>
          </a:prstGeom>
          <a:ln w="6350">
            <a:solidFill>
              <a:srgbClr val="2A9D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B8328FD0-6A03-4B68-A124-698F8A9A5A75}"/>
              </a:ext>
            </a:extLst>
          </p:cNvPr>
          <p:cNvCxnSpPr>
            <a:cxnSpLocks/>
          </p:cNvCxnSpPr>
          <p:nvPr/>
        </p:nvCxnSpPr>
        <p:spPr>
          <a:xfrm flipH="1" flipV="1">
            <a:off x="5844606" y="1075293"/>
            <a:ext cx="722875" cy="1156569"/>
          </a:xfrm>
          <a:prstGeom prst="line">
            <a:avLst/>
          </a:prstGeom>
          <a:ln w="12700">
            <a:solidFill>
              <a:srgbClr val="2A9D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34A80C76-F630-4B8B-85B0-B0D27BCF6584}"/>
              </a:ext>
            </a:extLst>
          </p:cNvPr>
          <p:cNvCxnSpPr>
            <a:cxnSpLocks/>
            <a:endCxn id="70" idx="2"/>
          </p:cNvCxnSpPr>
          <p:nvPr/>
        </p:nvCxnSpPr>
        <p:spPr>
          <a:xfrm flipH="1" flipV="1">
            <a:off x="6092188" y="1078742"/>
            <a:ext cx="492031" cy="1094703"/>
          </a:xfrm>
          <a:prstGeom prst="line">
            <a:avLst/>
          </a:prstGeom>
          <a:ln w="3810">
            <a:solidFill>
              <a:srgbClr val="2A9D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3CDAB06B-E120-467B-96CB-FD1B2311BBF5}"/>
              </a:ext>
            </a:extLst>
          </p:cNvPr>
          <p:cNvCxnSpPr>
            <a:cxnSpLocks/>
          </p:cNvCxnSpPr>
          <p:nvPr/>
        </p:nvCxnSpPr>
        <p:spPr>
          <a:xfrm flipH="1" flipV="1">
            <a:off x="6286498" y="1083496"/>
            <a:ext cx="356367" cy="1017161"/>
          </a:xfrm>
          <a:prstGeom prst="line">
            <a:avLst/>
          </a:prstGeom>
          <a:ln w="54610">
            <a:solidFill>
              <a:srgbClr val="2A9D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124EB767-D725-41B6-8F54-6CB4DC81DE74}"/>
              </a:ext>
            </a:extLst>
          </p:cNvPr>
          <p:cNvCxnSpPr>
            <a:cxnSpLocks/>
          </p:cNvCxnSpPr>
          <p:nvPr/>
        </p:nvCxnSpPr>
        <p:spPr>
          <a:xfrm flipH="1" flipV="1">
            <a:off x="6692229" y="1103559"/>
            <a:ext cx="126941" cy="887704"/>
          </a:xfrm>
          <a:prstGeom prst="line">
            <a:avLst/>
          </a:prstGeom>
          <a:ln w="11430">
            <a:solidFill>
              <a:srgbClr val="2A9D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8C5B2999-C20A-467B-810D-06CB1CF8F9C9}"/>
              </a:ext>
            </a:extLst>
          </p:cNvPr>
          <p:cNvCxnSpPr>
            <a:cxnSpLocks/>
            <a:endCxn id="70" idx="2"/>
          </p:cNvCxnSpPr>
          <p:nvPr/>
        </p:nvCxnSpPr>
        <p:spPr>
          <a:xfrm flipH="1" flipV="1">
            <a:off x="6092188" y="1078742"/>
            <a:ext cx="818042" cy="1091758"/>
          </a:xfrm>
          <a:prstGeom prst="line">
            <a:avLst/>
          </a:prstGeom>
          <a:ln w="35560">
            <a:solidFill>
              <a:srgbClr val="2A9D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D14F1469-CBC7-4518-B45B-CA87106D7336}"/>
              </a:ext>
            </a:extLst>
          </p:cNvPr>
          <p:cNvCxnSpPr>
            <a:cxnSpLocks/>
          </p:cNvCxnSpPr>
          <p:nvPr/>
        </p:nvCxnSpPr>
        <p:spPr>
          <a:xfrm flipH="1" flipV="1">
            <a:off x="6295341" y="1092574"/>
            <a:ext cx="700036" cy="1023905"/>
          </a:xfrm>
          <a:prstGeom prst="line">
            <a:avLst/>
          </a:prstGeom>
          <a:ln w="15240">
            <a:solidFill>
              <a:srgbClr val="2A9D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65D3ADDB-48FC-4951-B768-EFA13071221D}"/>
              </a:ext>
            </a:extLst>
          </p:cNvPr>
          <p:cNvCxnSpPr>
            <a:cxnSpLocks/>
          </p:cNvCxnSpPr>
          <p:nvPr/>
        </p:nvCxnSpPr>
        <p:spPr>
          <a:xfrm flipH="1" flipV="1">
            <a:off x="6520234" y="1092258"/>
            <a:ext cx="514667" cy="959950"/>
          </a:xfrm>
          <a:prstGeom prst="line">
            <a:avLst/>
          </a:prstGeom>
          <a:ln w="2540">
            <a:solidFill>
              <a:srgbClr val="2A9D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59786C85-72B0-4285-B2D9-7D85E158C31A}"/>
              </a:ext>
            </a:extLst>
          </p:cNvPr>
          <p:cNvCxnSpPr>
            <a:cxnSpLocks/>
          </p:cNvCxnSpPr>
          <p:nvPr/>
        </p:nvCxnSpPr>
        <p:spPr>
          <a:xfrm flipH="1" flipV="1">
            <a:off x="6695522" y="1090172"/>
            <a:ext cx="396875" cy="907521"/>
          </a:xfrm>
          <a:prstGeom prst="line">
            <a:avLst/>
          </a:prstGeom>
          <a:ln w="26670">
            <a:solidFill>
              <a:srgbClr val="2A9D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8AFF1A93-0C49-43AA-AED3-035ECC0B164E}"/>
              </a:ext>
            </a:extLst>
          </p:cNvPr>
          <p:cNvCxnSpPr>
            <a:cxnSpLocks/>
            <a:endCxn id="242" idx="2"/>
          </p:cNvCxnSpPr>
          <p:nvPr/>
        </p:nvCxnSpPr>
        <p:spPr>
          <a:xfrm flipV="1">
            <a:off x="8197611" y="1077006"/>
            <a:ext cx="504509" cy="911475"/>
          </a:xfrm>
          <a:prstGeom prst="line">
            <a:avLst/>
          </a:prstGeom>
          <a:ln w="6350">
            <a:solidFill>
              <a:srgbClr val="40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F701DD5C-8A5C-4B18-9DF7-869F559165AF}"/>
              </a:ext>
            </a:extLst>
          </p:cNvPr>
          <p:cNvCxnSpPr>
            <a:cxnSpLocks/>
          </p:cNvCxnSpPr>
          <p:nvPr/>
        </p:nvCxnSpPr>
        <p:spPr>
          <a:xfrm flipH="1" flipV="1">
            <a:off x="7745840" y="1048950"/>
            <a:ext cx="207105" cy="1190344"/>
          </a:xfrm>
          <a:prstGeom prst="line">
            <a:avLst/>
          </a:prstGeom>
          <a:ln w="33020">
            <a:solidFill>
              <a:srgbClr val="40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47B01BB0-21BD-46D7-ABC1-E0F5A9BD262E}"/>
              </a:ext>
            </a:extLst>
          </p:cNvPr>
          <p:cNvCxnSpPr>
            <a:cxnSpLocks/>
          </p:cNvCxnSpPr>
          <p:nvPr/>
        </p:nvCxnSpPr>
        <p:spPr>
          <a:xfrm flipH="1" flipV="1">
            <a:off x="7980608" y="1068946"/>
            <a:ext cx="35624" cy="1101116"/>
          </a:xfrm>
          <a:prstGeom prst="line">
            <a:avLst/>
          </a:prstGeom>
          <a:ln w="8890">
            <a:solidFill>
              <a:srgbClr val="40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4F2E0C5D-561E-4AE8-A521-E53A27A4853A}"/>
              </a:ext>
            </a:extLst>
          </p:cNvPr>
          <p:cNvCxnSpPr>
            <a:cxnSpLocks/>
          </p:cNvCxnSpPr>
          <p:nvPr/>
        </p:nvCxnSpPr>
        <p:spPr>
          <a:xfrm flipV="1">
            <a:off x="8045852" y="1068841"/>
            <a:ext cx="165280" cy="1031816"/>
          </a:xfrm>
          <a:prstGeom prst="line">
            <a:avLst/>
          </a:prstGeom>
          <a:ln w="30480">
            <a:solidFill>
              <a:srgbClr val="40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8F999241-9BA6-4B34-94B9-DB93257271AE}"/>
              </a:ext>
            </a:extLst>
          </p:cNvPr>
          <p:cNvCxnSpPr>
            <a:cxnSpLocks/>
          </p:cNvCxnSpPr>
          <p:nvPr/>
        </p:nvCxnSpPr>
        <p:spPr>
          <a:xfrm flipV="1">
            <a:off x="8438263" y="1068841"/>
            <a:ext cx="17622" cy="986112"/>
          </a:xfrm>
          <a:prstGeom prst="line">
            <a:avLst/>
          </a:prstGeom>
          <a:ln w="55880">
            <a:solidFill>
              <a:srgbClr val="40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B61F85B9-8969-43BB-B9DA-26BAE685CF6A}"/>
              </a:ext>
            </a:extLst>
          </p:cNvPr>
          <p:cNvCxnSpPr>
            <a:cxnSpLocks/>
          </p:cNvCxnSpPr>
          <p:nvPr/>
        </p:nvCxnSpPr>
        <p:spPr>
          <a:xfrm flipH="1" flipV="1">
            <a:off x="7751162" y="1048950"/>
            <a:ext cx="534283" cy="1190344"/>
          </a:xfrm>
          <a:prstGeom prst="line">
            <a:avLst/>
          </a:prstGeom>
          <a:ln w="12700">
            <a:solidFill>
              <a:srgbClr val="40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F521F53E-073D-4D68-BBDE-6519AA5CBA0C}"/>
              </a:ext>
            </a:extLst>
          </p:cNvPr>
          <p:cNvCxnSpPr>
            <a:cxnSpLocks/>
          </p:cNvCxnSpPr>
          <p:nvPr/>
        </p:nvCxnSpPr>
        <p:spPr>
          <a:xfrm flipH="1" flipV="1">
            <a:off x="7980608" y="1064654"/>
            <a:ext cx="374365" cy="1094898"/>
          </a:xfrm>
          <a:prstGeom prst="line">
            <a:avLst/>
          </a:prstGeom>
          <a:ln w="3810">
            <a:solidFill>
              <a:srgbClr val="40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65553C2A-4111-4F84-8F4A-7C2140864B97}"/>
              </a:ext>
            </a:extLst>
          </p:cNvPr>
          <p:cNvCxnSpPr>
            <a:cxnSpLocks/>
          </p:cNvCxnSpPr>
          <p:nvPr/>
        </p:nvCxnSpPr>
        <p:spPr>
          <a:xfrm flipH="1" flipV="1">
            <a:off x="8227329" y="1060361"/>
            <a:ext cx="164286" cy="1040296"/>
          </a:xfrm>
          <a:prstGeom prst="line">
            <a:avLst/>
          </a:prstGeom>
          <a:ln w="54610">
            <a:solidFill>
              <a:srgbClr val="40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2970BB4C-8772-4AE7-8C3F-3653F179B35A}"/>
              </a:ext>
            </a:extLst>
          </p:cNvPr>
          <p:cNvCxnSpPr>
            <a:cxnSpLocks/>
          </p:cNvCxnSpPr>
          <p:nvPr/>
        </p:nvCxnSpPr>
        <p:spPr>
          <a:xfrm flipV="1">
            <a:off x="8116737" y="1083496"/>
            <a:ext cx="327877" cy="966279"/>
          </a:xfrm>
          <a:prstGeom prst="line">
            <a:avLst/>
          </a:prstGeom>
          <a:ln w="3810">
            <a:solidFill>
              <a:srgbClr val="40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E25C0F0F-15EE-45D2-AC39-78320A754083}"/>
              </a:ext>
            </a:extLst>
          </p:cNvPr>
          <p:cNvCxnSpPr>
            <a:cxnSpLocks/>
          </p:cNvCxnSpPr>
          <p:nvPr/>
        </p:nvCxnSpPr>
        <p:spPr>
          <a:xfrm flipV="1">
            <a:off x="8502221" y="1070296"/>
            <a:ext cx="192998" cy="938043"/>
          </a:xfrm>
          <a:prstGeom prst="line">
            <a:avLst/>
          </a:prstGeom>
          <a:ln w="11430">
            <a:solidFill>
              <a:srgbClr val="40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5B01212D-573A-4930-98DA-565BC2452A76}"/>
              </a:ext>
            </a:extLst>
          </p:cNvPr>
          <p:cNvCxnSpPr>
            <a:cxnSpLocks/>
          </p:cNvCxnSpPr>
          <p:nvPr/>
        </p:nvCxnSpPr>
        <p:spPr>
          <a:xfrm flipH="1" flipV="1">
            <a:off x="7743561" y="1048950"/>
            <a:ext cx="863210" cy="1190344"/>
          </a:xfrm>
          <a:prstGeom prst="line">
            <a:avLst/>
          </a:prstGeom>
          <a:ln w="22860">
            <a:solidFill>
              <a:srgbClr val="40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17A7CBB0-922B-41D9-AE05-D8CA4D72D204}"/>
              </a:ext>
            </a:extLst>
          </p:cNvPr>
          <p:cNvCxnSpPr>
            <a:cxnSpLocks/>
          </p:cNvCxnSpPr>
          <p:nvPr/>
        </p:nvCxnSpPr>
        <p:spPr>
          <a:xfrm flipH="1" flipV="1">
            <a:off x="7980608" y="1060361"/>
            <a:ext cx="671352" cy="1117799"/>
          </a:xfrm>
          <a:prstGeom prst="line">
            <a:avLst/>
          </a:prstGeom>
          <a:ln w="35560">
            <a:solidFill>
              <a:srgbClr val="40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B42B39DA-569E-4F78-AC11-F2EF877F86DB}"/>
              </a:ext>
            </a:extLst>
          </p:cNvPr>
          <p:cNvCxnSpPr>
            <a:cxnSpLocks/>
          </p:cNvCxnSpPr>
          <p:nvPr/>
        </p:nvCxnSpPr>
        <p:spPr>
          <a:xfrm flipH="1" flipV="1">
            <a:off x="8211132" y="1068841"/>
            <a:ext cx="506584" cy="1044068"/>
          </a:xfrm>
          <a:prstGeom prst="line">
            <a:avLst/>
          </a:prstGeom>
          <a:ln w="15240">
            <a:solidFill>
              <a:srgbClr val="40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082B1BA0-930A-40DC-8903-A61AD5FECB76}"/>
              </a:ext>
            </a:extLst>
          </p:cNvPr>
          <p:cNvCxnSpPr>
            <a:cxnSpLocks/>
          </p:cNvCxnSpPr>
          <p:nvPr/>
        </p:nvCxnSpPr>
        <p:spPr>
          <a:xfrm flipH="1" flipV="1">
            <a:off x="8475673" y="1068841"/>
            <a:ext cx="282977" cy="980934"/>
          </a:xfrm>
          <a:prstGeom prst="line">
            <a:avLst/>
          </a:prstGeom>
          <a:ln w="2540">
            <a:solidFill>
              <a:srgbClr val="40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EAE04CA6-CB1E-43CC-8741-176895925E36}"/>
              </a:ext>
            </a:extLst>
          </p:cNvPr>
          <p:cNvCxnSpPr>
            <a:cxnSpLocks/>
            <a:endCxn id="242" idx="2"/>
          </p:cNvCxnSpPr>
          <p:nvPr/>
        </p:nvCxnSpPr>
        <p:spPr>
          <a:xfrm flipH="1" flipV="1">
            <a:off x="8702120" y="1077006"/>
            <a:ext cx="118353" cy="922827"/>
          </a:xfrm>
          <a:prstGeom prst="line">
            <a:avLst/>
          </a:prstGeom>
          <a:ln w="26670">
            <a:solidFill>
              <a:srgbClr val="40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A6989443-1146-4C2A-AD3E-A22E6B2EC675}"/>
              </a:ext>
            </a:extLst>
          </p:cNvPr>
          <p:cNvSpPr txBox="1"/>
          <p:nvPr/>
        </p:nvSpPr>
        <p:spPr>
          <a:xfrm>
            <a:off x="3951786" y="3032583"/>
            <a:ext cx="2703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Topic</a:t>
            </a:r>
            <a:r>
              <a:rPr lang="en-US" sz="1400" baseline="-25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US" sz="1400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5E0C225D-74F8-4559-A508-F375B97DFB50}"/>
              </a:ext>
            </a:extLst>
          </p:cNvPr>
          <p:cNvSpPr txBox="1"/>
          <p:nvPr/>
        </p:nvSpPr>
        <p:spPr>
          <a:xfrm>
            <a:off x="247122" y="3241114"/>
            <a:ext cx="237791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C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Cluster cross omics topics:  </a:t>
            </a:r>
            <a:r>
              <a:rPr lang="en-US" sz="1200" dirty="0"/>
              <a:t>Topics have a value per sample. Cluster topics into 4 groups using spearman correlations to obtain “cross-</a:t>
            </a:r>
            <a:r>
              <a:rPr lang="en-US" sz="1200" dirty="0" err="1"/>
              <a:t>omic</a:t>
            </a:r>
            <a:r>
              <a:rPr lang="en-US" sz="1200" dirty="0"/>
              <a:t>” topics. </a:t>
            </a:r>
            <a:endParaRPr lang="en-US" sz="1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53A31F-A90D-41BA-B3DB-0C05F7E20891}"/>
              </a:ext>
            </a:extLst>
          </p:cNvPr>
          <p:cNvSpPr txBox="1"/>
          <p:nvPr/>
        </p:nvSpPr>
        <p:spPr>
          <a:xfrm>
            <a:off x="17615" y="211974"/>
            <a:ext cx="2009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</a:t>
            </a:r>
            <a:r>
              <a:rPr lang="en-US" sz="1200" b="1" dirty="0"/>
              <a:t>  Input Data: </a:t>
            </a:r>
            <a:r>
              <a:rPr lang="en-US" sz="1200" dirty="0"/>
              <a:t>Stool samples sequenced using 4 omics 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A1EDAB18-1051-46F6-820E-6120F9438670}"/>
              </a:ext>
            </a:extLst>
          </p:cNvPr>
          <p:cNvSpPr/>
          <p:nvPr/>
        </p:nvSpPr>
        <p:spPr>
          <a:xfrm>
            <a:off x="2612639" y="1105047"/>
            <a:ext cx="120945" cy="648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1996B2A-9B9E-4BBB-ACEE-14DE63ECBF29}"/>
              </a:ext>
            </a:extLst>
          </p:cNvPr>
          <p:cNvCxnSpPr>
            <a:cxnSpLocks/>
          </p:cNvCxnSpPr>
          <p:nvPr/>
        </p:nvCxnSpPr>
        <p:spPr>
          <a:xfrm flipV="1">
            <a:off x="3078557" y="1088868"/>
            <a:ext cx="441153" cy="905961"/>
          </a:xfrm>
          <a:prstGeom prst="line">
            <a:avLst/>
          </a:prstGeom>
          <a:ln w="3175">
            <a:solidFill>
              <a:srgbClr val="E76F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F878E1-C9F3-4F60-981D-0AE9360008DF}"/>
              </a:ext>
            </a:extLst>
          </p:cNvPr>
          <p:cNvCxnSpPr>
            <a:cxnSpLocks/>
          </p:cNvCxnSpPr>
          <p:nvPr/>
        </p:nvCxnSpPr>
        <p:spPr>
          <a:xfrm flipH="1" flipV="1">
            <a:off x="2765564" y="1089212"/>
            <a:ext cx="157844" cy="1092846"/>
          </a:xfrm>
          <a:prstGeom prst="line">
            <a:avLst/>
          </a:prstGeom>
          <a:ln w="57150">
            <a:solidFill>
              <a:srgbClr val="E76F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CF03D78-9C02-42CF-B9E4-FA7D0093736C}"/>
              </a:ext>
            </a:extLst>
          </p:cNvPr>
          <p:cNvCxnSpPr>
            <a:cxnSpLocks/>
          </p:cNvCxnSpPr>
          <p:nvPr/>
        </p:nvCxnSpPr>
        <p:spPr>
          <a:xfrm flipV="1">
            <a:off x="2977340" y="1089634"/>
            <a:ext cx="64831" cy="1034535"/>
          </a:xfrm>
          <a:prstGeom prst="line">
            <a:avLst/>
          </a:prstGeom>
          <a:ln w="19050">
            <a:solidFill>
              <a:srgbClr val="E76F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CD6BA54-14BA-475F-8F7F-D20EF5E57190}"/>
              </a:ext>
            </a:extLst>
          </p:cNvPr>
          <p:cNvCxnSpPr>
            <a:cxnSpLocks/>
          </p:cNvCxnSpPr>
          <p:nvPr/>
        </p:nvCxnSpPr>
        <p:spPr>
          <a:xfrm flipV="1">
            <a:off x="3099550" y="1081888"/>
            <a:ext cx="195151" cy="967887"/>
          </a:xfrm>
          <a:prstGeom prst="line">
            <a:avLst/>
          </a:prstGeom>
          <a:ln w="3175">
            <a:solidFill>
              <a:srgbClr val="E76F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64593DE-4C01-44A9-A3D6-874C62571A9F}"/>
              </a:ext>
            </a:extLst>
          </p:cNvPr>
          <p:cNvCxnSpPr>
            <a:cxnSpLocks/>
          </p:cNvCxnSpPr>
          <p:nvPr/>
        </p:nvCxnSpPr>
        <p:spPr>
          <a:xfrm flipH="1" flipV="1">
            <a:off x="2552333" y="1098607"/>
            <a:ext cx="245066" cy="1154044"/>
          </a:xfrm>
          <a:prstGeom prst="line">
            <a:avLst/>
          </a:prstGeom>
          <a:ln w="19050">
            <a:solidFill>
              <a:srgbClr val="E76F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18E05FB-23BA-4118-B5CE-501DC2064BD0}"/>
              </a:ext>
            </a:extLst>
          </p:cNvPr>
          <p:cNvCxnSpPr>
            <a:cxnSpLocks/>
          </p:cNvCxnSpPr>
          <p:nvPr/>
        </p:nvCxnSpPr>
        <p:spPr>
          <a:xfrm flipH="1" flipV="1">
            <a:off x="2541558" y="1096885"/>
            <a:ext cx="945913" cy="1164312"/>
          </a:xfrm>
          <a:prstGeom prst="line">
            <a:avLst/>
          </a:prstGeom>
          <a:ln w="3175">
            <a:solidFill>
              <a:srgbClr val="E76F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85F1723-D9E9-43B2-A3A4-05140A8FA537}"/>
              </a:ext>
            </a:extLst>
          </p:cNvPr>
          <p:cNvCxnSpPr>
            <a:cxnSpLocks/>
          </p:cNvCxnSpPr>
          <p:nvPr/>
        </p:nvCxnSpPr>
        <p:spPr>
          <a:xfrm flipH="1" flipV="1">
            <a:off x="2762203" y="1089212"/>
            <a:ext cx="758334" cy="1088948"/>
          </a:xfrm>
          <a:prstGeom prst="line">
            <a:avLst/>
          </a:prstGeom>
          <a:ln w="19050">
            <a:solidFill>
              <a:srgbClr val="E76F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AE9C059-3EA8-49D6-A239-6A6F8D5C7D7F}"/>
              </a:ext>
            </a:extLst>
          </p:cNvPr>
          <p:cNvCxnSpPr>
            <a:cxnSpLocks/>
          </p:cNvCxnSpPr>
          <p:nvPr/>
        </p:nvCxnSpPr>
        <p:spPr>
          <a:xfrm flipH="1" flipV="1">
            <a:off x="3042171" y="1089634"/>
            <a:ext cx="255401" cy="1025721"/>
          </a:xfrm>
          <a:prstGeom prst="line">
            <a:avLst/>
          </a:prstGeom>
          <a:ln w="38100">
            <a:solidFill>
              <a:srgbClr val="E76F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24DF96AD-C2AF-4869-B23D-BC5D7BDCF72E}"/>
              </a:ext>
            </a:extLst>
          </p:cNvPr>
          <p:cNvCxnSpPr>
            <a:cxnSpLocks/>
          </p:cNvCxnSpPr>
          <p:nvPr/>
        </p:nvCxnSpPr>
        <p:spPr>
          <a:xfrm flipH="1" flipV="1">
            <a:off x="2558513" y="1095948"/>
            <a:ext cx="621476" cy="1170314"/>
          </a:xfrm>
          <a:prstGeom prst="line">
            <a:avLst/>
          </a:prstGeom>
          <a:ln w="19050">
            <a:solidFill>
              <a:srgbClr val="E76F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B8B6C786-4DEB-405D-9EE3-6142974E193C}"/>
              </a:ext>
            </a:extLst>
          </p:cNvPr>
          <p:cNvSpPr/>
          <p:nvPr/>
        </p:nvSpPr>
        <p:spPr>
          <a:xfrm>
            <a:off x="3112889" y="1002696"/>
            <a:ext cx="94184" cy="79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CA189CAD-0C8C-4814-94F3-A1B8B16A062D}"/>
              </a:ext>
            </a:extLst>
          </p:cNvPr>
          <p:cNvCxnSpPr>
            <a:cxnSpLocks/>
          </p:cNvCxnSpPr>
          <p:nvPr/>
        </p:nvCxnSpPr>
        <p:spPr>
          <a:xfrm flipH="1" flipV="1">
            <a:off x="3294701" y="1081888"/>
            <a:ext cx="49857" cy="980039"/>
          </a:xfrm>
          <a:prstGeom prst="line">
            <a:avLst/>
          </a:prstGeom>
          <a:ln w="19050">
            <a:solidFill>
              <a:srgbClr val="E76F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9CF48448-DDDF-4073-B7C3-CCAD20C6899D}"/>
              </a:ext>
            </a:extLst>
          </p:cNvPr>
          <p:cNvSpPr/>
          <p:nvPr/>
        </p:nvSpPr>
        <p:spPr>
          <a:xfrm>
            <a:off x="3246979" y="1098688"/>
            <a:ext cx="147710" cy="582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247069DC-167C-486E-B5CE-E80E944D09E4}"/>
              </a:ext>
            </a:extLst>
          </p:cNvPr>
          <p:cNvSpPr/>
          <p:nvPr/>
        </p:nvSpPr>
        <p:spPr>
          <a:xfrm>
            <a:off x="3601476" y="1105047"/>
            <a:ext cx="147710" cy="582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B642E377-F957-421F-BDD2-3B52ABEEB35A}"/>
              </a:ext>
            </a:extLst>
          </p:cNvPr>
          <p:cNvSpPr/>
          <p:nvPr/>
        </p:nvSpPr>
        <p:spPr>
          <a:xfrm>
            <a:off x="3956029" y="1105046"/>
            <a:ext cx="147710" cy="582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4C98EEC6-04F8-4D73-84E9-B4C4B89D07FC}"/>
              </a:ext>
            </a:extLst>
          </p:cNvPr>
          <p:cNvSpPr/>
          <p:nvPr/>
        </p:nvSpPr>
        <p:spPr>
          <a:xfrm>
            <a:off x="4285095" y="1105045"/>
            <a:ext cx="147710" cy="582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48855137-5DE0-4148-9A43-B465994FB350}"/>
              </a:ext>
            </a:extLst>
          </p:cNvPr>
          <p:cNvSpPr/>
          <p:nvPr/>
        </p:nvSpPr>
        <p:spPr>
          <a:xfrm>
            <a:off x="4604472" y="1098266"/>
            <a:ext cx="147710" cy="582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ECFBCAAF-68B1-4125-A803-981573778A61}"/>
              </a:ext>
            </a:extLst>
          </p:cNvPr>
          <p:cNvSpPr/>
          <p:nvPr/>
        </p:nvSpPr>
        <p:spPr>
          <a:xfrm>
            <a:off x="5214236" y="1094329"/>
            <a:ext cx="147710" cy="582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6C3DC2F6-0630-42AA-B072-97CC385F5E2E}"/>
              </a:ext>
            </a:extLst>
          </p:cNvPr>
          <p:cNvSpPr/>
          <p:nvPr/>
        </p:nvSpPr>
        <p:spPr>
          <a:xfrm>
            <a:off x="5605702" y="1097195"/>
            <a:ext cx="147710" cy="582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901FC7DD-1496-4EE3-8F4A-1260B17B4D9E}"/>
              </a:ext>
            </a:extLst>
          </p:cNvPr>
          <p:cNvSpPr/>
          <p:nvPr/>
        </p:nvSpPr>
        <p:spPr>
          <a:xfrm>
            <a:off x="5959849" y="1101484"/>
            <a:ext cx="147710" cy="582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313EE6F6-FF33-4335-8010-2D31E71A8103}"/>
              </a:ext>
            </a:extLst>
          </p:cNvPr>
          <p:cNvSpPr/>
          <p:nvPr/>
        </p:nvSpPr>
        <p:spPr>
          <a:xfrm>
            <a:off x="6288757" y="1098688"/>
            <a:ext cx="147710" cy="582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1CA76218-88C2-4242-B288-76FFF84ECCE9}"/>
              </a:ext>
            </a:extLst>
          </p:cNvPr>
          <p:cNvSpPr/>
          <p:nvPr/>
        </p:nvSpPr>
        <p:spPr>
          <a:xfrm>
            <a:off x="6617665" y="1101484"/>
            <a:ext cx="147710" cy="582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D7B1316A-9EFB-4346-9977-45D4908AA3BA}"/>
              </a:ext>
            </a:extLst>
          </p:cNvPr>
          <p:cNvSpPr/>
          <p:nvPr/>
        </p:nvSpPr>
        <p:spPr>
          <a:xfrm>
            <a:off x="7278787" y="1018759"/>
            <a:ext cx="127512" cy="582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F5053B42-796A-46CA-B64C-520968E22586}"/>
              </a:ext>
            </a:extLst>
          </p:cNvPr>
          <p:cNvSpPr/>
          <p:nvPr/>
        </p:nvSpPr>
        <p:spPr>
          <a:xfrm>
            <a:off x="7641651" y="1020301"/>
            <a:ext cx="127512" cy="582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ED7A1156-4596-4FE3-94F9-0319F4F49874}"/>
              </a:ext>
            </a:extLst>
          </p:cNvPr>
          <p:cNvSpPr/>
          <p:nvPr/>
        </p:nvSpPr>
        <p:spPr>
          <a:xfrm>
            <a:off x="7996204" y="1021625"/>
            <a:ext cx="127512" cy="582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A50843EB-2860-47C3-A871-3EA0483DFB9A}"/>
              </a:ext>
            </a:extLst>
          </p:cNvPr>
          <p:cNvSpPr/>
          <p:nvPr/>
        </p:nvSpPr>
        <p:spPr>
          <a:xfrm>
            <a:off x="8339010" y="1018759"/>
            <a:ext cx="127512" cy="582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F4227E0D-B6A7-4720-9703-C2056F7B52EA}"/>
              </a:ext>
            </a:extLst>
          </p:cNvPr>
          <p:cNvSpPr/>
          <p:nvPr/>
        </p:nvSpPr>
        <p:spPr>
          <a:xfrm>
            <a:off x="8638364" y="1018759"/>
            <a:ext cx="127512" cy="582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910F3229-EE8B-4E18-89C0-F407ACB711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448731"/>
              </p:ext>
            </p:extLst>
          </p:nvPr>
        </p:nvGraphicFramePr>
        <p:xfrm>
          <a:off x="2275001" y="2289012"/>
          <a:ext cx="1346454" cy="6522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2176">
                  <a:extLst>
                    <a:ext uri="{9D8B030D-6E8A-4147-A177-3AD203B41FA5}">
                      <a16:colId xmlns:a16="http://schemas.microsoft.com/office/drawing/2014/main" val="2544248493"/>
                    </a:ext>
                  </a:extLst>
                </a:gridCol>
                <a:gridCol w="322326">
                  <a:extLst>
                    <a:ext uri="{9D8B030D-6E8A-4147-A177-3AD203B41FA5}">
                      <a16:colId xmlns:a16="http://schemas.microsoft.com/office/drawing/2014/main" val="1631880937"/>
                    </a:ext>
                  </a:extLst>
                </a:gridCol>
                <a:gridCol w="319151">
                  <a:extLst>
                    <a:ext uri="{9D8B030D-6E8A-4147-A177-3AD203B41FA5}">
                      <a16:colId xmlns:a16="http://schemas.microsoft.com/office/drawing/2014/main" val="572093327"/>
                    </a:ext>
                  </a:extLst>
                </a:gridCol>
                <a:gridCol w="312801">
                  <a:extLst>
                    <a:ext uri="{9D8B030D-6E8A-4147-A177-3AD203B41FA5}">
                      <a16:colId xmlns:a16="http://schemas.microsoft.com/office/drawing/2014/main" val="4080004676"/>
                    </a:ext>
                  </a:extLst>
                </a:gridCol>
              </a:tblGrid>
              <a:tr h="176808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18288" marR="18288" marT="18288" marB="18288">
                    <a:solidFill>
                      <a:srgbClr val="FBD9D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aseline="0" err="1"/>
                        <a:t>Topic</a:t>
                      </a:r>
                      <a:r>
                        <a:rPr lang="en-US" sz="800" baseline="-25000" err="1"/>
                        <a:t>A</a:t>
                      </a:r>
                      <a:endParaRPr lang="en-US" sz="800"/>
                    </a:p>
                  </a:txBody>
                  <a:tcPr marL="18288" marR="18288" marT="18288" marB="18288">
                    <a:solidFill>
                      <a:srgbClr val="FBD9D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Topic</a:t>
                      </a:r>
                      <a:r>
                        <a:rPr lang="en-US" sz="800" baseline="-25000" dirty="0" err="1"/>
                        <a:t>B</a:t>
                      </a:r>
                      <a:endParaRPr lang="en-US" sz="800" dirty="0"/>
                    </a:p>
                  </a:txBody>
                  <a:tcPr marL="18288" marR="18288" marT="18288" marB="18288">
                    <a:solidFill>
                      <a:srgbClr val="FBD9D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err="1"/>
                        <a:t>Topic</a:t>
                      </a:r>
                      <a:r>
                        <a:rPr lang="en-US" sz="800" baseline="-25000" err="1"/>
                        <a:t>C</a:t>
                      </a:r>
                      <a:endParaRPr lang="en-US" sz="800" baseline="-25000"/>
                    </a:p>
                  </a:txBody>
                  <a:tcPr marL="18288" marR="18288" marT="18288" marB="18288">
                    <a:solidFill>
                      <a:srgbClr val="FBD9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700871"/>
                  </a:ext>
                </a:extLst>
              </a:tr>
              <a:tr h="138499">
                <a:tc>
                  <a:txBody>
                    <a:bodyPr/>
                    <a:lstStyle/>
                    <a:p>
                      <a:r>
                        <a:rPr lang="en-US" sz="800" dirty="0"/>
                        <a:t>Sample</a:t>
                      </a:r>
                      <a:r>
                        <a:rPr lang="en-US" sz="800" baseline="-25000" dirty="0"/>
                        <a:t>1</a:t>
                      </a:r>
                    </a:p>
                  </a:txBody>
                  <a:tcPr marL="18288" marR="18288" marT="18288" marB="18288">
                    <a:solidFill>
                      <a:srgbClr val="FBD9D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FBD9D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FBD9D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FBD9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940899"/>
                  </a:ext>
                </a:extLst>
              </a:tr>
              <a:tr h="144760">
                <a:tc>
                  <a:txBody>
                    <a:bodyPr/>
                    <a:lstStyle/>
                    <a:p>
                      <a:r>
                        <a:rPr lang="en-US" sz="800"/>
                        <a:t>…</a:t>
                      </a:r>
                    </a:p>
                  </a:txBody>
                  <a:tcPr marL="18288" marR="18288" marT="18288" marB="18288">
                    <a:solidFill>
                      <a:srgbClr val="FBD9D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FBD9D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18288" marR="18288" marT="18288" marB="18288">
                    <a:solidFill>
                      <a:srgbClr val="FBD9D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FBD9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943331"/>
                  </a:ext>
                </a:extLst>
              </a:tr>
              <a:tr h="126307">
                <a:tc>
                  <a:txBody>
                    <a:bodyPr/>
                    <a:lstStyle/>
                    <a:p>
                      <a:r>
                        <a:rPr lang="en-US" sz="800" dirty="0" err="1"/>
                        <a:t>Sample</a:t>
                      </a:r>
                      <a:r>
                        <a:rPr lang="en-US" sz="800" baseline="-25000" dirty="0" err="1"/>
                        <a:t>n</a:t>
                      </a:r>
                      <a:endParaRPr lang="en-US" sz="800" baseline="-25000" dirty="0"/>
                    </a:p>
                  </a:txBody>
                  <a:tcPr marL="18288" marR="18288" marT="18288" marB="18288">
                    <a:solidFill>
                      <a:srgbClr val="FBD9D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18288" marR="18288" marT="18288" marB="18288">
                    <a:solidFill>
                      <a:srgbClr val="FBD9D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FBD9D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18288" marR="18288" marT="18288" marB="18288">
                    <a:solidFill>
                      <a:srgbClr val="FBD9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853360"/>
                  </a:ext>
                </a:extLst>
              </a:tr>
            </a:tbl>
          </a:graphicData>
        </a:graphic>
      </p:graphicFrame>
      <p:graphicFrame>
        <p:nvGraphicFramePr>
          <p:cNvPr id="179" name="Table 4">
            <a:extLst>
              <a:ext uri="{FF2B5EF4-FFF2-40B4-BE49-F238E27FC236}">
                <a16:creationId xmlns:a16="http://schemas.microsoft.com/office/drawing/2014/main" id="{3477A3A4-0E4E-4A10-2E9E-7F24F88D1A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151774"/>
              </p:ext>
            </p:extLst>
          </p:nvPr>
        </p:nvGraphicFramePr>
        <p:xfrm>
          <a:off x="3972320" y="2281082"/>
          <a:ext cx="1346454" cy="6522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2176">
                  <a:extLst>
                    <a:ext uri="{9D8B030D-6E8A-4147-A177-3AD203B41FA5}">
                      <a16:colId xmlns:a16="http://schemas.microsoft.com/office/drawing/2014/main" val="2544248493"/>
                    </a:ext>
                  </a:extLst>
                </a:gridCol>
                <a:gridCol w="322326">
                  <a:extLst>
                    <a:ext uri="{9D8B030D-6E8A-4147-A177-3AD203B41FA5}">
                      <a16:colId xmlns:a16="http://schemas.microsoft.com/office/drawing/2014/main" val="1631880937"/>
                    </a:ext>
                  </a:extLst>
                </a:gridCol>
                <a:gridCol w="319151">
                  <a:extLst>
                    <a:ext uri="{9D8B030D-6E8A-4147-A177-3AD203B41FA5}">
                      <a16:colId xmlns:a16="http://schemas.microsoft.com/office/drawing/2014/main" val="572093327"/>
                    </a:ext>
                  </a:extLst>
                </a:gridCol>
                <a:gridCol w="312801">
                  <a:extLst>
                    <a:ext uri="{9D8B030D-6E8A-4147-A177-3AD203B41FA5}">
                      <a16:colId xmlns:a16="http://schemas.microsoft.com/office/drawing/2014/main" val="4080004676"/>
                    </a:ext>
                  </a:extLst>
                </a:gridCol>
              </a:tblGrid>
              <a:tr h="176808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FCF2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aseline="0" err="1"/>
                        <a:t>Topic</a:t>
                      </a:r>
                      <a:r>
                        <a:rPr lang="en-US" sz="800" baseline="-25000" err="1"/>
                        <a:t>D</a:t>
                      </a:r>
                      <a:endParaRPr lang="en-US" sz="800"/>
                    </a:p>
                  </a:txBody>
                  <a:tcPr marL="18288" marR="18288" marT="18288" marB="18288">
                    <a:solidFill>
                      <a:srgbClr val="FCF2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err="1"/>
                        <a:t>Topic</a:t>
                      </a:r>
                      <a:r>
                        <a:rPr lang="en-US" sz="800" baseline="-25000" err="1"/>
                        <a:t>E</a:t>
                      </a:r>
                      <a:endParaRPr lang="en-US" sz="800"/>
                    </a:p>
                  </a:txBody>
                  <a:tcPr marL="18288" marR="18288" marT="18288" marB="18288">
                    <a:solidFill>
                      <a:srgbClr val="FCF2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err="1"/>
                        <a:t>Topic</a:t>
                      </a:r>
                      <a:r>
                        <a:rPr lang="en-US" sz="800" baseline="-25000" err="1"/>
                        <a:t>F</a:t>
                      </a:r>
                      <a:endParaRPr lang="en-US" sz="800" baseline="-25000"/>
                    </a:p>
                  </a:txBody>
                  <a:tcPr marL="18288" marR="18288" marT="18288" marB="18288">
                    <a:solidFill>
                      <a:srgbClr val="FCF2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700871"/>
                  </a:ext>
                </a:extLst>
              </a:tr>
              <a:tr h="138499">
                <a:tc>
                  <a:txBody>
                    <a:bodyPr/>
                    <a:lstStyle/>
                    <a:p>
                      <a:r>
                        <a:rPr lang="en-US" sz="800"/>
                        <a:t>Sample</a:t>
                      </a:r>
                      <a:r>
                        <a:rPr lang="en-US" sz="800" baseline="-25000"/>
                        <a:t>1</a:t>
                      </a:r>
                    </a:p>
                  </a:txBody>
                  <a:tcPr marL="18288" marR="18288" marT="18288" marB="18288">
                    <a:solidFill>
                      <a:srgbClr val="FCF2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FCF2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FCF2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FCF2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940899"/>
                  </a:ext>
                </a:extLst>
              </a:tr>
              <a:tr h="144760">
                <a:tc>
                  <a:txBody>
                    <a:bodyPr/>
                    <a:lstStyle/>
                    <a:p>
                      <a:r>
                        <a:rPr lang="en-US" sz="800"/>
                        <a:t>…</a:t>
                      </a:r>
                    </a:p>
                  </a:txBody>
                  <a:tcPr marL="18288" marR="18288" marT="18288" marB="18288">
                    <a:solidFill>
                      <a:srgbClr val="FCF2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FCF2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FCF2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FCF2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943331"/>
                  </a:ext>
                </a:extLst>
              </a:tr>
              <a:tr h="126307">
                <a:tc>
                  <a:txBody>
                    <a:bodyPr/>
                    <a:lstStyle/>
                    <a:p>
                      <a:r>
                        <a:rPr lang="en-US" sz="800" err="1"/>
                        <a:t>Sample</a:t>
                      </a:r>
                      <a:r>
                        <a:rPr lang="en-US" sz="800" baseline="-25000" err="1"/>
                        <a:t>n</a:t>
                      </a:r>
                      <a:endParaRPr lang="en-US" sz="800" baseline="-25000"/>
                    </a:p>
                  </a:txBody>
                  <a:tcPr marL="18288" marR="18288" marT="18288" marB="18288">
                    <a:solidFill>
                      <a:srgbClr val="FCF2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FCF2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FCF2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18288" marR="18288" marT="18288" marB="18288">
                    <a:solidFill>
                      <a:srgbClr val="FCF2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853360"/>
                  </a:ext>
                </a:extLst>
              </a:tr>
            </a:tbl>
          </a:graphicData>
        </a:graphic>
      </p:graphicFrame>
      <p:graphicFrame>
        <p:nvGraphicFramePr>
          <p:cNvPr id="180" name="Table 4">
            <a:extLst>
              <a:ext uri="{FF2B5EF4-FFF2-40B4-BE49-F238E27FC236}">
                <a16:creationId xmlns:a16="http://schemas.microsoft.com/office/drawing/2014/main" id="{94250710-046E-EC42-6D6D-837BC0C213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761690"/>
              </p:ext>
            </p:extLst>
          </p:nvPr>
        </p:nvGraphicFramePr>
        <p:xfrm>
          <a:off x="5671992" y="2278399"/>
          <a:ext cx="1346454" cy="6522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2176">
                  <a:extLst>
                    <a:ext uri="{9D8B030D-6E8A-4147-A177-3AD203B41FA5}">
                      <a16:colId xmlns:a16="http://schemas.microsoft.com/office/drawing/2014/main" val="2544248493"/>
                    </a:ext>
                  </a:extLst>
                </a:gridCol>
                <a:gridCol w="322326">
                  <a:extLst>
                    <a:ext uri="{9D8B030D-6E8A-4147-A177-3AD203B41FA5}">
                      <a16:colId xmlns:a16="http://schemas.microsoft.com/office/drawing/2014/main" val="1631880937"/>
                    </a:ext>
                  </a:extLst>
                </a:gridCol>
                <a:gridCol w="319151">
                  <a:extLst>
                    <a:ext uri="{9D8B030D-6E8A-4147-A177-3AD203B41FA5}">
                      <a16:colId xmlns:a16="http://schemas.microsoft.com/office/drawing/2014/main" val="572093327"/>
                    </a:ext>
                  </a:extLst>
                </a:gridCol>
                <a:gridCol w="312801">
                  <a:extLst>
                    <a:ext uri="{9D8B030D-6E8A-4147-A177-3AD203B41FA5}">
                      <a16:colId xmlns:a16="http://schemas.microsoft.com/office/drawing/2014/main" val="4080004676"/>
                    </a:ext>
                  </a:extLst>
                </a:gridCol>
              </a:tblGrid>
              <a:tr h="176808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CAE8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aseline="0" err="1"/>
                        <a:t>Topic</a:t>
                      </a:r>
                      <a:r>
                        <a:rPr lang="en-US" sz="800" baseline="-25000" err="1"/>
                        <a:t>G</a:t>
                      </a:r>
                      <a:endParaRPr lang="en-US" sz="800"/>
                    </a:p>
                  </a:txBody>
                  <a:tcPr marL="18288" marR="18288" marT="18288" marB="18288">
                    <a:solidFill>
                      <a:srgbClr val="CAE8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err="1"/>
                        <a:t>Topic</a:t>
                      </a:r>
                      <a:r>
                        <a:rPr lang="en-US" sz="800" baseline="-25000" err="1"/>
                        <a:t>H</a:t>
                      </a:r>
                      <a:endParaRPr lang="en-US" sz="800"/>
                    </a:p>
                  </a:txBody>
                  <a:tcPr marL="18288" marR="18288" marT="18288" marB="18288">
                    <a:solidFill>
                      <a:srgbClr val="CAE8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err="1"/>
                        <a:t>Topic</a:t>
                      </a:r>
                      <a:r>
                        <a:rPr lang="en-US" sz="800" baseline="-25000" err="1"/>
                        <a:t>E</a:t>
                      </a:r>
                      <a:endParaRPr lang="en-US" sz="800" baseline="-25000"/>
                    </a:p>
                  </a:txBody>
                  <a:tcPr marL="18288" marR="18288" marT="18288" marB="18288">
                    <a:solidFill>
                      <a:srgbClr val="CAE8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700871"/>
                  </a:ext>
                </a:extLst>
              </a:tr>
              <a:tr h="138499">
                <a:tc>
                  <a:txBody>
                    <a:bodyPr/>
                    <a:lstStyle/>
                    <a:p>
                      <a:r>
                        <a:rPr lang="en-US" sz="800"/>
                        <a:t>Sample</a:t>
                      </a:r>
                      <a:r>
                        <a:rPr lang="en-US" sz="800" baseline="-25000"/>
                        <a:t>1</a:t>
                      </a:r>
                    </a:p>
                  </a:txBody>
                  <a:tcPr marL="18288" marR="18288" marT="18288" marB="18288">
                    <a:solidFill>
                      <a:srgbClr val="CAE8E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CAE8E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CAE8E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CAE8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940899"/>
                  </a:ext>
                </a:extLst>
              </a:tr>
              <a:tr h="144760">
                <a:tc>
                  <a:txBody>
                    <a:bodyPr/>
                    <a:lstStyle/>
                    <a:p>
                      <a:r>
                        <a:rPr lang="en-US" sz="800"/>
                        <a:t>…</a:t>
                      </a:r>
                    </a:p>
                  </a:txBody>
                  <a:tcPr marL="18288" marR="18288" marT="18288" marB="18288">
                    <a:solidFill>
                      <a:srgbClr val="CAE8E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CAE8E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CAE8E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CAE8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943331"/>
                  </a:ext>
                </a:extLst>
              </a:tr>
              <a:tr h="126307">
                <a:tc>
                  <a:txBody>
                    <a:bodyPr/>
                    <a:lstStyle/>
                    <a:p>
                      <a:r>
                        <a:rPr lang="en-US" sz="800" dirty="0" err="1"/>
                        <a:t>Sample</a:t>
                      </a:r>
                      <a:r>
                        <a:rPr lang="en-US" sz="800" baseline="-25000" dirty="0" err="1"/>
                        <a:t>n</a:t>
                      </a:r>
                      <a:endParaRPr lang="en-US" sz="800" baseline="-25000" dirty="0"/>
                    </a:p>
                  </a:txBody>
                  <a:tcPr marL="18288" marR="18288" marT="18288" marB="18288">
                    <a:solidFill>
                      <a:srgbClr val="CAE8E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CAE8E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CAE8E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18288" marR="18288" marT="18288" marB="18288">
                    <a:solidFill>
                      <a:srgbClr val="CAE8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853360"/>
                  </a:ext>
                </a:extLst>
              </a:tr>
            </a:tbl>
          </a:graphicData>
        </a:graphic>
      </p:graphicFrame>
      <p:graphicFrame>
        <p:nvGraphicFramePr>
          <p:cNvPr id="181" name="Table 4">
            <a:extLst>
              <a:ext uri="{FF2B5EF4-FFF2-40B4-BE49-F238E27FC236}">
                <a16:creationId xmlns:a16="http://schemas.microsoft.com/office/drawing/2014/main" id="{ECF917A4-AC91-9D22-AB34-9C02213EEE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490946"/>
              </p:ext>
            </p:extLst>
          </p:nvPr>
        </p:nvGraphicFramePr>
        <p:xfrm>
          <a:off x="7392434" y="2276365"/>
          <a:ext cx="1346454" cy="6522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2176">
                  <a:extLst>
                    <a:ext uri="{9D8B030D-6E8A-4147-A177-3AD203B41FA5}">
                      <a16:colId xmlns:a16="http://schemas.microsoft.com/office/drawing/2014/main" val="2544248493"/>
                    </a:ext>
                  </a:extLst>
                </a:gridCol>
                <a:gridCol w="322326">
                  <a:extLst>
                    <a:ext uri="{9D8B030D-6E8A-4147-A177-3AD203B41FA5}">
                      <a16:colId xmlns:a16="http://schemas.microsoft.com/office/drawing/2014/main" val="1631880937"/>
                    </a:ext>
                  </a:extLst>
                </a:gridCol>
                <a:gridCol w="319151">
                  <a:extLst>
                    <a:ext uri="{9D8B030D-6E8A-4147-A177-3AD203B41FA5}">
                      <a16:colId xmlns:a16="http://schemas.microsoft.com/office/drawing/2014/main" val="572093327"/>
                    </a:ext>
                  </a:extLst>
                </a:gridCol>
                <a:gridCol w="312801">
                  <a:extLst>
                    <a:ext uri="{9D8B030D-6E8A-4147-A177-3AD203B41FA5}">
                      <a16:colId xmlns:a16="http://schemas.microsoft.com/office/drawing/2014/main" val="4080004676"/>
                    </a:ext>
                  </a:extLst>
                </a:gridCol>
              </a:tblGrid>
              <a:tr h="176808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18288" marR="18288" marT="18288" marB="18288">
                    <a:solidFill>
                      <a:srgbClr val="D0DEE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aseline="0" err="1"/>
                        <a:t>Topic</a:t>
                      </a:r>
                      <a:r>
                        <a:rPr lang="en-US" sz="800" baseline="-25000" err="1"/>
                        <a:t>J</a:t>
                      </a:r>
                      <a:endParaRPr lang="en-US" sz="800"/>
                    </a:p>
                  </a:txBody>
                  <a:tcPr marL="18288" marR="18288" marT="18288" marB="18288">
                    <a:solidFill>
                      <a:srgbClr val="D0DEE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err="1"/>
                        <a:t>Topic</a:t>
                      </a:r>
                      <a:r>
                        <a:rPr lang="en-US" sz="800" baseline="-25000" err="1"/>
                        <a:t>K</a:t>
                      </a:r>
                      <a:endParaRPr lang="en-US" sz="800"/>
                    </a:p>
                  </a:txBody>
                  <a:tcPr marL="18288" marR="18288" marT="18288" marB="18288">
                    <a:solidFill>
                      <a:srgbClr val="D0DEE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err="1"/>
                        <a:t>Topic</a:t>
                      </a:r>
                      <a:r>
                        <a:rPr lang="en-US" sz="800" baseline="-25000" err="1"/>
                        <a:t>L</a:t>
                      </a:r>
                      <a:endParaRPr lang="en-US" sz="800" baseline="-25000"/>
                    </a:p>
                  </a:txBody>
                  <a:tcPr marL="18288" marR="18288" marT="18288" marB="18288">
                    <a:solidFill>
                      <a:srgbClr val="D0DE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700871"/>
                  </a:ext>
                </a:extLst>
              </a:tr>
              <a:tr h="138499">
                <a:tc>
                  <a:txBody>
                    <a:bodyPr/>
                    <a:lstStyle/>
                    <a:p>
                      <a:r>
                        <a:rPr lang="en-US" sz="800"/>
                        <a:t>Sample</a:t>
                      </a:r>
                      <a:r>
                        <a:rPr lang="en-US" sz="800" baseline="-25000"/>
                        <a:t>1</a:t>
                      </a:r>
                    </a:p>
                  </a:txBody>
                  <a:tcPr marL="18288" marR="18288" marT="18288" marB="18288">
                    <a:solidFill>
                      <a:srgbClr val="D0DEE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D0DEE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D0DEE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D0DE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940899"/>
                  </a:ext>
                </a:extLst>
              </a:tr>
              <a:tr h="144760">
                <a:tc>
                  <a:txBody>
                    <a:bodyPr/>
                    <a:lstStyle/>
                    <a:p>
                      <a:r>
                        <a:rPr lang="en-US" sz="800"/>
                        <a:t>…</a:t>
                      </a:r>
                    </a:p>
                  </a:txBody>
                  <a:tcPr marL="18288" marR="18288" marT="18288" marB="18288">
                    <a:solidFill>
                      <a:srgbClr val="D0DEE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D0DEE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D0DEE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D0DE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943331"/>
                  </a:ext>
                </a:extLst>
              </a:tr>
              <a:tr h="126307">
                <a:tc>
                  <a:txBody>
                    <a:bodyPr/>
                    <a:lstStyle/>
                    <a:p>
                      <a:r>
                        <a:rPr lang="en-US" sz="800" dirty="0" err="1"/>
                        <a:t>Sample</a:t>
                      </a:r>
                      <a:r>
                        <a:rPr lang="en-US" sz="800" baseline="-25000" dirty="0" err="1"/>
                        <a:t>n</a:t>
                      </a:r>
                      <a:endParaRPr lang="en-US" sz="800" baseline="-25000" dirty="0"/>
                    </a:p>
                  </a:txBody>
                  <a:tcPr marL="18288" marR="18288" marT="18288" marB="18288">
                    <a:solidFill>
                      <a:srgbClr val="D0DEE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D0DEE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D0DEE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18288" marR="18288" marT="18288" marB="18288">
                    <a:solidFill>
                      <a:srgbClr val="D0DE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853360"/>
                  </a:ext>
                </a:extLst>
              </a:tr>
            </a:tbl>
          </a:graphicData>
        </a:graphic>
      </p:graphicFrame>
      <p:graphicFrame>
        <p:nvGraphicFramePr>
          <p:cNvPr id="71" name="Table 4">
            <a:extLst>
              <a:ext uri="{FF2B5EF4-FFF2-40B4-BE49-F238E27FC236}">
                <a16:creationId xmlns:a16="http://schemas.microsoft.com/office/drawing/2014/main" id="{2C614FC3-64AF-4658-B0E0-D38EC7C69E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939002"/>
              </p:ext>
            </p:extLst>
          </p:nvPr>
        </p:nvGraphicFramePr>
        <p:xfrm>
          <a:off x="7076736" y="357532"/>
          <a:ext cx="1753080" cy="696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9058">
                  <a:extLst>
                    <a:ext uri="{9D8B030D-6E8A-4147-A177-3AD203B41FA5}">
                      <a16:colId xmlns:a16="http://schemas.microsoft.com/office/drawing/2014/main" val="2544248493"/>
                    </a:ext>
                  </a:extLst>
                </a:gridCol>
                <a:gridCol w="221363">
                  <a:extLst>
                    <a:ext uri="{9D8B030D-6E8A-4147-A177-3AD203B41FA5}">
                      <a16:colId xmlns:a16="http://schemas.microsoft.com/office/drawing/2014/main" val="1631880937"/>
                    </a:ext>
                  </a:extLst>
                </a:gridCol>
                <a:gridCol w="245293">
                  <a:extLst>
                    <a:ext uri="{9D8B030D-6E8A-4147-A177-3AD203B41FA5}">
                      <a16:colId xmlns:a16="http://schemas.microsoft.com/office/drawing/2014/main" val="572093327"/>
                    </a:ext>
                  </a:extLst>
                </a:gridCol>
                <a:gridCol w="227345">
                  <a:extLst>
                    <a:ext uri="{9D8B030D-6E8A-4147-A177-3AD203B41FA5}">
                      <a16:colId xmlns:a16="http://schemas.microsoft.com/office/drawing/2014/main" val="3326158629"/>
                    </a:ext>
                  </a:extLst>
                </a:gridCol>
                <a:gridCol w="269225">
                  <a:extLst>
                    <a:ext uri="{9D8B030D-6E8A-4147-A177-3AD203B41FA5}">
                      <a16:colId xmlns:a16="http://schemas.microsoft.com/office/drawing/2014/main" val="1101940372"/>
                    </a:ext>
                  </a:extLst>
                </a:gridCol>
                <a:gridCol w="220796">
                  <a:extLst>
                    <a:ext uri="{9D8B030D-6E8A-4147-A177-3AD203B41FA5}">
                      <a16:colId xmlns:a16="http://schemas.microsoft.com/office/drawing/2014/main" val="4080004676"/>
                    </a:ext>
                  </a:extLst>
                </a:gridCol>
              </a:tblGrid>
              <a:tr h="17407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437C9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aseline="0" dirty="0"/>
                        <a:t>C</a:t>
                      </a:r>
                      <a:r>
                        <a:rPr lang="en-US" sz="800" baseline="-25000" dirty="0"/>
                        <a:t>1</a:t>
                      </a:r>
                      <a:endParaRPr lang="en-US" sz="800" dirty="0"/>
                    </a:p>
                  </a:txBody>
                  <a:tcPr marL="18288" marR="18288" marT="18288" marB="18288">
                    <a:solidFill>
                      <a:srgbClr val="437C9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aseline="0" dirty="0"/>
                        <a:t>C</a:t>
                      </a:r>
                      <a:r>
                        <a:rPr lang="en-US" sz="800" baseline="-25000" dirty="0"/>
                        <a:t>2</a:t>
                      </a:r>
                      <a:endParaRPr lang="en-US" sz="800" dirty="0"/>
                    </a:p>
                  </a:txBody>
                  <a:tcPr marL="18288" marR="18288" marT="18288" marB="18288">
                    <a:solidFill>
                      <a:srgbClr val="437C9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aseline="0" dirty="0"/>
                        <a:t>C</a:t>
                      </a:r>
                      <a:r>
                        <a:rPr lang="en-US" sz="800" baseline="-25000" dirty="0"/>
                        <a:t>3</a:t>
                      </a:r>
                      <a:endParaRPr lang="en-US" sz="800" dirty="0"/>
                    </a:p>
                  </a:txBody>
                  <a:tcPr marL="18288" marR="18288" marT="18288" marB="18288">
                    <a:solidFill>
                      <a:srgbClr val="437C9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aseline="0" dirty="0"/>
                        <a:t>C</a:t>
                      </a:r>
                      <a:r>
                        <a:rPr lang="en-US" sz="800" baseline="-25000" dirty="0"/>
                        <a:t>4</a:t>
                      </a:r>
                      <a:endParaRPr lang="en-US" sz="800" dirty="0"/>
                    </a:p>
                  </a:txBody>
                  <a:tcPr marL="18288" marR="18288" marT="18288" marB="18288">
                    <a:solidFill>
                      <a:srgbClr val="437C9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aseline="0" dirty="0"/>
                        <a:t>C</a:t>
                      </a:r>
                      <a:r>
                        <a:rPr lang="en-US" sz="800" baseline="-25000" dirty="0"/>
                        <a:t>p</a:t>
                      </a:r>
                      <a:endParaRPr lang="en-US" sz="800" dirty="0"/>
                    </a:p>
                  </a:txBody>
                  <a:tcPr marL="18288" marR="18288" marT="18288" marB="18288">
                    <a:solidFill>
                      <a:srgbClr val="437C92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700871"/>
                  </a:ext>
                </a:extLst>
              </a:tr>
              <a:tr h="174075">
                <a:tc>
                  <a:txBody>
                    <a:bodyPr/>
                    <a:lstStyle/>
                    <a:p>
                      <a:r>
                        <a:rPr lang="en-US" sz="800"/>
                        <a:t>Sample</a:t>
                      </a:r>
                      <a:r>
                        <a:rPr lang="en-US" sz="800" baseline="-25000"/>
                        <a:t>1</a:t>
                      </a:r>
                    </a:p>
                  </a:txBody>
                  <a:tcPr marL="18288" marR="18288" marT="18288" marB="18288">
                    <a:solidFill>
                      <a:srgbClr val="437C9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437C9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437C9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437C9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437C9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437C92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940899"/>
                  </a:ext>
                </a:extLst>
              </a:tr>
              <a:tr h="174075">
                <a:tc>
                  <a:txBody>
                    <a:bodyPr/>
                    <a:lstStyle/>
                    <a:p>
                      <a:r>
                        <a:rPr lang="en-US" sz="800"/>
                        <a:t>…</a:t>
                      </a:r>
                    </a:p>
                  </a:txBody>
                  <a:tcPr marL="18288" marR="18288" marT="18288" marB="18288">
                    <a:solidFill>
                      <a:srgbClr val="437C9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437C9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437C9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437C9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437C9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437C92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943331"/>
                  </a:ext>
                </a:extLst>
              </a:tr>
              <a:tr h="174075">
                <a:tc>
                  <a:txBody>
                    <a:bodyPr/>
                    <a:lstStyle/>
                    <a:p>
                      <a:r>
                        <a:rPr lang="en-US" sz="800" err="1"/>
                        <a:t>Sample</a:t>
                      </a:r>
                      <a:r>
                        <a:rPr lang="en-US" sz="800" baseline="-25000" err="1"/>
                        <a:t>n</a:t>
                      </a:r>
                      <a:endParaRPr lang="en-US" sz="800" baseline="-25000"/>
                    </a:p>
                  </a:txBody>
                  <a:tcPr marL="18288" marR="18288" marT="18288" marB="18288">
                    <a:solidFill>
                      <a:srgbClr val="437C9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18288" marR="18288" marT="18288" marB="18288">
                    <a:solidFill>
                      <a:srgbClr val="437C9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437C9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437C9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18288" marR="18288" marT="18288" marB="18288">
                    <a:solidFill>
                      <a:srgbClr val="437C9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18288" marR="18288" marT="18288" marB="18288">
                    <a:solidFill>
                      <a:srgbClr val="437C92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853360"/>
                  </a:ext>
                </a:extLst>
              </a:tr>
            </a:tbl>
          </a:graphicData>
        </a:graphic>
      </p:graphicFrame>
      <p:sp>
        <p:nvSpPr>
          <p:cNvPr id="89" name="TextBox 88">
            <a:extLst>
              <a:ext uri="{FF2B5EF4-FFF2-40B4-BE49-F238E27FC236}">
                <a16:creationId xmlns:a16="http://schemas.microsoft.com/office/drawing/2014/main" id="{D25B0F60-2FC6-01F9-F1AE-CED74CF6FB79}"/>
              </a:ext>
            </a:extLst>
          </p:cNvPr>
          <p:cNvSpPr txBox="1"/>
          <p:nvPr/>
        </p:nvSpPr>
        <p:spPr>
          <a:xfrm>
            <a:off x="-5990" y="1350995"/>
            <a:ext cx="20973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</a:t>
            </a:r>
            <a:r>
              <a:rPr lang="en-US" sz="1200" dirty="0"/>
              <a:t> </a:t>
            </a:r>
            <a:r>
              <a:rPr lang="en-US" sz="1200" b="1" dirty="0"/>
              <a:t>Topic modeling: </a:t>
            </a:r>
            <a:r>
              <a:rPr lang="en-US" sz="1200" dirty="0"/>
              <a:t>Each topic is a weighted vector of feature count probabilities under the Dirichlet model.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4EDCAF54-B227-15A0-F110-6AE18959E558}"/>
              </a:ext>
            </a:extLst>
          </p:cNvPr>
          <p:cNvSpPr txBox="1"/>
          <p:nvPr/>
        </p:nvSpPr>
        <p:spPr>
          <a:xfrm>
            <a:off x="253995" y="4935578"/>
            <a:ext cx="21539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b="1" dirty="0"/>
              <a:t>Cluster Samples: </a:t>
            </a:r>
            <a:r>
              <a:rPr lang="en-US" sz="1200" dirty="0"/>
              <a:t>Each samples have a value per topic. Cluster samples into 2 groups (</a:t>
            </a:r>
            <a:r>
              <a:rPr lang="en-US" sz="1200" dirty="0">
                <a:solidFill>
                  <a:srgbClr val="FF0000"/>
                </a:solidFill>
              </a:rPr>
              <a:t>red</a:t>
            </a:r>
            <a:r>
              <a:rPr lang="en-US" sz="1200" dirty="0"/>
              <a:t>/</a:t>
            </a:r>
            <a:r>
              <a:rPr lang="en-US" sz="1200" dirty="0">
                <a:solidFill>
                  <a:srgbClr val="00B0F0"/>
                </a:solidFill>
              </a:rPr>
              <a:t>blue</a:t>
            </a:r>
            <a:r>
              <a:rPr lang="en-US" sz="1200" dirty="0"/>
              <a:t>) using spearman correlations between samples’ topic distribution. </a:t>
            </a:r>
            <a:endParaRPr lang="en-US" sz="1200" b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6E4F17E-51AF-79E1-FA9D-906E3F13148B}"/>
              </a:ext>
            </a:extLst>
          </p:cNvPr>
          <p:cNvSpPr txBox="1"/>
          <p:nvPr/>
        </p:nvSpPr>
        <p:spPr>
          <a:xfrm>
            <a:off x="8229240" y="4731617"/>
            <a:ext cx="979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Topic value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33058BA-C061-BAAF-3FD0-0283BA5534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07" t="5608" r="11308" b="74664"/>
          <a:stretch/>
        </p:blipFill>
        <p:spPr>
          <a:xfrm>
            <a:off x="8330854" y="4977838"/>
            <a:ext cx="321106" cy="1733275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B7963545-75C9-F575-D570-325B2FE278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4" r="25312" b="93615"/>
          <a:stretch/>
        </p:blipFill>
        <p:spPr>
          <a:xfrm>
            <a:off x="4087329" y="3370441"/>
            <a:ext cx="4677477" cy="4548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9919BE1-DD66-020C-48CC-69979ABFB58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5" t="8139" r="25312" b="58537"/>
          <a:stretch/>
        </p:blipFill>
        <p:spPr>
          <a:xfrm>
            <a:off x="3393868" y="4507622"/>
            <a:ext cx="4775141" cy="2450337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4B9FB34C-5147-8E26-E670-063D2B3C41CE}"/>
              </a:ext>
            </a:extLst>
          </p:cNvPr>
          <p:cNvGrpSpPr/>
          <p:nvPr/>
        </p:nvGrpSpPr>
        <p:grpSpPr>
          <a:xfrm>
            <a:off x="3774265" y="3749000"/>
            <a:ext cx="4661697" cy="798241"/>
            <a:chOff x="3324854" y="5990558"/>
            <a:chExt cx="4661697" cy="79824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57517E5-793A-BAA1-EF13-B85417619CCC}"/>
                </a:ext>
              </a:extLst>
            </p:cNvPr>
            <p:cNvSpPr/>
            <p:nvPr/>
          </p:nvSpPr>
          <p:spPr>
            <a:xfrm rot="18827957">
              <a:off x="3008778" y="6306634"/>
              <a:ext cx="798241" cy="166089"/>
            </a:xfrm>
            <a:prstGeom prst="rect">
              <a:avLst/>
            </a:prstGeom>
            <a:solidFill>
              <a:srgbClr val="E9C46A">
                <a:alpha val="5647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Topic 1 MTG.1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B6858F9-CB82-7772-3E15-362F22EAF764}"/>
                </a:ext>
              </a:extLst>
            </p:cNvPr>
            <p:cNvSpPr/>
            <p:nvPr/>
          </p:nvSpPr>
          <p:spPr>
            <a:xfrm rot="18827957">
              <a:off x="3258534" y="6306634"/>
              <a:ext cx="798241" cy="166089"/>
            </a:xfrm>
            <a:prstGeom prst="rect">
              <a:avLst/>
            </a:prstGeom>
            <a:solidFill>
              <a:srgbClr val="40768C">
                <a:alpha val="5647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Topic 1 MBX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9F537D1-40EF-3806-684F-B9F996D97B73}"/>
                </a:ext>
              </a:extLst>
            </p:cNvPr>
            <p:cNvSpPr/>
            <p:nvPr/>
          </p:nvSpPr>
          <p:spPr>
            <a:xfrm rot="18827957">
              <a:off x="3508290" y="6306634"/>
              <a:ext cx="798241" cy="166089"/>
            </a:xfrm>
            <a:prstGeom prst="rect">
              <a:avLst/>
            </a:prstGeom>
            <a:solidFill>
              <a:srgbClr val="2A9D8F">
                <a:alpha val="5651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Topic 1 MTT.1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C951131-E9F7-6029-4998-46337C0C722D}"/>
                </a:ext>
              </a:extLst>
            </p:cNvPr>
            <p:cNvSpPr/>
            <p:nvPr/>
          </p:nvSpPr>
          <p:spPr>
            <a:xfrm rot="18827957">
              <a:off x="3758046" y="6306634"/>
              <a:ext cx="798241" cy="166089"/>
            </a:xfrm>
            <a:prstGeom prst="rect">
              <a:avLst/>
            </a:prstGeom>
            <a:solidFill>
              <a:srgbClr val="40768C">
                <a:alpha val="5647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Topic 1 MBX .1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4BC8B4A-74A7-1524-9240-FE2EB71EE4C6}"/>
                </a:ext>
              </a:extLst>
            </p:cNvPr>
            <p:cNvSpPr/>
            <p:nvPr/>
          </p:nvSpPr>
          <p:spPr>
            <a:xfrm rot="18827957">
              <a:off x="4007802" y="6306634"/>
              <a:ext cx="798241" cy="166089"/>
            </a:xfrm>
            <a:prstGeom prst="rect">
              <a:avLst/>
            </a:prstGeom>
            <a:solidFill>
              <a:srgbClr val="E76F51">
                <a:alpha val="5651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Topic1 16S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A49C3C1-848D-59CF-6C31-9BA93468BDA9}"/>
                </a:ext>
              </a:extLst>
            </p:cNvPr>
            <p:cNvSpPr/>
            <p:nvPr/>
          </p:nvSpPr>
          <p:spPr>
            <a:xfrm rot="18827957">
              <a:off x="4257558" y="6306634"/>
              <a:ext cx="798241" cy="166089"/>
            </a:xfrm>
            <a:prstGeom prst="rect">
              <a:avLst/>
            </a:prstGeom>
            <a:solidFill>
              <a:srgbClr val="E9C46A">
                <a:alpha val="5647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Topic 1 MTG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A40EFC1-46A6-794E-F418-22223B9C25FB}"/>
                </a:ext>
              </a:extLst>
            </p:cNvPr>
            <p:cNvSpPr/>
            <p:nvPr/>
          </p:nvSpPr>
          <p:spPr>
            <a:xfrm rot="18827957">
              <a:off x="4507314" y="6306634"/>
              <a:ext cx="798241" cy="166089"/>
            </a:xfrm>
            <a:prstGeom prst="rect">
              <a:avLst/>
            </a:prstGeom>
            <a:solidFill>
              <a:srgbClr val="2A9D8F">
                <a:alpha val="5651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Topic 1 MTT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5CDDE86-A26B-8D94-76B1-D7881C9A096D}"/>
                </a:ext>
              </a:extLst>
            </p:cNvPr>
            <p:cNvSpPr/>
            <p:nvPr/>
          </p:nvSpPr>
          <p:spPr>
            <a:xfrm rot="18827957">
              <a:off x="4757070" y="6306634"/>
              <a:ext cx="798241" cy="166089"/>
            </a:xfrm>
            <a:prstGeom prst="rect">
              <a:avLst/>
            </a:prstGeom>
            <a:solidFill>
              <a:srgbClr val="40768C">
                <a:alpha val="5647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Topic 1 MBX.2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480E482-380E-7BB0-EBE4-892FF1EC8B10}"/>
                </a:ext>
              </a:extLst>
            </p:cNvPr>
            <p:cNvSpPr/>
            <p:nvPr/>
          </p:nvSpPr>
          <p:spPr>
            <a:xfrm rot="18827957">
              <a:off x="5006826" y="6306634"/>
              <a:ext cx="798241" cy="166089"/>
            </a:xfrm>
            <a:prstGeom prst="rect">
              <a:avLst/>
            </a:prstGeom>
            <a:solidFill>
              <a:srgbClr val="40768C">
                <a:alpha val="5647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Topic 3 MBX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800056A-965D-9A9F-EE5F-E8D3A5EA5361}"/>
                </a:ext>
              </a:extLst>
            </p:cNvPr>
            <p:cNvSpPr/>
            <p:nvPr/>
          </p:nvSpPr>
          <p:spPr>
            <a:xfrm rot="18827957">
              <a:off x="5256582" y="6306634"/>
              <a:ext cx="798241" cy="166089"/>
            </a:xfrm>
            <a:prstGeom prst="rect">
              <a:avLst/>
            </a:prstGeom>
            <a:solidFill>
              <a:srgbClr val="E76F51">
                <a:alpha val="5651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Topic 3 16S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367EE60-F292-27C2-CE7B-3D0DA52420F4}"/>
                </a:ext>
              </a:extLst>
            </p:cNvPr>
            <p:cNvSpPr/>
            <p:nvPr/>
          </p:nvSpPr>
          <p:spPr>
            <a:xfrm rot="18827957">
              <a:off x="5506338" y="6306634"/>
              <a:ext cx="798241" cy="166089"/>
            </a:xfrm>
            <a:prstGeom prst="rect">
              <a:avLst/>
            </a:prstGeom>
            <a:solidFill>
              <a:srgbClr val="E9C46A">
                <a:alpha val="5647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Topic 3 MTG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76D48C3-CF7F-278B-96AA-014DAA1F4FB4}"/>
                </a:ext>
              </a:extLst>
            </p:cNvPr>
            <p:cNvSpPr/>
            <p:nvPr/>
          </p:nvSpPr>
          <p:spPr>
            <a:xfrm rot="18827957">
              <a:off x="5756094" y="6306634"/>
              <a:ext cx="798241" cy="166089"/>
            </a:xfrm>
            <a:prstGeom prst="rect">
              <a:avLst/>
            </a:prstGeom>
            <a:solidFill>
              <a:srgbClr val="40768C">
                <a:alpha val="5647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Topic 2 MBX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ED0635D-6662-9A41-AFA8-E61EF2C57C66}"/>
                </a:ext>
              </a:extLst>
            </p:cNvPr>
            <p:cNvSpPr/>
            <p:nvPr/>
          </p:nvSpPr>
          <p:spPr>
            <a:xfrm rot="18827957">
              <a:off x="6005850" y="6306634"/>
              <a:ext cx="798241" cy="166089"/>
            </a:xfrm>
            <a:prstGeom prst="rect">
              <a:avLst/>
            </a:prstGeom>
            <a:solidFill>
              <a:srgbClr val="E76F51">
                <a:alpha val="5651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Topic 2 16S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E4A7745-E973-DAFD-7D29-54B26B5747EB}"/>
                </a:ext>
              </a:extLst>
            </p:cNvPr>
            <p:cNvSpPr/>
            <p:nvPr/>
          </p:nvSpPr>
          <p:spPr>
            <a:xfrm rot="18827957">
              <a:off x="6255606" y="6306634"/>
              <a:ext cx="798241" cy="166089"/>
            </a:xfrm>
            <a:prstGeom prst="rect">
              <a:avLst/>
            </a:prstGeom>
            <a:solidFill>
              <a:srgbClr val="E9C46A">
                <a:alpha val="5647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Topic 2 MTG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134BC1A-3D92-7BF8-01AF-C7AA34D7E00A}"/>
                </a:ext>
              </a:extLst>
            </p:cNvPr>
            <p:cNvSpPr/>
            <p:nvPr/>
          </p:nvSpPr>
          <p:spPr>
            <a:xfrm rot="18827957">
              <a:off x="6505362" y="6306634"/>
              <a:ext cx="798241" cy="166089"/>
            </a:xfrm>
            <a:prstGeom prst="rect">
              <a:avLst/>
            </a:prstGeom>
            <a:solidFill>
              <a:srgbClr val="E9C46A">
                <a:alpha val="5647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Topic 4 MTG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AF62FFA-2175-E098-420D-DCC93E3E7424}"/>
                </a:ext>
              </a:extLst>
            </p:cNvPr>
            <p:cNvSpPr/>
            <p:nvPr/>
          </p:nvSpPr>
          <p:spPr>
            <a:xfrm rot="18827957">
              <a:off x="6755118" y="6306634"/>
              <a:ext cx="798241" cy="166089"/>
            </a:xfrm>
            <a:prstGeom prst="rect">
              <a:avLst/>
            </a:prstGeom>
            <a:solidFill>
              <a:srgbClr val="2A9D8F">
                <a:alpha val="5651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Topic 4 MTT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2F89722-0232-DFEC-66F3-83658EA14F5C}"/>
                </a:ext>
              </a:extLst>
            </p:cNvPr>
            <p:cNvSpPr/>
            <p:nvPr/>
          </p:nvSpPr>
          <p:spPr>
            <a:xfrm rot="18827957">
              <a:off x="7004874" y="6306634"/>
              <a:ext cx="798241" cy="166089"/>
            </a:xfrm>
            <a:prstGeom prst="rect">
              <a:avLst/>
            </a:prstGeom>
            <a:solidFill>
              <a:srgbClr val="40768C">
                <a:alpha val="5647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Topic 4 MBX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7B49BBC-B759-0499-E824-AC04ED0BF154}"/>
                </a:ext>
              </a:extLst>
            </p:cNvPr>
            <p:cNvSpPr/>
            <p:nvPr/>
          </p:nvSpPr>
          <p:spPr>
            <a:xfrm rot="18827957">
              <a:off x="7254630" y="6306634"/>
              <a:ext cx="798241" cy="166089"/>
            </a:xfrm>
            <a:prstGeom prst="rect">
              <a:avLst/>
            </a:prstGeom>
            <a:solidFill>
              <a:srgbClr val="E76F51">
                <a:alpha val="5651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Topic 4 16S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1077E12-2C4C-BCAF-6C45-E6B224F9E986}"/>
                </a:ext>
              </a:extLst>
            </p:cNvPr>
            <p:cNvSpPr/>
            <p:nvPr/>
          </p:nvSpPr>
          <p:spPr>
            <a:xfrm rot="18827957">
              <a:off x="7504386" y="6306634"/>
              <a:ext cx="798241" cy="166089"/>
            </a:xfrm>
            <a:prstGeom prst="rect">
              <a:avLst/>
            </a:prstGeom>
            <a:solidFill>
              <a:srgbClr val="40768C">
                <a:alpha val="5647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Topic 4 MBX.1</a:t>
              </a:r>
            </a:p>
          </p:txBody>
        </p:sp>
      </p:grp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F4B2E15-AF73-495F-DC81-5ACF070DDBC5}"/>
              </a:ext>
            </a:extLst>
          </p:cNvPr>
          <p:cNvCxnSpPr>
            <a:cxnSpLocks/>
            <a:endCxn id="18" idx="3"/>
          </p:cNvCxnSpPr>
          <p:nvPr/>
        </p:nvCxnSpPr>
        <p:spPr>
          <a:xfrm flipH="1">
            <a:off x="4133555" y="2426957"/>
            <a:ext cx="676452" cy="1433091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B8CB6C0-152F-803D-C147-770BD3BC9D7A}"/>
              </a:ext>
            </a:extLst>
          </p:cNvPr>
          <p:cNvCxnSpPr>
            <a:cxnSpLocks/>
            <a:endCxn id="25" idx="3"/>
          </p:cNvCxnSpPr>
          <p:nvPr/>
        </p:nvCxnSpPr>
        <p:spPr>
          <a:xfrm>
            <a:off x="3167865" y="2445416"/>
            <a:ext cx="1964714" cy="1414632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3ED5F79-250F-E0A9-5898-0ADB69612905}"/>
              </a:ext>
            </a:extLst>
          </p:cNvPr>
          <p:cNvCxnSpPr>
            <a:cxnSpLocks/>
            <a:endCxn id="21" idx="3"/>
          </p:cNvCxnSpPr>
          <p:nvPr/>
        </p:nvCxnSpPr>
        <p:spPr>
          <a:xfrm flipH="1">
            <a:off x="4383311" y="2416673"/>
            <a:ext cx="3452623" cy="1443375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DB9F831-62E3-4A3E-6E02-AF131DFD881B}"/>
              </a:ext>
            </a:extLst>
          </p:cNvPr>
          <p:cNvCxnSpPr>
            <a:cxnSpLocks/>
            <a:endCxn id="30" idx="3"/>
          </p:cNvCxnSpPr>
          <p:nvPr/>
        </p:nvCxnSpPr>
        <p:spPr>
          <a:xfrm flipH="1">
            <a:off x="5881847" y="2424381"/>
            <a:ext cx="2620374" cy="1435667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0E9A1E35-FC46-6955-1F34-965A9CE21CAD}"/>
              </a:ext>
            </a:extLst>
          </p:cNvPr>
          <p:cNvCxnSpPr>
            <a:cxnSpLocks/>
            <a:endCxn id="22" idx="3"/>
          </p:cNvCxnSpPr>
          <p:nvPr/>
        </p:nvCxnSpPr>
        <p:spPr>
          <a:xfrm flipH="1">
            <a:off x="4633067" y="2422040"/>
            <a:ext cx="1572852" cy="1438008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07BDB2C-F870-4790-9A70-8B1BBE0DAD66}"/>
              </a:ext>
            </a:extLst>
          </p:cNvPr>
          <p:cNvCxnSpPr>
            <a:cxnSpLocks/>
            <a:endCxn id="23" idx="3"/>
          </p:cNvCxnSpPr>
          <p:nvPr/>
        </p:nvCxnSpPr>
        <p:spPr>
          <a:xfrm flipH="1">
            <a:off x="4882823" y="2423164"/>
            <a:ext cx="3292343" cy="1436884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846BDD9A-6DBA-35B5-B52B-644A5B684DF7}"/>
              </a:ext>
            </a:extLst>
          </p:cNvPr>
          <p:cNvCxnSpPr>
            <a:cxnSpLocks/>
            <a:endCxn id="26" idx="3"/>
          </p:cNvCxnSpPr>
          <p:nvPr/>
        </p:nvCxnSpPr>
        <p:spPr>
          <a:xfrm>
            <a:off x="5123446" y="2416673"/>
            <a:ext cx="258889" cy="1443375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7D7E3225-6BDA-E531-7539-71CE52FB548C}"/>
              </a:ext>
            </a:extLst>
          </p:cNvPr>
          <p:cNvCxnSpPr>
            <a:cxnSpLocks/>
            <a:endCxn id="28" idx="3"/>
          </p:cNvCxnSpPr>
          <p:nvPr/>
        </p:nvCxnSpPr>
        <p:spPr>
          <a:xfrm flipH="1">
            <a:off x="5632091" y="2419643"/>
            <a:ext cx="904874" cy="1440405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ABF04958-D310-BFD0-75D7-A3B99B81FA80}"/>
              </a:ext>
            </a:extLst>
          </p:cNvPr>
          <p:cNvCxnSpPr>
            <a:cxnSpLocks/>
          </p:cNvCxnSpPr>
          <p:nvPr/>
        </p:nvCxnSpPr>
        <p:spPr>
          <a:xfrm flipV="1">
            <a:off x="3409421" y="4492625"/>
            <a:ext cx="10202" cy="2492143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837E7105-43DE-EA4E-DA73-86EF49869F9D}"/>
              </a:ext>
            </a:extLst>
          </p:cNvPr>
          <p:cNvCxnSpPr>
            <a:cxnSpLocks/>
          </p:cNvCxnSpPr>
          <p:nvPr/>
        </p:nvCxnSpPr>
        <p:spPr>
          <a:xfrm flipH="1">
            <a:off x="4019550" y="3340100"/>
            <a:ext cx="2035175" cy="3175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CA2703CE-A525-307C-A527-FA057385A5FC}"/>
              </a:ext>
            </a:extLst>
          </p:cNvPr>
          <p:cNvCxnSpPr>
            <a:cxnSpLocks/>
          </p:cNvCxnSpPr>
          <p:nvPr/>
        </p:nvCxnSpPr>
        <p:spPr>
          <a:xfrm>
            <a:off x="5380624" y="4493003"/>
            <a:ext cx="0" cy="2464956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655E6C37-A53B-EA06-468A-1A3D2264DE38}"/>
              </a:ext>
            </a:extLst>
          </p:cNvPr>
          <p:cNvCxnSpPr>
            <a:cxnSpLocks/>
          </p:cNvCxnSpPr>
          <p:nvPr/>
        </p:nvCxnSpPr>
        <p:spPr>
          <a:xfrm flipV="1">
            <a:off x="5374454" y="3851275"/>
            <a:ext cx="654871" cy="660895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7F0EB9C3-3BE2-E85F-D982-EC73C366A7EC}"/>
              </a:ext>
            </a:extLst>
          </p:cNvPr>
          <p:cNvCxnSpPr>
            <a:cxnSpLocks/>
          </p:cNvCxnSpPr>
          <p:nvPr/>
        </p:nvCxnSpPr>
        <p:spPr>
          <a:xfrm flipH="1">
            <a:off x="3384550" y="6957679"/>
            <a:ext cx="2021889" cy="8271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C38C775D-4536-3283-6B33-A89877D601F2}"/>
              </a:ext>
            </a:extLst>
          </p:cNvPr>
          <p:cNvCxnSpPr>
            <a:cxnSpLocks/>
          </p:cNvCxnSpPr>
          <p:nvPr/>
        </p:nvCxnSpPr>
        <p:spPr>
          <a:xfrm flipH="1">
            <a:off x="4032250" y="3326678"/>
            <a:ext cx="16630" cy="546822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3" name="Picture 282">
            <a:extLst>
              <a:ext uri="{FF2B5EF4-FFF2-40B4-BE49-F238E27FC236}">
                <a16:creationId xmlns:a16="http://schemas.microsoft.com/office/drawing/2014/main" id="{D75882A3-9C47-65D5-4B09-7A5439192F7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9" t="6204" r="86962" b="59801"/>
          <a:stretch/>
        </p:blipFill>
        <p:spPr>
          <a:xfrm>
            <a:off x="2629324" y="4503629"/>
            <a:ext cx="713875" cy="2449533"/>
          </a:xfrm>
          <a:prstGeom prst="rect">
            <a:avLst/>
          </a:prstGeom>
        </p:spPr>
      </p:pic>
      <p:sp>
        <p:nvSpPr>
          <p:cNvPr id="284" name="Rectangle 283">
            <a:extLst>
              <a:ext uri="{FF2B5EF4-FFF2-40B4-BE49-F238E27FC236}">
                <a16:creationId xmlns:a16="http://schemas.microsoft.com/office/drawing/2014/main" id="{4E5CAF5C-5A45-3CB2-0C9B-2F6946626BE9}"/>
              </a:ext>
            </a:extLst>
          </p:cNvPr>
          <p:cNvSpPr/>
          <p:nvPr/>
        </p:nvSpPr>
        <p:spPr>
          <a:xfrm>
            <a:off x="3189143" y="6054946"/>
            <a:ext cx="184879" cy="920966"/>
          </a:xfrm>
          <a:prstGeom prst="rect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B6A9908-7CCD-DFC7-0E3A-79D9838535E2}"/>
              </a:ext>
            </a:extLst>
          </p:cNvPr>
          <p:cNvCxnSpPr>
            <a:cxnSpLocks/>
          </p:cNvCxnSpPr>
          <p:nvPr/>
        </p:nvCxnSpPr>
        <p:spPr>
          <a:xfrm flipV="1">
            <a:off x="3409950" y="3848100"/>
            <a:ext cx="631825" cy="669925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7EF0649-B4EC-C1D0-5A12-5076295BA052}"/>
              </a:ext>
            </a:extLst>
          </p:cNvPr>
          <p:cNvCxnSpPr>
            <a:cxnSpLocks/>
          </p:cNvCxnSpPr>
          <p:nvPr/>
        </p:nvCxnSpPr>
        <p:spPr>
          <a:xfrm flipH="1">
            <a:off x="6021860" y="3339268"/>
            <a:ext cx="8598" cy="530991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EA4E2C2-D604-483B-AD9C-A51947026311}"/>
              </a:ext>
            </a:extLst>
          </p:cNvPr>
          <p:cNvSpPr/>
          <p:nvPr/>
        </p:nvSpPr>
        <p:spPr>
          <a:xfrm>
            <a:off x="3189144" y="4515206"/>
            <a:ext cx="184879" cy="1503756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B7DD152C-EE28-AE50-8521-35CB4AF40DA0}"/>
              </a:ext>
            </a:extLst>
          </p:cNvPr>
          <p:cNvCxnSpPr>
            <a:cxnSpLocks/>
          </p:cNvCxnSpPr>
          <p:nvPr/>
        </p:nvCxnSpPr>
        <p:spPr>
          <a:xfrm flipH="1" flipV="1">
            <a:off x="2762203" y="1092574"/>
            <a:ext cx="485826" cy="1077488"/>
          </a:xfrm>
          <a:prstGeom prst="line">
            <a:avLst/>
          </a:prstGeom>
          <a:ln w="3175">
            <a:solidFill>
              <a:srgbClr val="E76F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7F714F77-61D3-6AC6-97B9-3916B7F5A022}"/>
              </a:ext>
            </a:extLst>
          </p:cNvPr>
          <p:cNvCxnSpPr>
            <a:cxnSpLocks/>
          </p:cNvCxnSpPr>
          <p:nvPr/>
        </p:nvCxnSpPr>
        <p:spPr>
          <a:xfrm flipH="1" flipV="1">
            <a:off x="3036561" y="1088202"/>
            <a:ext cx="536797" cy="1032110"/>
          </a:xfrm>
          <a:prstGeom prst="line">
            <a:avLst/>
          </a:prstGeom>
          <a:ln w="3175">
            <a:solidFill>
              <a:srgbClr val="E76F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7617B4FB-D10C-B1F6-0146-BD272FE1E702}"/>
              </a:ext>
            </a:extLst>
          </p:cNvPr>
          <p:cNvCxnSpPr>
            <a:cxnSpLocks/>
          </p:cNvCxnSpPr>
          <p:nvPr/>
        </p:nvCxnSpPr>
        <p:spPr>
          <a:xfrm flipH="1" flipV="1">
            <a:off x="3293142" y="1094628"/>
            <a:ext cx="351621" cy="966220"/>
          </a:xfrm>
          <a:prstGeom prst="line">
            <a:avLst/>
          </a:prstGeom>
          <a:ln w="38100">
            <a:solidFill>
              <a:srgbClr val="E76F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9CDA9D0-3DD6-4A79-9922-2D77F61BC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406124"/>
              </p:ext>
            </p:extLst>
          </p:nvPr>
        </p:nvGraphicFramePr>
        <p:xfrm>
          <a:off x="1992142" y="405623"/>
          <a:ext cx="1664081" cy="6826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2176">
                  <a:extLst>
                    <a:ext uri="{9D8B030D-6E8A-4147-A177-3AD203B41FA5}">
                      <a16:colId xmlns:a16="http://schemas.microsoft.com/office/drawing/2014/main" val="2544248493"/>
                    </a:ext>
                  </a:extLst>
                </a:gridCol>
                <a:gridCol w="255651">
                  <a:extLst>
                    <a:ext uri="{9D8B030D-6E8A-4147-A177-3AD203B41FA5}">
                      <a16:colId xmlns:a16="http://schemas.microsoft.com/office/drawing/2014/main" val="1631880937"/>
                    </a:ext>
                  </a:extLst>
                </a:gridCol>
                <a:gridCol w="255651">
                  <a:extLst>
                    <a:ext uri="{9D8B030D-6E8A-4147-A177-3AD203B41FA5}">
                      <a16:colId xmlns:a16="http://schemas.microsoft.com/office/drawing/2014/main" val="572093327"/>
                    </a:ext>
                  </a:extLst>
                </a:gridCol>
                <a:gridCol w="255651">
                  <a:extLst>
                    <a:ext uri="{9D8B030D-6E8A-4147-A177-3AD203B41FA5}">
                      <a16:colId xmlns:a16="http://schemas.microsoft.com/office/drawing/2014/main" val="3326158629"/>
                    </a:ext>
                  </a:extLst>
                </a:gridCol>
                <a:gridCol w="255651">
                  <a:extLst>
                    <a:ext uri="{9D8B030D-6E8A-4147-A177-3AD203B41FA5}">
                      <a16:colId xmlns:a16="http://schemas.microsoft.com/office/drawing/2014/main" val="1101940372"/>
                    </a:ext>
                  </a:extLst>
                </a:gridCol>
                <a:gridCol w="249301">
                  <a:extLst>
                    <a:ext uri="{9D8B030D-6E8A-4147-A177-3AD203B41FA5}">
                      <a16:colId xmlns:a16="http://schemas.microsoft.com/office/drawing/2014/main" val="4080004676"/>
                    </a:ext>
                  </a:extLst>
                </a:gridCol>
              </a:tblGrid>
              <a:tr h="20720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18288" marR="18288" marT="18288" marB="18288">
                    <a:solidFill>
                      <a:srgbClr val="F17455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ASV</a:t>
                      </a:r>
                      <a:r>
                        <a:rPr lang="en-US" sz="800" baseline="-25000" dirty="0"/>
                        <a:t>1</a:t>
                      </a:r>
                      <a:endParaRPr lang="en-US" sz="800" dirty="0"/>
                    </a:p>
                  </a:txBody>
                  <a:tcPr marL="18288" marR="18288" marT="18288" marB="18288">
                    <a:solidFill>
                      <a:srgbClr val="F17455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ASV</a:t>
                      </a:r>
                      <a:r>
                        <a:rPr lang="en-US" sz="800" baseline="-25000" dirty="0"/>
                        <a:t>2</a:t>
                      </a:r>
                      <a:endParaRPr lang="en-US" sz="800" dirty="0"/>
                    </a:p>
                  </a:txBody>
                  <a:tcPr marL="18288" marR="18288" marT="18288" marB="18288">
                    <a:solidFill>
                      <a:srgbClr val="F17455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ASV</a:t>
                      </a:r>
                      <a:r>
                        <a:rPr lang="en-US" sz="800" baseline="-25000" dirty="0"/>
                        <a:t>3</a:t>
                      </a:r>
                      <a:endParaRPr lang="en-US" sz="800" dirty="0"/>
                    </a:p>
                  </a:txBody>
                  <a:tcPr marL="18288" marR="18288" marT="18288" marB="18288">
                    <a:solidFill>
                      <a:srgbClr val="F17455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ASV</a:t>
                      </a:r>
                      <a:r>
                        <a:rPr lang="en-US" sz="800" baseline="-25000" dirty="0"/>
                        <a:t>4</a:t>
                      </a:r>
                      <a:endParaRPr lang="en-US" sz="800" dirty="0"/>
                    </a:p>
                  </a:txBody>
                  <a:tcPr marL="18288" marR="18288" marT="18288" marB="18288">
                    <a:solidFill>
                      <a:srgbClr val="F17455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ASV</a:t>
                      </a:r>
                      <a:r>
                        <a:rPr lang="en-US" sz="800" baseline="-25000" dirty="0" err="1"/>
                        <a:t>p</a:t>
                      </a:r>
                      <a:endParaRPr lang="en-US" sz="800" baseline="-25000" dirty="0"/>
                    </a:p>
                  </a:txBody>
                  <a:tcPr marL="18288" marR="18288" marT="18288" marB="18288">
                    <a:solidFill>
                      <a:srgbClr val="F17455">
                        <a:alpha val="2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700871"/>
                  </a:ext>
                </a:extLst>
              </a:tr>
              <a:tr h="149325">
                <a:tc>
                  <a:txBody>
                    <a:bodyPr/>
                    <a:lstStyle/>
                    <a:p>
                      <a:r>
                        <a:rPr lang="en-US" sz="800"/>
                        <a:t>Sample</a:t>
                      </a:r>
                      <a:r>
                        <a:rPr lang="en-US" sz="800" baseline="-25000"/>
                        <a:t>1</a:t>
                      </a:r>
                    </a:p>
                  </a:txBody>
                  <a:tcPr marL="18288" marR="18288" marT="18288" marB="18288">
                    <a:solidFill>
                      <a:srgbClr val="F17455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F17455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F17455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F17455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F17455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F17455">
                        <a:alpha val="2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940899"/>
                  </a:ext>
                </a:extLst>
              </a:tr>
              <a:tr h="149325">
                <a:tc>
                  <a:txBody>
                    <a:bodyPr/>
                    <a:lstStyle/>
                    <a:p>
                      <a:r>
                        <a:rPr lang="en-US" sz="800"/>
                        <a:t>…</a:t>
                      </a:r>
                    </a:p>
                  </a:txBody>
                  <a:tcPr marL="18288" marR="18288" marT="18288" marB="18288">
                    <a:solidFill>
                      <a:srgbClr val="F17455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F17455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F17455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F17455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F17455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F17455">
                        <a:alpha val="2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943331"/>
                  </a:ext>
                </a:extLst>
              </a:tr>
              <a:tr h="149325">
                <a:tc>
                  <a:txBody>
                    <a:bodyPr/>
                    <a:lstStyle/>
                    <a:p>
                      <a:r>
                        <a:rPr lang="en-US" sz="800" err="1"/>
                        <a:t>Sample</a:t>
                      </a:r>
                      <a:r>
                        <a:rPr lang="en-US" sz="800" baseline="-25000" err="1"/>
                        <a:t>n</a:t>
                      </a:r>
                      <a:endParaRPr lang="en-US" sz="800" baseline="-25000"/>
                    </a:p>
                  </a:txBody>
                  <a:tcPr marL="18288" marR="18288" marT="18288" marB="18288">
                    <a:solidFill>
                      <a:srgbClr val="F17455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18288" marR="18288" marT="18288" marB="18288">
                    <a:solidFill>
                      <a:srgbClr val="F17455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F17455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F17455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8288" marR="18288" marT="18288" marB="18288">
                    <a:solidFill>
                      <a:srgbClr val="F17455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18288" marR="18288" marT="18288" marB="18288">
                    <a:solidFill>
                      <a:srgbClr val="F17455">
                        <a:alpha val="2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853360"/>
                  </a:ext>
                </a:extLst>
              </a:tr>
            </a:tbl>
          </a:graphicData>
        </a:graphic>
      </p:graphicFrame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98D16FE5-F3ED-A37B-102A-F147B9A2D04E}"/>
              </a:ext>
            </a:extLst>
          </p:cNvPr>
          <p:cNvCxnSpPr>
            <a:cxnSpLocks/>
          </p:cNvCxnSpPr>
          <p:nvPr/>
        </p:nvCxnSpPr>
        <p:spPr>
          <a:xfrm flipV="1">
            <a:off x="3611067" y="2322373"/>
            <a:ext cx="309992" cy="3077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DE0E13B6-B732-EE80-7F8C-EFF0011002CB}"/>
              </a:ext>
            </a:extLst>
          </p:cNvPr>
          <p:cNvCxnSpPr>
            <a:cxnSpLocks/>
          </p:cNvCxnSpPr>
          <p:nvPr/>
        </p:nvCxnSpPr>
        <p:spPr>
          <a:xfrm flipV="1">
            <a:off x="3616102" y="2478099"/>
            <a:ext cx="309992" cy="3077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74C9BD8D-0EA7-FC9F-AD10-088A4B7F2908}"/>
              </a:ext>
            </a:extLst>
          </p:cNvPr>
          <p:cNvCxnSpPr>
            <a:cxnSpLocks/>
          </p:cNvCxnSpPr>
          <p:nvPr/>
        </p:nvCxnSpPr>
        <p:spPr>
          <a:xfrm flipH="1" flipV="1">
            <a:off x="3513774" y="1099982"/>
            <a:ext cx="191265" cy="900173"/>
          </a:xfrm>
          <a:prstGeom prst="line">
            <a:avLst/>
          </a:prstGeom>
          <a:ln w="38100">
            <a:solidFill>
              <a:srgbClr val="E76F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9B60DC6A-E0B6-CD4E-14EF-DA9759BA7922}"/>
              </a:ext>
            </a:extLst>
          </p:cNvPr>
          <p:cNvCxnSpPr>
            <a:cxnSpLocks/>
          </p:cNvCxnSpPr>
          <p:nvPr/>
        </p:nvCxnSpPr>
        <p:spPr>
          <a:xfrm flipV="1">
            <a:off x="3407248" y="1102264"/>
            <a:ext cx="106117" cy="900044"/>
          </a:xfrm>
          <a:prstGeom prst="line">
            <a:avLst/>
          </a:prstGeom>
          <a:ln w="19050">
            <a:solidFill>
              <a:srgbClr val="E76F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83B951F7-864F-AAA9-F373-3238BFA9F698}"/>
              </a:ext>
            </a:extLst>
          </p:cNvPr>
          <p:cNvGrpSpPr/>
          <p:nvPr/>
        </p:nvGrpSpPr>
        <p:grpSpPr>
          <a:xfrm>
            <a:off x="2268500" y="1960933"/>
            <a:ext cx="1656384" cy="975870"/>
            <a:chOff x="2468012" y="1960933"/>
            <a:chExt cx="1656384" cy="975870"/>
          </a:xfrm>
        </p:grpSpPr>
        <p:sp>
          <p:nvSpPr>
            <p:cNvPr id="3" name="Cube 2">
              <a:extLst>
                <a:ext uri="{FF2B5EF4-FFF2-40B4-BE49-F238E27FC236}">
                  <a16:creationId xmlns:a16="http://schemas.microsoft.com/office/drawing/2014/main" id="{3DB2F3EF-AD27-B9BF-94C7-36BBD1B8FADC}"/>
                </a:ext>
              </a:extLst>
            </p:cNvPr>
            <p:cNvSpPr/>
            <p:nvPr/>
          </p:nvSpPr>
          <p:spPr>
            <a:xfrm>
              <a:off x="2468012" y="1970583"/>
              <a:ext cx="1656384" cy="966220"/>
            </a:xfrm>
            <a:prstGeom prst="cube">
              <a:avLst>
                <a:gd name="adj" fmla="val 32409"/>
              </a:avLst>
            </a:pr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85E910D6-F628-8E8D-C864-F491C8D0F7CE}"/>
                </a:ext>
              </a:extLst>
            </p:cNvPr>
            <p:cNvGrpSpPr/>
            <p:nvPr/>
          </p:nvGrpSpPr>
          <p:grpSpPr>
            <a:xfrm>
              <a:off x="2847133" y="1970583"/>
              <a:ext cx="1277263" cy="498458"/>
              <a:chOff x="2847133" y="1970583"/>
              <a:chExt cx="1277263" cy="498458"/>
            </a:xfrm>
          </p:grpSpPr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8F84EF8F-F7F7-1705-7C9D-8A13440286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47133" y="1970583"/>
                <a:ext cx="278064" cy="3247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ACF7028D-5376-074B-4FDD-ACF96B0ED135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 flipV="1">
                <a:off x="3178731" y="1970583"/>
                <a:ext cx="274044" cy="3162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756932DC-3C47-3F7A-96BF-6332899E2F0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02450" y="1970583"/>
                <a:ext cx="271133" cy="3173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558D6E9C-D86F-364F-434D-E75F5E8650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14404" y="2161264"/>
                <a:ext cx="309992" cy="3077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A7B402A9-738F-7CB4-61F1-58284071B3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55794" y="2084328"/>
              <a:ext cx="1363756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099D2234-8C63-E22D-2C59-1F99BFD991B8}"/>
                </a:ext>
              </a:extLst>
            </p:cNvPr>
            <p:cNvCxnSpPr>
              <a:cxnSpLocks/>
            </p:cNvCxnSpPr>
            <p:nvPr/>
          </p:nvCxnSpPr>
          <p:spPr>
            <a:xfrm>
              <a:off x="2614527" y="2147660"/>
              <a:ext cx="133417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EB225A20-E99E-974B-24F2-7ED9642C4CA4}"/>
                </a:ext>
              </a:extLst>
            </p:cNvPr>
            <p:cNvCxnSpPr>
              <a:cxnSpLocks/>
            </p:cNvCxnSpPr>
            <p:nvPr/>
          </p:nvCxnSpPr>
          <p:spPr>
            <a:xfrm>
              <a:off x="2552336" y="2209873"/>
              <a:ext cx="1322507" cy="86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6B146324-BB89-711D-A60B-962FAF92E02B}"/>
                </a:ext>
              </a:extLst>
            </p:cNvPr>
            <p:cNvCxnSpPr>
              <a:cxnSpLocks/>
            </p:cNvCxnSpPr>
            <p:nvPr/>
          </p:nvCxnSpPr>
          <p:spPr>
            <a:xfrm>
              <a:off x="2718174" y="2030813"/>
              <a:ext cx="13315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6597DC1F-4ECB-EBEA-9A6F-9EB66E6AA883}"/>
                </a:ext>
              </a:extLst>
            </p:cNvPr>
            <p:cNvSpPr txBox="1"/>
            <p:nvPr/>
          </p:nvSpPr>
          <p:spPr>
            <a:xfrm>
              <a:off x="2535579" y="2208418"/>
              <a:ext cx="210514" cy="769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500" dirty="0"/>
                <a:t>ASV</a:t>
              </a:r>
              <a:r>
                <a:rPr lang="en-US" sz="500" baseline="-25000" dirty="0"/>
                <a:t>1</a:t>
              </a:r>
            </a:p>
          </p:txBody>
        </p:sp>
        <p:sp>
          <p:nvSpPr>
            <p:cNvPr id="370" name="TextBox 369">
              <a:extLst>
                <a:ext uri="{FF2B5EF4-FFF2-40B4-BE49-F238E27FC236}">
                  <a16:creationId xmlns:a16="http://schemas.microsoft.com/office/drawing/2014/main" id="{1D60EB48-0F8E-C610-8FDF-3698161A1F05}"/>
                </a:ext>
              </a:extLst>
            </p:cNvPr>
            <p:cNvSpPr txBox="1"/>
            <p:nvPr/>
          </p:nvSpPr>
          <p:spPr>
            <a:xfrm>
              <a:off x="2607445" y="2138377"/>
              <a:ext cx="210514" cy="769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500" dirty="0"/>
                <a:t>ASV</a:t>
              </a:r>
              <a:r>
                <a:rPr lang="en-US" sz="500" baseline="-25000" dirty="0"/>
                <a:t>2</a:t>
              </a:r>
            </a:p>
          </p:txBody>
        </p:sp>
        <p:sp>
          <p:nvSpPr>
            <p:cNvPr id="371" name="TextBox 370">
              <a:extLst>
                <a:ext uri="{FF2B5EF4-FFF2-40B4-BE49-F238E27FC236}">
                  <a16:creationId xmlns:a16="http://schemas.microsoft.com/office/drawing/2014/main" id="{C3A186F9-A4C6-6347-F781-120B15D36D18}"/>
                </a:ext>
              </a:extLst>
            </p:cNvPr>
            <p:cNvSpPr txBox="1"/>
            <p:nvPr/>
          </p:nvSpPr>
          <p:spPr>
            <a:xfrm>
              <a:off x="2664325" y="2076089"/>
              <a:ext cx="210514" cy="769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500" dirty="0"/>
                <a:t>ASV</a:t>
              </a:r>
              <a:r>
                <a:rPr lang="en-US" sz="500" baseline="-25000" dirty="0"/>
                <a:t>3</a:t>
              </a:r>
            </a:p>
          </p:txBody>
        </p: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236196D8-725F-CCF5-8371-E5FFE4A5C8A3}"/>
                </a:ext>
              </a:extLst>
            </p:cNvPr>
            <p:cNvSpPr txBox="1"/>
            <p:nvPr/>
          </p:nvSpPr>
          <p:spPr>
            <a:xfrm>
              <a:off x="2729424" y="2016481"/>
              <a:ext cx="210514" cy="769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500" dirty="0"/>
                <a:t>ASV</a:t>
              </a:r>
              <a:r>
                <a:rPr lang="en-US" sz="500" baseline="-25000" dirty="0"/>
                <a:t>4</a:t>
              </a:r>
            </a:p>
          </p:txBody>
        </p:sp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8F68D68D-6D14-D166-5F5C-905F2E910C8F}"/>
                </a:ext>
              </a:extLst>
            </p:cNvPr>
            <p:cNvSpPr txBox="1"/>
            <p:nvPr/>
          </p:nvSpPr>
          <p:spPr>
            <a:xfrm>
              <a:off x="2788202" y="1960933"/>
              <a:ext cx="210514" cy="769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500" dirty="0" err="1"/>
                <a:t>ASV</a:t>
              </a:r>
              <a:r>
                <a:rPr lang="en-US" sz="500" baseline="-25000" dirty="0" err="1"/>
                <a:t>p</a:t>
              </a:r>
              <a:endParaRPr lang="en-US" sz="500" baseline="-25000" dirty="0"/>
            </a:p>
          </p:txBody>
        </p:sp>
      </p:grp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44CA918C-CC4C-B7BA-6F69-DD3C3F9A6975}"/>
              </a:ext>
            </a:extLst>
          </p:cNvPr>
          <p:cNvGrpSpPr/>
          <p:nvPr/>
        </p:nvGrpSpPr>
        <p:grpSpPr>
          <a:xfrm>
            <a:off x="3972320" y="1959221"/>
            <a:ext cx="1656384" cy="975870"/>
            <a:chOff x="4171832" y="1959221"/>
            <a:chExt cx="1656384" cy="975870"/>
          </a:xfrm>
        </p:grpSpPr>
        <p:grpSp>
          <p:nvGrpSpPr>
            <p:cNvPr id="375" name="Group 374">
              <a:extLst>
                <a:ext uri="{FF2B5EF4-FFF2-40B4-BE49-F238E27FC236}">
                  <a16:creationId xmlns:a16="http://schemas.microsoft.com/office/drawing/2014/main" id="{33C08D2A-7E6A-D93F-ED87-0486A2D2FE68}"/>
                </a:ext>
              </a:extLst>
            </p:cNvPr>
            <p:cNvGrpSpPr/>
            <p:nvPr/>
          </p:nvGrpSpPr>
          <p:grpSpPr>
            <a:xfrm>
              <a:off x="4171832" y="1959221"/>
              <a:ext cx="1656384" cy="975870"/>
              <a:chOff x="2468012" y="1960933"/>
              <a:chExt cx="1656384" cy="975870"/>
            </a:xfrm>
          </p:grpSpPr>
          <p:sp>
            <p:nvSpPr>
              <p:cNvPr id="376" name="Cube 375">
                <a:extLst>
                  <a:ext uri="{FF2B5EF4-FFF2-40B4-BE49-F238E27FC236}">
                    <a16:creationId xmlns:a16="http://schemas.microsoft.com/office/drawing/2014/main" id="{C3425E37-BB82-D9B5-A9FE-4007C7BF87C4}"/>
                  </a:ext>
                </a:extLst>
              </p:cNvPr>
              <p:cNvSpPr/>
              <p:nvPr/>
            </p:nvSpPr>
            <p:spPr>
              <a:xfrm>
                <a:off x="2468012" y="1970583"/>
                <a:ext cx="1656384" cy="966220"/>
              </a:xfrm>
              <a:prstGeom prst="cube">
                <a:avLst>
                  <a:gd name="adj" fmla="val 32409"/>
                </a:avLst>
              </a:prstGeom>
              <a:noFill/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77" name="Group 376">
                <a:extLst>
                  <a:ext uri="{FF2B5EF4-FFF2-40B4-BE49-F238E27FC236}">
                    <a16:creationId xmlns:a16="http://schemas.microsoft.com/office/drawing/2014/main" id="{5CFCDCAB-B3B6-C2AF-FB57-C2DA07A1DC13}"/>
                  </a:ext>
                </a:extLst>
              </p:cNvPr>
              <p:cNvGrpSpPr/>
              <p:nvPr/>
            </p:nvGrpSpPr>
            <p:grpSpPr>
              <a:xfrm>
                <a:off x="2847133" y="1970583"/>
                <a:ext cx="1277263" cy="498458"/>
                <a:chOff x="2847133" y="1970583"/>
                <a:chExt cx="1277263" cy="498458"/>
              </a:xfrm>
            </p:grpSpPr>
            <p:cxnSp>
              <p:nvCxnSpPr>
                <p:cNvPr id="387" name="Straight Connector 386">
                  <a:extLst>
                    <a:ext uri="{FF2B5EF4-FFF2-40B4-BE49-F238E27FC236}">
                      <a16:creationId xmlns:a16="http://schemas.microsoft.com/office/drawing/2014/main" id="{0E0C0297-700B-7FEE-C36E-AA5EDBCA43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47133" y="1970583"/>
                  <a:ext cx="278064" cy="32471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8" name="Straight Connector 387">
                  <a:extLst>
                    <a:ext uri="{FF2B5EF4-FFF2-40B4-BE49-F238E27FC236}">
                      <a16:creationId xmlns:a16="http://schemas.microsoft.com/office/drawing/2014/main" id="{37FA83A6-4E37-4E16-50C5-A9E116ED2693}"/>
                    </a:ext>
                  </a:extLst>
                </p:cNvPr>
                <p:cNvCxnSpPr>
                  <a:cxnSpLocks/>
                  <a:endCxn id="376" idx="0"/>
                </p:cNvCxnSpPr>
                <p:nvPr/>
              </p:nvCxnSpPr>
              <p:spPr>
                <a:xfrm flipV="1">
                  <a:off x="3178731" y="1970583"/>
                  <a:ext cx="274044" cy="3162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9" name="Straight Connector 388">
                  <a:extLst>
                    <a:ext uri="{FF2B5EF4-FFF2-40B4-BE49-F238E27FC236}">
                      <a16:creationId xmlns:a16="http://schemas.microsoft.com/office/drawing/2014/main" id="{33063072-DB7E-809C-4635-D44B205011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02450" y="1970583"/>
                  <a:ext cx="271133" cy="31735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Straight Connector 389">
                  <a:extLst>
                    <a:ext uri="{FF2B5EF4-FFF2-40B4-BE49-F238E27FC236}">
                      <a16:creationId xmlns:a16="http://schemas.microsoft.com/office/drawing/2014/main" id="{CC57FCB9-4565-0B73-0024-55669EC21C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814404" y="2161264"/>
                  <a:ext cx="309992" cy="3077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8" name="Straight Connector 377">
                <a:extLst>
                  <a:ext uri="{FF2B5EF4-FFF2-40B4-BE49-F238E27FC236}">
                    <a16:creationId xmlns:a16="http://schemas.microsoft.com/office/drawing/2014/main" id="{1FE6D585-9629-4313-79A3-5DC7F43CC7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55794" y="2084328"/>
                <a:ext cx="1363756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Straight Connector 378">
                <a:extLst>
                  <a:ext uri="{FF2B5EF4-FFF2-40B4-BE49-F238E27FC236}">
                    <a16:creationId xmlns:a16="http://schemas.microsoft.com/office/drawing/2014/main" id="{6B7D6404-76AC-367D-38A3-7E93E13716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4527" y="2147660"/>
                <a:ext cx="133417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Straight Connector 379">
                <a:extLst>
                  <a:ext uri="{FF2B5EF4-FFF2-40B4-BE49-F238E27FC236}">
                    <a16:creationId xmlns:a16="http://schemas.microsoft.com/office/drawing/2014/main" id="{6DC90AEC-51D3-52DE-2C8A-08F5AF16E9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52336" y="2209873"/>
                <a:ext cx="1322507" cy="86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Connector 380">
                <a:extLst>
                  <a:ext uri="{FF2B5EF4-FFF2-40B4-BE49-F238E27FC236}">
                    <a16:creationId xmlns:a16="http://schemas.microsoft.com/office/drawing/2014/main" id="{5BF5B39D-88B6-998A-B529-9597302C9D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8174" y="2030813"/>
                <a:ext cx="13315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2" name="TextBox 381">
                <a:extLst>
                  <a:ext uri="{FF2B5EF4-FFF2-40B4-BE49-F238E27FC236}">
                    <a16:creationId xmlns:a16="http://schemas.microsoft.com/office/drawing/2014/main" id="{DF9A0963-547F-E7F4-893F-9341EBEA495C}"/>
                  </a:ext>
                </a:extLst>
              </p:cNvPr>
              <p:cNvSpPr txBox="1"/>
              <p:nvPr/>
            </p:nvSpPr>
            <p:spPr>
              <a:xfrm>
                <a:off x="2535579" y="2208418"/>
                <a:ext cx="210514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500" dirty="0"/>
                  <a:t>ASV</a:t>
                </a:r>
                <a:r>
                  <a:rPr lang="en-US" sz="500" baseline="-25000" dirty="0"/>
                  <a:t>1</a:t>
                </a:r>
              </a:p>
            </p:txBody>
          </p:sp>
          <p:sp>
            <p:nvSpPr>
              <p:cNvPr id="383" name="TextBox 382">
                <a:extLst>
                  <a:ext uri="{FF2B5EF4-FFF2-40B4-BE49-F238E27FC236}">
                    <a16:creationId xmlns:a16="http://schemas.microsoft.com/office/drawing/2014/main" id="{CF035DCA-923D-E630-947D-5088130FA541}"/>
                  </a:ext>
                </a:extLst>
              </p:cNvPr>
              <p:cNvSpPr txBox="1"/>
              <p:nvPr/>
            </p:nvSpPr>
            <p:spPr>
              <a:xfrm>
                <a:off x="2607445" y="2138377"/>
                <a:ext cx="210514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500" dirty="0"/>
                  <a:t>ASV</a:t>
                </a:r>
                <a:r>
                  <a:rPr lang="en-US" sz="500" baseline="-25000" dirty="0"/>
                  <a:t>2</a:t>
                </a:r>
              </a:p>
            </p:txBody>
          </p:sp>
          <p:sp>
            <p:nvSpPr>
              <p:cNvPr id="384" name="TextBox 383">
                <a:extLst>
                  <a:ext uri="{FF2B5EF4-FFF2-40B4-BE49-F238E27FC236}">
                    <a16:creationId xmlns:a16="http://schemas.microsoft.com/office/drawing/2014/main" id="{BAFF4E25-E659-8FA8-1093-3901973C77DD}"/>
                  </a:ext>
                </a:extLst>
              </p:cNvPr>
              <p:cNvSpPr txBox="1"/>
              <p:nvPr/>
            </p:nvSpPr>
            <p:spPr>
              <a:xfrm>
                <a:off x="2664325" y="2076089"/>
                <a:ext cx="210514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500" dirty="0"/>
                  <a:t>ASV</a:t>
                </a:r>
                <a:r>
                  <a:rPr lang="en-US" sz="500" baseline="-25000" dirty="0"/>
                  <a:t>3</a:t>
                </a:r>
              </a:p>
            </p:txBody>
          </p:sp>
          <p:sp>
            <p:nvSpPr>
              <p:cNvPr id="385" name="TextBox 384">
                <a:extLst>
                  <a:ext uri="{FF2B5EF4-FFF2-40B4-BE49-F238E27FC236}">
                    <a16:creationId xmlns:a16="http://schemas.microsoft.com/office/drawing/2014/main" id="{0A3601BA-F175-DA49-9C96-8C86679A8137}"/>
                  </a:ext>
                </a:extLst>
              </p:cNvPr>
              <p:cNvSpPr txBox="1"/>
              <p:nvPr/>
            </p:nvSpPr>
            <p:spPr>
              <a:xfrm>
                <a:off x="2729424" y="2016481"/>
                <a:ext cx="210514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500" dirty="0"/>
                  <a:t>ASV</a:t>
                </a:r>
                <a:r>
                  <a:rPr lang="en-US" sz="500" baseline="-25000" dirty="0"/>
                  <a:t>4</a:t>
                </a:r>
              </a:p>
            </p:txBody>
          </p:sp>
          <p:sp>
            <p:nvSpPr>
              <p:cNvPr id="386" name="TextBox 385">
                <a:extLst>
                  <a:ext uri="{FF2B5EF4-FFF2-40B4-BE49-F238E27FC236}">
                    <a16:creationId xmlns:a16="http://schemas.microsoft.com/office/drawing/2014/main" id="{94F13052-C734-69FB-F7E4-5443A8F57DAD}"/>
                  </a:ext>
                </a:extLst>
              </p:cNvPr>
              <p:cNvSpPr txBox="1"/>
              <p:nvPr/>
            </p:nvSpPr>
            <p:spPr>
              <a:xfrm>
                <a:off x="2788202" y="1960933"/>
                <a:ext cx="210514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500" dirty="0" err="1"/>
                  <a:t>ASV</a:t>
                </a:r>
                <a:r>
                  <a:rPr lang="en-US" sz="500" baseline="-25000" dirty="0" err="1"/>
                  <a:t>p</a:t>
                </a:r>
                <a:endParaRPr lang="en-US" sz="500" baseline="-25000" dirty="0"/>
              </a:p>
            </p:txBody>
          </p:sp>
        </p:grp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3FD8B203-DB7E-AF4A-237A-BB053BF71B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14922" y="2314272"/>
              <a:ext cx="309992" cy="3077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63F0779A-4BCB-3F66-E75C-5FB2539A2D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09777" y="2473638"/>
              <a:ext cx="309992" cy="3077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4" name="Group 393">
            <a:extLst>
              <a:ext uri="{FF2B5EF4-FFF2-40B4-BE49-F238E27FC236}">
                <a16:creationId xmlns:a16="http://schemas.microsoft.com/office/drawing/2014/main" id="{57018640-5B99-FBFA-B4A6-ECE85A7DC501}"/>
              </a:ext>
            </a:extLst>
          </p:cNvPr>
          <p:cNvGrpSpPr/>
          <p:nvPr/>
        </p:nvGrpSpPr>
        <p:grpSpPr>
          <a:xfrm>
            <a:off x="5673049" y="1954825"/>
            <a:ext cx="1656384" cy="975870"/>
            <a:chOff x="4171832" y="1959221"/>
            <a:chExt cx="1656384" cy="975870"/>
          </a:xfrm>
        </p:grpSpPr>
        <p:grpSp>
          <p:nvGrpSpPr>
            <p:cNvPr id="395" name="Group 394">
              <a:extLst>
                <a:ext uri="{FF2B5EF4-FFF2-40B4-BE49-F238E27FC236}">
                  <a16:creationId xmlns:a16="http://schemas.microsoft.com/office/drawing/2014/main" id="{65FF1585-46AD-B241-90BC-FBA0020A7B67}"/>
                </a:ext>
              </a:extLst>
            </p:cNvPr>
            <p:cNvGrpSpPr/>
            <p:nvPr/>
          </p:nvGrpSpPr>
          <p:grpSpPr>
            <a:xfrm>
              <a:off x="4171832" y="1959221"/>
              <a:ext cx="1656384" cy="975870"/>
              <a:chOff x="2468012" y="1960933"/>
              <a:chExt cx="1656384" cy="975870"/>
            </a:xfrm>
          </p:grpSpPr>
          <p:sp>
            <p:nvSpPr>
              <p:cNvPr id="398" name="Cube 397">
                <a:extLst>
                  <a:ext uri="{FF2B5EF4-FFF2-40B4-BE49-F238E27FC236}">
                    <a16:creationId xmlns:a16="http://schemas.microsoft.com/office/drawing/2014/main" id="{78FA81A5-0043-3866-275C-AAE2B95776D7}"/>
                  </a:ext>
                </a:extLst>
              </p:cNvPr>
              <p:cNvSpPr/>
              <p:nvPr/>
            </p:nvSpPr>
            <p:spPr>
              <a:xfrm>
                <a:off x="2468012" y="1970583"/>
                <a:ext cx="1656384" cy="966220"/>
              </a:xfrm>
              <a:prstGeom prst="cube">
                <a:avLst>
                  <a:gd name="adj" fmla="val 32409"/>
                </a:avLst>
              </a:prstGeom>
              <a:noFill/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99" name="Group 398">
                <a:extLst>
                  <a:ext uri="{FF2B5EF4-FFF2-40B4-BE49-F238E27FC236}">
                    <a16:creationId xmlns:a16="http://schemas.microsoft.com/office/drawing/2014/main" id="{84AFA8EF-78AF-915F-087B-B05313E1AD46}"/>
                  </a:ext>
                </a:extLst>
              </p:cNvPr>
              <p:cNvGrpSpPr/>
              <p:nvPr/>
            </p:nvGrpSpPr>
            <p:grpSpPr>
              <a:xfrm>
                <a:off x="2847133" y="1970583"/>
                <a:ext cx="1277263" cy="498458"/>
                <a:chOff x="2847133" y="1970583"/>
                <a:chExt cx="1277263" cy="498458"/>
              </a:xfrm>
            </p:grpSpPr>
            <p:cxnSp>
              <p:nvCxnSpPr>
                <p:cNvPr id="409" name="Straight Connector 408">
                  <a:extLst>
                    <a:ext uri="{FF2B5EF4-FFF2-40B4-BE49-F238E27FC236}">
                      <a16:creationId xmlns:a16="http://schemas.microsoft.com/office/drawing/2014/main" id="{96E802DA-8742-D89D-0E10-65EC23CE10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47133" y="1970583"/>
                  <a:ext cx="278064" cy="32471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0" name="Straight Connector 409">
                  <a:extLst>
                    <a:ext uri="{FF2B5EF4-FFF2-40B4-BE49-F238E27FC236}">
                      <a16:creationId xmlns:a16="http://schemas.microsoft.com/office/drawing/2014/main" id="{EF423A7A-E21B-63A9-746B-436AC9F1D9BF}"/>
                    </a:ext>
                  </a:extLst>
                </p:cNvPr>
                <p:cNvCxnSpPr>
                  <a:cxnSpLocks/>
                  <a:endCxn id="398" idx="0"/>
                </p:cNvCxnSpPr>
                <p:nvPr/>
              </p:nvCxnSpPr>
              <p:spPr>
                <a:xfrm flipV="1">
                  <a:off x="3178731" y="1970583"/>
                  <a:ext cx="274044" cy="3162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1" name="Straight Connector 410">
                  <a:extLst>
                    <a:ext uri="{FF2B5EF4-FFF2-40B4-BE49-F238E27FC236}">
                      <a16:creationId xmlns:a16="http://schemas.microsoft.com/office/drawing/2014/main" id="{4CB356FC-5B9C-D8DA-5D59-48F562C1A4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02450" y="1970583"/>
                  <a:ext cx="271133" cy="31735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2" name="Straight Connector 411">
                  <a:extLst>
                    <a:ext uri="{FF2B5EF4-FFF2-40B4-BE49-F238E27FC236}">
                      <a16:creationId xmlns:a16="http://schemas.microsoft.com/office/drawing/2014/main" id="{38D7640D-3964-5A02-DDBD-3A664B7995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814404" y="2161264"/>
                  <a:ext cx="309992" cy="3077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00" name="Straight Connector 399">
                <a:extLst>
                  <a:ext uri="{FF2B5EF4-FFF2-40B4-BE49-F238E27FC236}">
                    <a16:creationId xmlns:a16="http://schemas.microsoft.com/office/drawing/2014/main" id="{20456F19-C55C-892F-B1A2-BBAED3647D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55794" y="2084328"/>
                <a:ext cx="1363756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Straight Connector 400">
                <a:extLst>
                  <a:ext uri="{FF2B5EF4-FFF2-40B4-BE49-F238E27FC236}">
                    <a16:creationId xmlns:a16="http://schemas.microsoft.com/office/drawing/2014/main" id="{68B86AC1-1D54-FD94-1C2B-03DACFDDA1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4527" y="2147660"/>
                <a:ext cx="133417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Straight Connector 401">
                <a:extLst>
                  <a:ext uri="{FF2B5EF4-FFF2-40B4-BE49-F238E27FC236}">
                    <a16:creationId xmlns:a16="http://schemas.microsoft.com/office/drawing/2014/main" id="{4E81FF38-0CA1-7057-BDF9-52DF810CBE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52336" y="2209873"/>
                <a:ext cx="1322507" cy="86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Straight Connector 402">
                <a:extLst>
                  <a:ext uri="{FF2B5EF4-FFF2-40B4-BE49-F238E27FC236}">
                    <a16:creationId xmlns:a16="http://schemas.microsoft.com/office/drawing/2014/main" id="{FB30248E-0F67-AD07-9FAE-122366951C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8174" y="2030813"/>
                <a:ext cx="13315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4" name="TextBox 403">
                <a:extLst>
                  <a:ext uri="{FF2B5EF4-FFF2-40B4-BE49-F238E27FC236}">
                    <a16:creationId xmlns:a16="http://schemas.microsoft.com/office/drawing/2014/main" id="{4191AFA1-0602-348F-5E00-2A8B9FC35CCF}"/>
                  </a:ext>
                </a:extLst>
              </p:cNvPr>
              <p:cNvSpPr txBox="1"/>
              <p:nvPr/>
            </p:nvSpPr>
            <p:spPr>
              <a:xfrm>
                <a:off x="2535579" y="2208418"/>
                <a:ext cx="210514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500" dirty="0"/>
                  <a:t>ASV</a:t>
                </a:r>
                <a:r>
                  <a:rPr lang="en-US" sz="500" baseline="-25000" dirty="0"/>
                  <a:t>1</a:t>
                </a:r>
              </a:p>
            </p:txBody>
          </p:sp>
          <p:sp>
            <p:nvSpPr>
              <p:cNvPr id="405" name="TextBox 404">
                <a:extLst>
                  <a:ext uri="{FF2B5EF4-FFF2-40B4-BE49-F238E27FC236}">
                    <a16:creationId xmlns:a16="http://schemas.microsoft.com/office/drawing/2014/main" id="{B2B65ACB-0B8D-B20C-50EB-ECE4278CD1CC}"/>
                  </a:ext>
                </a:extLst>
              </p:cNvPr>
              <p:cNvSpPr txBox="1"/>
              <p:nvPr/>
            </p:nvSpPr>
            <p:spPr>
              <a:xfrm>
                <a:off x="2607445" y="2138377"/>
                <a:ext cx="210514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500" dirty="0"/>
                  <a:t>ASV</a:t>
                </a:r>
                <a:r>
                  <a:rPr lang="en-US" sz="500" baseline="-25000" dirty="0"/>
                  <a:t>2</a:t>
                </a:r>
              </a:p>
            </p:txBody>
          </p:sp>
          <p:sp>
            <p:nvSpPr>
              <p:cNvPr id="406" name="TextBox 405">
                <a:extLst>
                  <a:ext uri="{FF2B5EF4-FFF2-40B4-BE49-F238E27FC236}">
                    <a16:creationId xmlns:a16="http://schemas.microsoft.com/office/drawing/2014/main" id="{BAEFE1DB-D6E5-E755-B91C-E26F5CC958BC}"/>
                  </a:ext>
                </a:extLst>
              </p:cNvPr>
              <p:cNvSpPr txBox="1"/>
              <p:nvPr/>
            </p:nvSpPr>
            <p:spPr>
              <a:xfrm>
                <a:off x="2664325" y="2076089"/>
                <a:ext cx="210514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500" dirty="0"/>
                  <a:t>ASV</a:t>
                </a:r>
                <a:r>
                  <a:rPr lang="en-US" sz="500" baseline="-25000" dirty="0"/>
                  <a:t>3</a:t>
                </a:r>
              </a:p>
            </p:txBody>
          </p:sp>
          <p:sp>
            <p:nvSpPr>
              <p:cNvPr id="407" name="TextBox 406">
                <a:extLst>
                  <a:ext uri="{FF2B5EF4-FFF2-40B4-BE49-F238E27FC236}">
                    <a16:creationId xmlns:a16="http://schemas.microsoft.com/office/drawing/2014/main" id="{BEAAA8F1-0E31-DEEA-6007-A2FC79475D7E}"/>
                  </a:ext>
                </a:extLst>
              </p:cNvPr>
              <p:cNvSpPr txBox="1"/>
              <p:nvPr/>
            </p:nvSpPr>
            <p:spPr>
              <a:xfrm>
                <a:off x="2729424" y="2016481"/>
                <a:ext cx="210514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500" dirty="0"/>
                  <a:t>ASV</a:t>
                </a:r>
                <a:r>
                  <a:rPr lang="en-US" sz="500" baseline="-25000" dirty="0"/>
                  <a:t>4</a:t>
                </a:r>
              </a:p>
            </p:txBody>
          </p:sp>
          <p:sp>
            <p:nvSpPr>
              <p:cNvPr id="408" name="TextBox 407">
                <a:extLst>
                  <a:ext uri="{FF2B5EF4-FFF2-40B4-BE49-F238E27FC236}">
                    <a16:creationId xmlns:a16="http://schemas.microsoft.com/office/drawing/2014/main" id="{6FB472D2-8356-F9F8-9EF8-583063ACD0A7}"/>
                  </a:ext>
                </a:extLst>
              </p:cNvPr>
              <p:cNvSpPr txBox="1"/>
              <p:nvPr/>
            </p:nvSpPr>
            <p:spPr>
              <a:xfrm>
                <a:off x="2788202" y="1960933"/>
                <a:ext cx="210514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500" dirty="0" err="1"/>
                  <a:t>ASV</a:t>
                </a:r>
                <a:r>
                  <a:rPr lang="en-US" sz="500" baseline="-25000" dirty="0" err="1"/>
                  <a:t>p</a:t>
                </a:r>
                <a:endParaRPr lang="en-US" sz="500" baseline="-25000" dirty="0"/>
              </a:p>
            </p:txBody>
          </p:sp>
        </p:grp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966825FF-E81E-0815-4565-A7C2674414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14922" y="2314272"/>
              <a:ext cx="309992" cy="3077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99C9C9D6-601D-9960-6340-2A30CFBBE6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09777" y="2473638"/>
              <a:ext cx="309992" cy="3077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3" name="Group 412">
            <a:extLst>
              <a:ext uri="{FF2B5EF4-FFF2-40B4-BE49-F238E27FC236}">
                <a16:creationId xmlns:a16="http://schemas.microsoft.com/office/drawing/2014/main" id="{431552B1-3C16-A5DB-867A-197ADE327D96}"/>
              </a:ext>
            </a:extLst>
          </p:cNvPr>
          <p:cNvGrpSpPr/>
          <p:nvPr/>
        </p:nvGrpSpPr>
        <p:grpSpPr>
          <a:xfrm>
            <a:off x="7391256" y="1952791"/>
            <a:ext cx="1656384" cy="975870"/>
            <a:chOff x="4171832" y="1959221"/>
            <a:chExt cx="1656384" cy="975870"/>
          </a:xfrm>
        </p:grpSpPr>
        <p:grpSp>
          <p:nvGrpSpPr>
            <p:cNvPr id="414" name="Group 413">
              <a:extLst>
                <a:ext uri="{FF2B5EF4-FFF2-40B4-BE49-F238E27FC236}">
                  <a16:creationId xmlns:a16="http://schemas.microsoft.com/office/drawing/2014/main" id="{F01312A9-BCDF-88D8-A81F-5A33B36CD869}"/>
                </a:ext>
              </a:extLst>
            </p:cNvPr>
            <p:cNvGrpSpPr/>
            <p:nvPr/>
          </p:nvGrpSpPr>
          <p:grpSpPr>
            <a:xfrm>
              <a:off x="4171832" y="1959221"/>
              <a:ext cx="1656384" cy="975870"/>
              <a:chOff x="2468012" y="1960933"/>
              <a:chExt cx="1656384" cy="975870"/>
            </a:xfrm>
          </p:grpSpPr>
          <p:sp>
            <p:nvSpPr>
              <p:cNvPr id="417" name="Cube 416">
                <a:extLst>
                  <a:ext uri="{FF2B5EF4-FFF2-40B4-BE49-F238E27FC236}">
                    <a16:creationId xmlns:a16="http://schemas.microsoft.com/office/drawing/2014/main" id="{2881DA55-9845-E613-FA70-CD9518B2FC2F}"/>
                  </a:ext>
                </a:extLst>
              </p:cNvPr>
              <p:cNvSpPr/>
              <p:nvPr/>
            </p:nvSpPr>
            <p:spPr>
              <a:xfrm>
                <a:off x="2468012" y="1970583"/>
                <a:ext cx="1656384" cy="966220"/>
              </a:xfrm>
              <a:prstGeom prst="cube">
                <a:avLst>
                  <a:gd name="adj" fmla="val 32409"/>
                </a:avLst>
              </a:prstGeom>
              <a:noFill/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418" name="Group 417">
                <a:extLst>
                  <a:ext uri="{FF2B5EF4-FFF2-40B4-BE49-F238E27FC236}">
                    <a16:creationId xmlns:a16="http://schemas.microsoft.com/office/drawing/2014/main" id="{8F1061E2-B5FD-F881-B8B3-CFDDAD9B5998}"/>
                  </a:ext>
                </a:extLst>
              </p:cNvPr>
              <p:cNvGrpSpPr/>
              <p:nvPr/>
            </p:nvGrpSpPr>
            <p:grpSpPr>
              <a:xfrm>
                <a:off x="2847133" y="1970583"/>
                <a:ext cx="1277263" cy="498458"/>
                <a:chOff x="2847133" y="1970583"/>
                <a:chExt cx="1277263" cy="498458"/>
              </a:xfrm>
            </p:grpSpPr>
            <p:cxnSp>
              <p:nvCxnSpPr>
                <p:cNvPr id="428" name="Straight Connector 427">
                  <a:extLst>
                    <a:ext uri="{FF2B5EF4-FFF2-40B4-BE49-F238E27FC236}">
                      <a16:creationId xmlns:a16="http://schemas.microsoft.com/office/drawing/2014/main" id="{C5B5632F-E7AD-29D6-A21C-3FF50BEB16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47133" y="1970583"/>
                  <a:ext cx="278064" cy="32471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9" name="Straight Connector 428">
                  <a:extLst>
                    <a:ext uri="{FF2B5EF4-FFF2-40B4-BE49-F238E27FC236}">
                      <a16:creationId xmlns:a16="http://schemas.microsoft.com/office/drawing/2014/main" id="{3FDF10B7-EF6A-6ABF-68EA-8E05BB1DFD97}"/>
                    </a:ext>
                  </a:extLst>
                </p:cNvPr>
                <p:cNvCxnSpPr>
                  <a:cxnSpLocks/>
                  <a:endCxn id="417" idx="0"/>
                </p:cNvCxnSpPr>
                <p:nvPr/>
              </p:nvCxnSpPr>
              <p:spPr>
                <a:xfrm flipV="1">
                  <a:off x="3178731" y="1970583"/>
                  <a:ext cx="274044" cy="3162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0" name="Straight Connector 429">
                  <a:extLst>
                    <a:ext uri="{FF2B5EF4-FFF2-40B4-BE49-F238E27FC236}">
                      <a16:creationId xmlns:a16="http://schemas.microsoft.com/office/drawing/2014/main" id="{BCFC4707-B819-56A8-0170-E001FC4A0B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02450" y="1970583"/>
                  <a:ext cx="271133" cy="31735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1" name="Straight Connector 430">
                  <a:extLst>
                    <a:ext uri="{FF2B5EF4-FFF2-40B4-BE49-F238E27FC236}">
                      <a16:creationId xmlns:a16="http://schemas.microsoft.com/office/drawing/2014/main" id="{F9682E35-0FA1-C5ED-4141-0ABFCE682B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814404" y="2161264"/>
                  <a:ext cx="309992" cy="3077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19" name="Straight Connector 418">
                <a:extLst>
                  <a:ext uri="{FF2B5EF4-FFF2-40B4-BE49-F238E27FC236}">
                    <a16:creationId xmlns:a16="http://schemas.microsoft.com/office/drawing/2014/main" id="{9A7CBB66-4D81-9145-398F-33CB0277A6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55794" y="2084328"/>
                <a:ext cx="1363756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Straight Connector 419">
                <a:extLst>
                  <a:ext uri="{FF2B5EF4-FFF2-40B4-BE49-F238E27FC236}">
                    <a16:creationId xmlns:a16="http://schemas.microsoft.com/office/drawing/2014/main" id="{C12A6F02-40BF-7702-D8E8-F6BC9BCE93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4527" y="2147660"/>
                <a:ext cx="133417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420">
                <a:extLst>
                  <a:ext uri="{FF2B5EF4-FFF2-40B4-BE49-F238E27FC236}">
                    <a16:creationId xmlns:a16="http://schemas.microsoft.com/office/drawing/2014/main" id="{507CD1DD-4F84-DC9E-66C2-51B3E7D534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52336" y="2209873"/>
                <a:ext cx="1322507" cy="86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Straight Connector 421">
                <a:extLst>
                  <a:ext uri="{FF2B5EF4-FFF2-40B4-BE49-F238E27FC236}">
                    <a16:creationId xmlns:a16="http://schemas.microsoft.com/office/drawing/2014/main" id="{D7F76896-EA49-F727-FDE1-391BE97812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8174" y="2030813"/>
                <a:ext cx="13315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3" name="TextBox 422">
                <a:extLst>
                  <a:ext uri="{FF2B5EF4-FFF2-40B4-BE49-F238E27FC236}">
                    <a16:creationId xmlns:a16="http://schemas.microsoft.com/office/drawing/2014/main" id="{37E8D585-8D3B-3312-1EEF-C79473B739E1}"/>
                  </a:ext>
                </a:extLst>
              </p:cNvPr>
              <p:cNvSpPr txBox="1"/>
              <p:nvPr/>
            </p:nvSpPr>
            <p:spPr>
              <a:xfrm>
                <a:off x="2535579" y="2208418"/>
                <a:ext cx="210514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500" dirty="0"/>
                  <a:t>ASV</a:t>
                </a:r>
                <a:r>
                  <a:rPr lang="en-US" sz="500" baseline="-25000" dirty="0"/>
                  <a:t>1</a:t>
                </a:r>
              </a:p>
            </p:txBody>
          </p:sp>
          <p:sp>
            <p:nvSpPr>
              <p:cNvPr id="424" name="TextBox 423">
                <a:extLst>
                  <a:ext uri="{FF2B5EF4-FFF2-40B4-BE49-F238E27FC236}">
                    <a16:creationId xmlns:a16="http://schemas.microsoft.com/office/drawing/2014/main" id="{B3211920-78B0-CC16-DF36-0E5FCF5109F7}"/>
                  </a:ext>
                </a:extLst>
              </p:cNvPr>
              <p:cNvSpPr txBox="1"/>
              <p:nvPr/>
            </p:nvSpPr>
            <p:spPr>
              <a:xfrm>
                <a:off x="2607445" y="2138377"/>
                <a:ext cx="210514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500" dirty="0"/>
                  <a:t>ASV</a:t>
                </a:r>
                <a:r>
                  <a:rPr lang="en-US" sz="500" baseline="-25000" dirty="0"/>
                  <a:t>2</a:t>
                </a:r>
              </a:p>
            </p:txBody>
          </p:sp>
          <p:sp>
            <p:nvSpPr>
              <p:cNvPr id="425" name="TextBox 424">
                <a:extLst>
                  <a:ext uri="{FF2B5EF4-FFF2-40B4-BE49-F238E27FC236}">
                    <a16:creationId xmlns:a16="http://schemas.microsoft.com/office/drawing/2014/main" id="{2B027F52-A34C-3DED-4F44-C944F91C3E3E}"/>
                  </a:ext>
                </a:extLst>
              </p:cNvPr>
              <p:cNvSpPr txBox="1"/>
              <p:nvPr/>
            </p:nvSpPr>
            <p:spPr>
              <a:xfrm>
                <a:off x="2664325" y="2076089"/>
                <a:ext cx="210514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500" dirty="0"/>
                  <a:t>ASV</a:t>
                </a:r>
                <a:r>
                  <a:rPr lang="en-US" sz="500" baseline="-25000" dirty="0"/>
                  <a:t>3</a:t>
                </a:r>
              </a:p>
            </p:txBody>
          </p:sp>
          <p:sp>
            <p:nvSpPr>
              <p:cNvPr id="426" name="TextBox 425">
                <a:extLst>
                  <a:ext uri="{FF2B5EF4-FFF2-40B4-BE49-F238E27FC236}">
                    <a16:creationId xmlns:a16="http://schemas.microsoft.com/office/drawing/2014/main" id="{BEF02349-F72F-2F5C-8B06-1F34009607A7}"/>
                  </a:ext>
                </a:extLst>
              </p:cNvPr>
              <p:cNvSpPr txBox="1"/>
              <p:nvPr/>
            </p:nvSpPr>
            <p:spPr>
              <a:xfrm>
                <a:off x="2729424" y="2016481"/>
                <a:ext cx="210514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500" dirty="0"/>
                  <a:t>ASV</a:t>
                </a:r>
                <a:r>
                  <a:rPr lang="en-US" sz="500" baseline="-25000" dirty="0"/>
                  <a:t>4</a:t>
                </a:r>
              </a:p>
            </p:txBody>
          </p:sp>
          <p:sp>
            <p:nvSpPr>
              <p:cNvPr id="427" name="TextBox 426">
                <a:extLst>
                  <a:ext uri="{FF2B5EF4-FFF2-40B4-BE49-F238E27FC236}">
                    <a16:creationId xmlns:a16="http://schemas.microsoft.com/office/drawing/2014/main" id="{FCB8F0D9-2A29-2BBB-DF70-6A765A782073}"/>
                  </a:ext>
                </a:extLst>
              </p:cNvPr>
              <p:cNvSpPr txBox="1"/>
              <p:nvPr/>
            </p:nvSpPr>
            <p:spPr>
              <a:xfrm>
                <a:off x="2788202" y="1960933"/>
                <a:ext cx="210514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500" dirty="0" err="1"/>
                  <a:t>ASV</a:t>
                </a:r>
                <a:r>
                  <a:rPr lang="en-US" sz="500" baseline="-25000" dirty="0" err="1"/>
                  <a:t>p</a:t>
                </a:r>
                <a:endParaRPr lang="en-US" sz="500" baseline="-25000" dirty="0"/>
              </a:p>
            </p:txBody>
          </p:sp>
        </p:grp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264F8F98-834F-C2F1-148F-486127E658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14922" y="2314272"/>
              <a:ext cx="309992" cy="3077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D0AF869F-63C6-08D0-D70F-50606D840B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09777" y="2473638"/>
              <a:ext cx="309992" cy="3077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1" name="Straight Connector 490">
            <a:extLst>
              <a:ext uri="{FF2B5EF4-FFF2-40B4-BE49-F238E27FC236}">
                <a16:creationId xmlns:a16="http://schemas.microsoft.com/office/drawing/2014/main" id="{48F2E16A-50AA-E3C7-A675-4813EF50C0E4}"/>
              </a:ext>
            </a:extLst>
          </p:cNvPr>
          <p:cNvCxnSpPr>
            <a:cxnSpLocks/>
          </p:cNvCxnSpPr>
          <p:nvPr/>
        </p:nvCxnSpPr>
        <p:spPr>
          <a:xfrm flipV="1">
            <a:off x="6391439" y="1081248"/>
            <a:ext cx="102813" cy="970960"/>
          </a:xfrm>
          <a:prstGeom prst="line">
            <a:avLst/>
          </a:prstGeom>
          <a:ln w="15240">
            <a:solidFill>
              <a:srgbClr val="2A9D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Straight Connector 533">
            <a:extLst>
              <a:ext uri="{FF2B5EF4-FFF2-40B4-BE49-F238E27FC236}">
                <a16:creationId xmlns:a16="http://schemas.microsoft.com/office/drawing/2014/main" id="{55D69F51-9829-2768-7A43-02D0D556CA11}"/>
              </a:ext>
            </a:extLst>
          </p:cNvPr>
          <p:cNvCxnSpPr>
            <a:cxnSpLocks/>
          </p:cNvCxnSpPr>
          <p:nvPr/>
        </p:nvCxnSpPr>
        <p:spPr>
          <a:xfrm>
            <a:off x="6124169" y="4488057"/>
            <a:ext cx="0" cy="2464956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Straight Connector 534">
            <a:extLst>
              <a:ext uri="{FF2B5EF4-FFF2-40B4-BE49-F238E27FC236}">
                <a16:creationId xmlns:a16="http://schemas.microsoft.com/office/drawing/2014/main" id="{029B7044-8B8B-05C1-4E54-D4CA179A99AA}"/>
              </a:ext>
            </a:extLst>
          </p:cNvPr>
          <p:cNvCxnSpPr>
            <a:cxnSpLocks/>
          </p:cNvCxnSpPr>
          <p:nvPr/>
        </p:nvCxnSpPr>
        <p:spPr>
          <a:xfrm flipV="1">
            <a:off x="6117999" y="3846329"/>
            <a:ext cx="654871" cy="660895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Straight Connector 535">
            <a:extLst>
              <a:ext uri="{FF2B5EF4-FFF2-40B4-BE49-F238E27FC236}">
                <a16:creationId xmlns:a16="http://schemas.microsoft.com/office/drawing/2014/main" id="{ED123B66-7592-DCB9-1A00-CD2E9D19F037}"/>
              </a:ext>
            </a:extLst>
          </p:cNvPr>
          <p:cNvCxnSpPr>
            <a:cxnSpLocks/>
          </p:cNvCxnSpPr>
          <p:nvPr/>
        </p:nvCxnSpPr>
        <p:spPr>
          <a:xfrm flipH="1">
            <a:off x="5361946" y="6952733"/>
            <a:ext cx="788038" cy="4548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Straight Connector 536">
            <a:extLst>
              <a:ext uri="{FF2B5EF4-FFF2-40B4-BE49-F238E27FC236}">
                <a16:creationId xmlns:a16="http://schemas.microsoft.com/office/drawing/2014/main" id="{E2AA52E7-06DE-3727-F460-3FF7AF75DBAB}"/>
              </a:ext>
            </a:extLst>
          </p:cNvPr>
          <p:cNvCxnSpPr>
            <a:cxnSpLocks/>
          </p:cNvCxnSpPr>
          <p:nvPr/>
        </p:nvCxnSpPr>
        <p:spPr>
          <a:xfrm flipH="1">
            <a:off x="6765405" y="3334322"/>
            <a:ext cx="8598" cy="530991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Straight Connector 541">
            <a:extLst>
              <a:ext uri="{FF2B5EF4-FFF2-40B4-BE49-F238E27FC236}">
                <a16:creationId xmlns:a16="http://schemas.microsoft.com/office/drawing/2014/main" id="{D3D7B237-7DA4-0E39-BBD9-7B0F3E3E35EE}"/>
              </a:ext>
            </a:extLst>
          </p:cNvPr>
          <p:cNvCxnSpPr>
            <a:cxnSpLocks/>
          </p:cNvCxnSpPr>
          <p:nvPr/>
        </p:nvCxnSpPr>
        <p:spPr>
          <a:xfrm>
            <a:off x="6891380" y="4491928"/>
            <a:ext cx="0" cy="2464956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Straight Connector 542">
            <a:extLst>
              <a:ext uri="{FF2B5EF4-FFF2-40B4-BE49-F238E27FC236}">
                <a16:creationId xmlns:a16="http://schemas.microsoft.com/office/drawing/2014/main" id="{D2528B62-53A5-CA2D-463A-451668AB447C}"/>
              </a:ext>
            </a:extLst>
          </p:cNvPr>
          <p:cNvCxnSpPr>
            <a:cxnSpLocks/>
          </p:cNvCxnSpPr>
          <p:nvPr/>
        </p:nvCxnSpPr>
        <p:spPr>
          <a:xfrm flipV="1">
            <a:off x="6885210" y="3850200"/>
            <a:ext cx="654871" cy="660895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Straight Connector 543">
            <a:extLst>
              <a:ext uri="{FF2B5EF4-FFF2-40B4-BE49-F238E27FC236}">
                <a16:creationId xmlns:a16="http://schemas.microsoft.com/office/drawing/2014/main" id="{79362019-1607-F5AA-C471-CF270EDD1937}"/>
              </a:ext>
            </a:extLst>
          </p:cNvPr>
          <p:cNvCxnSpPr>
            <a:cxnSpLocks/>
          </p:cNvCxnSpPr>
          <p:nvPr/>
        </p:nvCxnSpPr>
        <p:spPr>
          <a:xfrm flipH="1" flipV="1">
            <a:off x="6113345" y="6952733"/>
            <a:ext cx="803850" cy="3871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Straight Connector 544">
            <a:extLst>
              <a:ext uri="{FF2B5EF4-FFF2-40B4-BE49-F238E27FC236}">
                <a16:creationId xmlns:a16="http://schemas.microsoft.com/office/drawing/2014/main" id="{F6D5679F-D6F4-6FAD-CA6A-00B6EEE9ABA4}"/>
              </a:ext>
            </a:extLst>
          </p:cNvPr>
          <p:cNvCxnSpPr>
            <a:cxnSpLocks/>
          </p:cNvCxnSpPr>
          <p:nvPr/>
        </p:nvCxnSpPr>
        <p:spPr>
          <a:xfrm flipH="1">
            <a:off x="7532616" y="3338193"/>
            <a:ext cx="8598" cy="530991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Straight Connector 550">
            <a:extLst>
              <a:ext uri="{FF2B5EF4-FFF2-40B4-BE49-F238E27FC236}">
                <a16:creationId xmlns:a16="http://schemas.microsoft.com/office/drawing/2014/main" id="{A3846D51-C6EB-91C5-3453-4FA998A736D3}"/>
              </a:ext>
            </a:extLst>
          </p:cNvPr>
          <p:cNvCxnSpPr>
            <a:cxnSpLocks/>
          </p:cNvCxnSpPr>
          <p:nvPr/>
        </p:nvCxnSpPr>
        <p:spPr>
          <a:xfrm>
            <a:off x="8142677" y="4501776"/>
            <a:ext cx="0" cy="2464956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Connector 551">
            <a:extLst>
              <a:ext uri="{FF2B5EF4-FFF2-40B4-BE49-F238E27FC236}">
                <a16:creationId xmlns:a16="http://schemas.microsoft.com/office/drawing/2014/main" id="{4275FF94-239B-E7DB-D258-07BD4F9F877B}"/>
              </a:ext>
            </a:extLst>
          </p:cNvPr>
          <p:cNvCxnSpPr>
            <a:cxnSpLocks/>
          </p:cNvCxnSpPr>
          <p:nvPr/>
        </p:nvCxnSpPr>
        <p:spPr>
          <a:xfrm flipV="1">
            <a:off x="8136507" y="3860048"/>
            <a:ext cx="654871" cy="660895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Straight Connector 552">
            <a:extLst>
              <a:ext uri="{FF2B5EF4-FFF2-40B4-BE49-F238E27FC236}">
                <a16:creationId xmlns:a16="http://schemas.microsoft.com/office/drawing/2014/main" id="{A67C47C5-E67F-3EA3-5369-BFAD655D4C02}"/>
              </a:ext>
            </a:extLst>
          </p:cNvPr>
          <p:cNvCxnSpPr>
            <a:cxnSpLocks/>
          </p:cNvCxnSpPr>
          <p:nvPr/>
        </p:nvCxnSpPr>
        <p:spPr>
          <a:xfrm flipH="1" flipV="1">
            <a:off x="6856890" y="6960019"/>
            <a:ext cx="1311602" cy="6433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Straight Connector 553">
            <a:extLst>
              <a:ext uri="{FF2B5EF4-FFF2-40B4-BE49-F238E27FC236}">
                <a16:creationId xmlns:a16="http://schemas.microsoft.com/office/drawing/2014/main" id="{C542930D-ADBD-C6F0-3839-24A6733F3EE4}"/>
              </a:ext>
            </a:extLst>
          </p:cNvPr>
          <p:cNvCxnSpPr>
            <a:cxnSpLocks/>
          </p:cNvCxnSpPr>
          <p:nvPr/>
        </p:nvCxnSpPr>
        <p:spPr>
          <a:xfrm flipH="1">
            <a:off x="8783913" y="3348041"/>
            <a:ext cx="8598" cy="530991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Straight Connector 555">
            <a:extLst>
              <a:ext uri="{FF2B5EF4-FFF2-40B4-BE49-F238E27FC236}">
                <a16:creationId xmlns:a16="http://schemas.microsoft.com/office/drawing/2014/main" id="{06B1AFC0-E572-C5B3-4C1A-3D8816D104EC}"/>
              </a:ext>
            </a:extLst>
          </p:cNvPr>
          <p:cNvCxnSpPr>
            <a:cxnSpLocks/>
          </p:cNvCxnSpPr>
          <p:nvPr/>
        </p:nvCxnSpPr>
        <p:spPr>
          <a:xfrm flipH="1" flipV="1">
            <a:off x="6039718" y="3337242"/>
            <a:ext cx="2758369" cy="21508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8" name="TextBox 557">
            <a:extLst>
              <a:ext uri="{FF2B5EF4-FFF2-40B4-BE49-F238E27FC236}">
                <a16:creationId xmlns:a16="http://schemas.microsoft.com/office/drawing/2014/main" id="{01C191FD-95DE-27D1-E6FF-F65F77B69959}"/>
              </a:ext>
            </a:extLst>
          </p:cNvPr>
          <p:cNvSpPr txBox="1"/>
          <p:nvPr/>
        </p:nvSpPr>
        <p:spPr>
          <a:xfrm>
            <a:off x="5959848" y="3060729"/>
            <a:ext cx="729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Topic 2</a:t>
            </a:r>
            <a:r>
              <a:rPr lang="en-US" sz="1400" baseline="-250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559" name="TextBox 558">
            <a:extLst>
              <a:ext uri="{FF2B5EF4-FFF2-40B4-BE49-F238E27FC236}">
                <a16:creationId xmlns:a16="http://schemas.microsoft.com/office/drawing/2014/main" id="{5B0C7784-38FC-B17B-2299-1AE8084E89D2}"/>
              </a:ext>
            </a:extLst>
          </p:cNvPr>
          <p:cNvSpPr txBox="1"/>
          <p:nvPr/>
        </p:nvSpPr>
        <p:spPr>
          <a:xfrm>
            <a:off x="6678144" y="3059111"/>
            <a:ext cx="729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Topic 3</a:t>
            </a:r>
            <a:r>
              <a:rPr lang="en-US" sz="1400" baseline="-250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560" name="TextBox 559">
            <a:extLst>
              <a:ext uri="{FF2B5EF4-FFF2-40B4-BE49-F238E27FC236}">
                <a16:creationId xmlns:a16="http://schemas.microsoft.com/office/drawing/2014/main" id="{97408F09-3D92-0CFC-F9CE-8F2B9076EAD8}"/>
              </a:ext>
            </a:extLst>
          </p:cNvPr>
          <p:cNvSpPr txBox="1"/>
          <p:nvPr/>
        </p:nvSpPr>
        <p:spPr>
          <a:xfrm>
            <a:off x="7445415" y="3048714"/>
            <a:ext cx="729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Topic 4</a:t>
            </a:r>
            <a:r>
              <a:rPr lang="en-US" sz="1400" baseline="-250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561" name="TextBox 560">
            <a:extLst>
              <a:ext uri="{FF2B5EF4-FFF2-40B4-BE49-F238E27FC236}">
                <a16:creationId xmlns:a16="http://schemas.microsoft.com/office/drawing/2014/main" id="{BAA0C25E-A4F1-336E-C5EC-2727CAA74558}"/>
              </a:ext>
            </a:extLst>
          </p:cNvPr>
          <p:cNvSpPr txBox="1"/>
          <p:nvPr/>
        </p:nvSpPr>
        <p:spPr>
          <a:xfrm>
            <a:off x="3344976" y="6961895"/>
            <a:ext cx="2097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92D050"/>
                </a:solidFill>
              </a:rPr>
              <a:t>… </a:t>
            </a:r>
            <a:r>
              <a:rPr lang="en-US" sz="800" dirty="0">
                <a:solidFill>
                  <a:srgbClr val="92D050"/>
                </a:solidFill>
              </a:rPr>
              <a:t>(samples set  truncated for the figure)</a:t>
            </a:r>
            <a:endParaRPr lang="en-US" sz="800" baseline="-250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773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11545</TotalTime>
  <Words>799</Words>
  <Application>Microsoft Office PowerPoint</Application>
  <PresentationFormat>Custom</PresentationFormat>
  <Paragraphs>286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Tataru, Christine</dc:creator>
  <cp:lastModifiedBy>Tataru, Christine</cp:lastModifiedBy>
  <cp:revision>22</cp:revision>
  <cp:lastPrinted>2022-04-07T17:49:07Z</cp:lastPrinted>
  <dcterms:created xsi:type="dcterms:W3CDTF">2022-04-07T14:43:18Z</dcterms:created>
  <dcterms:modified xsi:type="dcterms:W3CDTF">2022-07-21T19:51:13Z</dcterms:modified>
</cp:coreProperties>
</file>