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normalization will negligate importance of sentences with multiple counts of key phrases?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	- possibly - could be considered redundant and not necessary,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	- importance along additional latent dimensions will be increased √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Show survey results w/ “What is Healthy Skin?”: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k=1 (“dry” topic)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k=5 (too much about soft)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k=50 (more topics covered)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k=1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shows noise in datasets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Summarization Overview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839787" y="1681163"/>
            <a:ext cx="10512425" cy="4689227"/>
          </a:xfrm>
          <a:prstGeom prst="rect">
            <a:avLst/>
          </a:prstGeom>
        </p:spPr>
        <p:txBody>
          <a:bodyPr anchor="t"/>
          <a:lstStyle/>
          <a:p>
            <a:pPr defTabSz="621791">
              <a:spcBef>
                <a:spcPts val="600"/>
              </a:spcBef>
              <a:defRPr sz="1632"/>
            </a:pPr>
            <a:r>
              <a:t>Split sentences from collection of documents —&gt;</a:t>
            </a:r>
          </a:p>
          <a:p>
            <a:pPr defTabSz="621791">
              <a:spcBef>
                <a:spcPts val="600"/>
              </a:spcBef>
              <a:defRPr sz="1632"/>
            </a:pPr>
          </a:p>
          <a:p>
            <a:pPr defTabSz="621791">
              <a:spcBef>
                <a:spcPts val="600"/>
              </a:spcBef>
              <a:defRPr sz="1632"/>
            </a:pPr>
            <a:r>
              <a:t>—&gt; Chunk sentences ? —&gt;</a:t>
            </a:r>
          </a:p>
          <a:p>
            <a:pPr defTabSz="621791">
              <a:spcBef>
                <a:spcPts val="600"/>
              </a:spcBef>
              <a:defRPr sz="1632"/>
            </a:pPr>
            <a:r>
              <a:t>—&gt; (Ignore Misspellings) ? —&gt;</a:t>
            </a:r>
          </a:p>
          <a:p>
            <a:pPr defTabSz="621791">
              <a:spcBef>
                <a:spcPts val="600"/>
              </a:spcBef>
              <a:defRPr sz="1632"/>
            </a:pPr>
            <a:r>
              <a:t>—&gt; (Split Sibling Sentences) ? —&gt;</a:t>
            </a:r>
          </a:p>
          <a:p>
            <a:pPr defTabSz="621791">
              <a:spcBef>
                <a:spcPts val="600"/>
              </a:spcBef>
              <a:defRPr sz="1632"/>
            </a:pPr>
            <a:r>
              <a:t>—&gt; Lemmatization —&gt;</a:t>
            </a:r>
          </a:p>
          <a:p>
            <a:pPr defTabSz="621791">
              <a:spcBef>
                <a:spcPts val="600"/>
              </a:spcBef>
              <a:defRPr sz="1632"/>
            </a:pPr>
            <a:r>
              <a:t>—&gt; Remove Stopword bigrams —&gt; </a:t>
            </a:r>
          </a:p>
          <a:p>
            <a:pPr defTabSz="621791">
              <a:spcBef>
                <a:spcPts val="600"/>
              </a:spcBef>
              <a:defRPr sz="1632"/>
            </a:pPr>
            <a:r>
              <a:t>—&gt; [Word Count | Tfidf Vectorization] (n-gram range) —&gt;</a:t>
            </a:r>
          </a:p>
          <a:p>
            <a:pPr defTabSz="621791">
              <a:spcBef>
                <a:spcPts val="600"/>
              </a:spcBef>
              <a:defRPr sz="1632"/>
            </a:pPr>
            <a:r>
              <a:t>—&gt; (Normalization) —&gt;</a:t>
            </a:r>
          </a:p>
          <a:p>
            <a:pPr defTabSz="621791">
              <a:spcBef>
                <a:spcPts val="600"/>
              </a:spcBef>
              <a:defRPr sz="1632"/>
            </a:pPr>
          </a:p>
          <a:p>
            <a:pPr defTabSz="621791">
              <a:spcBef>
                <a:spcPts val="600"/>
              </a:spcBef>
              <a:defRPr sz="1632"/>
            </a:pPr>
            <a:r>
              <a:t>—&gt; SVD (k) —&gt; </a:t>
            </a:r>
          </a:p>
          <a:p>
            <a:pPr defTabSz="621791">
              <a:spcBef>
                <a:spcPts val="600"/>
              </a:spcBef>
              <a:defRPr sz="1632"/>
            </a:pPr>
            <a:r>
              <a:t>—&gt; Semantic Volume Maximization (Yogotama et al.) —&gt;</a:t>
            </a:r>
          </a:p>
          <a:p>
            <a:pPr defTabSz="621791">
              <a:spcBef>
                <a:spcPts val="600"/>
              </a:spcBef>
              <a:defRPr sz="1632"/>
            </a:pPr>
          </a:p>
          <a:p>
            <a:pPr defTabSz="621791">
              <a:spcBef>
                <a:spcPts val="600"/>
              </a:spcBef>
              <a:defRPr sz="1632"/>
            </a:pPr>
            <a:r>
              <a:t>—&gt; Return Summary Sentences</a:t>
            </a:r>
          </a:p>
        </p:txBody>
      </p:sp>
      <p:sp>
        <p:nvSpPr>
          <p:cNvPr id="114" name="Shape 114"/>
          <p:cNvSpPr/>
          <p:nvPr/>
        </p:nvSpPr>
        <p:spPr>
          <a:xfrm>
            <a:off x="268220" y="6165139"/>
            <a:ext cx="394904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() — Locally implemented / untested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? — Optional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h1n1_no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2075"/>
            <a:ext cx="12192001" cy="6513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egyptianprot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58116"/>
            <a:ext cx="12192001" cy="6541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SVD for text Summarization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1742" defTabSz="443484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Input: Tfidf-weighted or word count vectors for each sentence (after preprocessing)</a:t>
            </a:r>
          </a:p>
          <a:p>
            <a:pPr lvl="1" marL="0" indent="221742" defTabSz="443484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lvl="1" marL="0" indent="221742" defTabSz="443484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1. Choose k, the dimension of the space onto which to map the vectorized sentences (e.g. the number of “topics”)</a:t>
            </a:r>
          </a:p>
          <a:p>
            <a:pPr lvl="1" marL="0" indent="221742" defTabSz="443484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2. Vectorized sentences become jointly indexed by the singular vectors of this lower dimensional space </a:t>
            </a:r>
          </a:p>
          <a:p>
            <a:pPr lvl="2" marL="0" indent="443484" defTabSz="443484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(e.g. each sentence vector becomes represented by a combination of the k singular vectors)</a:t>
            </a:r>
          </a:p>
          <a:p>
            <a:pPr lvl="1" marL="0" indent="221742" defTabSz="443484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3.  Magnitudes of the values of the mapped sentences represent their correspondence with each of these singular vectors </a:t>
            </a:r>
          </a:p>
          <a:p>
            <a:pPr lvl="1" marL="0" indent="221742" defTabSz="443484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lvl="1" marL="0" indent="221742" defTabSz="443484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—&gt; This result will be leveraged by the Semantic Volume Maximization algorithm</a:t>
            </a:r>
          </a:p>
        </p:txBody>
      </p:sp>
      <p:sp>
        <p:nvSpPr>
          <p:cNvPr id="120" name="Shape 120"/>
          <p:cNvSpPr/>
          <p:nvPr/>
        </p:nvSpPr>
        <p:spPr>
          <a:xfrm>
            <a:off x="331528" y="6311900"/>
            <a:ext cx="11528944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457200" indent="-457200" defTabSz="457200">
              <a:spcBef>
                <a:spcPts val="1400"/>
              </a:spcBef>
              <a:tabLst>
                <a:tab pos="139700" algn="l"/>
                <a:tab pos="457200" algn="l"/>
              </a:tabLst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1.	Steinberger, Josef, and Karel Ježek. 2004. Text summarization and singular value decomposition. International Conference on Advances in Information Systems. Springer Berlin Heidelberg.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Volume Maximization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4018" indent="-144018" defTabSz="576072">
              <a:spcBef>
                <a:spcPts val="600"/>
              </a:spcBef>
              <a:defRPr sz="1764"/>
            </a:pPr>
            <a:r>
              <a:t>SVD creates a representation of the sentences in terms of their correspondences to the top “topics” of the corpus (e.g. condenses the semantic space)</a:t>
            </a:r>
          </a:p>
          <a:p>
            <a:pPr marL="144018" indent="-144018" defTabSz="576072">
              <a:spcBef>
                <a:spcPts val="600"/>
              </a:spcBef>
              <a:defRPr sz="1764"/>
            </a:pPr>
            <a:r>
              <a:t>Now we seek to choose the sentences whose vectors will together maximize the volume of this condensed space:</a:t>
            </a:r>
          </a:p>
          <a:p>
            <a:pPr marL="144018" indent="-144018" defTabSz="576072">
              <a:spcBef>
                <a:spcPts val="600"/>
              </a:spcBef>
              <a:defRPr sz="1764"/>
            </a:pPr>
          </a:p>
          <a:p>
            <a:pPr marL="144018" indent="-144018" defTabSz="576072">
              <a:spcBef>
                <a:spcPts val="600"/>
              </a:spcBef>
              <a:defRPr sz="1764"/>
            </a:pPr>
            <a:r>
              <a:t>Input: Summary length w (# of words or sentences)</a:t>
            </a:r>
          </a:p>
          <a:p>
            <a:pPr lvl="1" marL="432054" indent="-144018" defTabSz="576072">
              <a:spcBef>
                <a:spcPts val="600"/>
              </a:spcBef>
              <a:defRPr sz="1764"/>
            </a:pPr>
            <a:r>
              <a:t>Initialize basis vector set B, result sentence set S</a:t>
            </a:r>
          </a:p>
          <a:p>
            <a:pPr lvl="1" marL="432054" indent="-144018" defTabSz="576072">
              <a:spcBef>
                <a:spcPts val="600"/>
              </a:spcBef>
              <a:defRPr sz="1764"/>
            </a:pPr>
            <a:r>
              <a:t>Calculate mean vector c across all sentences</a:t>
            </a:r>
          </a:p>
          <a:p>
            <a:pPr lvl="1" marL="432054" indent="-144018" defTabSz="576072">
              <a:spcBef>
                <a:spcPts val="600"/>
              </a:spcBef>
              <a:defRPr sz="1764"/>
            </a:pPr>
            <a:r>
              <a:t>Choose first basis vector b1 as vector most distant from c</a:t>
            </a:r>
          </a:p>
          <a:p>
            <a:pPr lvl="1" marL="432054" indent="-144018" defTabSz="576072">
              <a:spcBef>
                <a:spcPts val="600"/>
              </a:spcBef>
              <a:defRPr sz="1764"/>
            </a:pPr>
            <a:r>
              <a:t>Choose second basis vector b2 as vector most distant from b1 —&gt; add it to B</a:t>
            </a:r>
          </a:p>
          <a:p>
            <a:pPr lvl="1" marL="432054" indent="-144018" defTabSz="576072">
              <a:spcBef>
                <a:spcPts val="600"/>
              </a:spcBef>
              <a:defRPr sz="1764"/>
            </a:pPr>
            <a:r>
              <a:t>While total length of sentences in S &lt; w:</a:t>
            </a:r>
          </a:p>
          <a:p>
            <a:pPr lvl="2" marL="720090" indent="-144018" defTabSz="576072">
              <a:spcBef>
                <a:spcPts val="600"/>
              </a:spcBef>
              <a:defRPr sz="1764"/>
            </a:pPr>
            <a:r>
              <a:t>Calculate sentence vector r most distant from subspace spanned by basis vectors in B</a:t>
            </a:r>
          </a:p>
          <a:p>
            <a:pPr lvl="2" marL="720090" indent="-144018" defTabSz="576072">
              <a:spcBef>
                <a:spcPts val="600"/>
              </a:spcBef>
              <a:defRPr sz="1764"/>
            </a:pPr>
            <a:r>
              <a:t>Add r to B</a:t>
            </a:r>
          </a:p>
          <a:p>
            <a:pPr lvl="2" marL="720090" indent="-144018" defTabSz="576072">
              <a:spcBef>
                <a:spcPts val="600"/>
              </a:spcBef>
              <a:defRPr sz="1764"/>
            </a:pPr>
            <a:r>
              <a:t>Add sentence corresponding to r to 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Summarization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bpoi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77948"/>
            <a:ext cx="12192001" cy="6702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finan_singlesingvecte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25060"/>
            <a:ext cx="12192001" cy="660788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3582186" y="4896297"/>
            <a:ext cx="5969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k = 1</a:t>
            </a:r>
          </a:p>
        </p:txBody>
      </p:sp>
      <p:sp>
        <p:nvSpPr>
          <p:cNvPr id="133" name="Shape 133"/>
          <p:cNvSpPr/>
          <p:nvPr/>
        </p:nvSpPr>
        <p:spPr>
          <a:xfrm flipH="1">
            <a:off x="3214554" y="5166854"/>
            <a:ext cx="285860" cy="285860"/>
          </a:xfrm>
          <a:prstGeom prst="line">
            <a:avLst/>
          </a:prstGeom>
          <a:ln w="12700">
            <a:solidFill>
              <a:srgbClr val="FF29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yriancrisis_higherkmorenoi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6859"/>
            <a:ext cx="12192001" cy="6624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j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61" y="0"/>
            <a:ext cx="12089878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lybiaw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742"/>
            <a:ext cx="12192001" cy="6856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hait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8477"/>
            <a:ext cx="12192001" cy="6421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