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issue with long sentences having highest precedence?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broken with bigrams and SVD… memory issue?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spellcheck?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only concat with a period if sentence doesn’t already end in one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other algorithms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run on new data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takes a while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tests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how to measure performance?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Unilever Text Analysis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Julien Maudet, Ian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99694" y="704193"/>
            <a:ext cx="11729547" cy="43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Achievements so far</a:t>
            </a:r>
          </a:p>
          <a:p>
            <a:pPr algn="ctr">
              <a:defRPr sz="4800">
                <a:solidFill>
                  <a:srgbClr val="FFFFFF"/>
                </a:solidFill>
              </a:defRPr>
            </a:p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Summarization</a:t>
            </a:r>
          </a:p>
          <a:p>
            <a:pPr>
              <a:defRPr sz="3200">
                <a:solidFill>
                  <a:srgbClr val="FFFFFF"/>
                </a:solidFill>
              </a:defRPr>
            </a:p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Keyphrase Extraction</a:t>
            </a:r>
          </a:p>
          <a:p>
            <a:pPr>
              <a:defRPr sz="3600">
                <a:solidFill>
                  <a:srgbClr val="FFFFFF"/>
                </a:solidFill>
              </a:defRPr>
            </a:pP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Web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Summarization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839787" y="1681163"/>
            <a:ext cx="10512425" cy="4689227"/>
          </a:xfrm>
          <a:prstGeom prst="rect">
            <a:avLst/>
          </a:prstGeom>
        </p:spPr>
        <p:txBody>
          <a:bodyPr anchor="t"/>
          <a:lstStyle/>
          <a:p>
            <a:pPr/>
            <a:r>
              <a:t>Lemmatization —&gt;</a:t>
            </a:r>
          </a:p>
          <a:p>
            <a:pPr/>
            <a:r>
              <a:t>—&gt; N-grams —&gt;</a:t>
            </a:r>
          </a:p>
          <a:p>
            <a:pPr/>
            <a:r>
              <a:t>—&gt; Stopwords —&gt; </a:t>
            </a:r>
          </a:p>
          <a:p>
            <a:pPr/>
            <a:r>
              <a:t>—&gt; Vectorization —&gt; </a:t>
            </a:r>
          </a:p>
          <a:p>
            <a:pPr/>
            <a:r>
              <a:t>—&gt; SVD —&gt; </a:t>
            </a:r>
          </a:p>
          <a:p>
            <a:pPr/>
            <a:r>
              <a:t>—&gt; Semantic Volume Maximization (Yogotama et al.)</a:t>
            </a:r>
          </a:p>
          <a:p>
            <a:pPr/>
          </a:p>
          <a:p>
            <a:pPr/>
            <a:r>
              <a:t>Todo</a:t>
            </a:r>
          </a:p>
          <a:p>
            <a:pPr lvl="1"/>
            <a:r>
              <a:t>- Synonyms</a:t>
            </a:r>
          </a:p>
          <a:p>
            <a:pPr lvl="1"/>
            <a:r>
              <a:t>- Tree parse - smart splitting on conjunctions / delimiters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99694" y="704192"/>
            <a:ext cx="11729547" cy="518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Keyphrase extraction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RAKE Algorithm</a:t>
            </a:r>
            <a:endParaRPr sz="2400"/>
          </a:p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Source:</a:t>
            </a:r>
            <a:r>
              <a:rPr sz="3200"/>
              <a:t> </a:t>
            </a:r>
            <a:r>
              <a:rPr sz="1800"/>
              <a:t>Rose, Stuart, et al. "Automatic keyword extraction from individual documents." </a:t>
            </a:r>
            <a:r>
              <a:rPr i="1" sz="1800"/>
              <a:t>Text Mining</a:t>
            </a:r>
            <a:r>
              <a:rPr sz="1800"/>
              <a:t> (2010): 1-20.</a:t>
            </a:r>
          </a:p>
          <a:p>
            <a:pPr>
              <a:defRPr sz="28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Unsupervised &amp; independent from the language at use 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More computationally efficient than TextRank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Higher  precision and comparable recall scores</a:t>
            </a:r>
          </a:p>
          <a:p>
            <a:pPr>
              <a:defRPr sz="28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95256" y="3963856"/>
            <a:ext cx="283285" cy="366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617779" y="4659076"/>
            <a:ext cx="283284" cy="366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99694" y="704193"/>
            <a:ext cx="1172954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Keyphrase extraction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RAKE Algorithm</a:t>
            </a:r>
          </a:p>
        </p:txBody>
      </p:sp>
      <p:sp>
        <p:nvSpPr>
          <p:cNvPr id="127" name="Shape 127"/>
          <p:cNvSpPr/>
          <p:nvPr/>
        </p:nvSpPr>
        <p:spPr>
          <a:xfrm>
            <a:off x="199695" y="2243076"/>
            <a:ext cx="850753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First observation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keywords = multiple words but no punctuation or stop words (and, the…)</a:t>
            </a:r>
          </a:p>
        </p:txBody>
      </p:sp>
      <p:sp>
        <p:nvSpPr>
          <p:cNvPr id="128" name="Shape 128"/>
          <p:cNvSpPr/>
          <p:nvPr/>
        </p:nvSpPr>
        <p:spPr>
          <a:xfrm>
            <a:off x="199695" y="3135627"/>
            <a:ext cx="6335053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Input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document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list of stop words and phrase delimiters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parameters: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	minimum length of a word in a keyphrase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	minimum frequency for a word in the text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	maximum number of words per keyphrase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</a:t>
            </a:r>
          </a:p>
        </p:txBody>
      </p:sp>
      <p:sp>
        <p:nvSpPr>
          <p:cNvPr id="129" name="Shape 129"/>
          <p:cNvSpPr/>
          <p:nvPr/>
        </p:nvSpPr>
        <p:spPr>
          <a:xfrm>
            <a:off x="199694" y="5296844"/>
            <a:ext cx="658843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Output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List of keyphrases and the associated relevance score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99694" y="704193"/>
            <a:ext cx="11729547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Keyphrase extraction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RAKE Algorithm</a:t>
            </a:r>
          </a:p>
        </p:txBody>
      </p:sp>
      <p:sp>
        <p:nvSpPr>
          <p:cNvPr id="132" name="Shape 132"/>
          <p:cNvSpPr/>
          <p:nvPr/>
        </p:nvSpPr>
        <p:spPr>
          <a:xfrm>
            <a:off x="199695" y="1873743"/>
            <a:ext cx="92031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Pipeline</a:t>
            </a:r>
          </a:p>
        </p:txBody>
      </p:sp>
      <p:pic>
        <p:nvPicPr>
          <p:cNvPr id="133" name="17431749_10155175068663979_1956230188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65280"/>
            <a:ext cx="12192000" cy="441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99694" y="704193"/>
            <a:ext cx="11729547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Web Interface</a:t>
            </a:r>
          </a:p>
        </p:txBody>
      </p:sp>
      <p:sp>
        <p:nvSpPr>
          <p:cNvPr id="136" name="Shape 136"/>
          <p:cNvSpPr/>
          <p:nvPr/>
        </p:nvSpPr>
        <p:spPr>
          <a:xfrm>
            <a:off x="199694" y="1812188"/>
            <a:ext cx="26431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Technologies</a:t>
            </a:r>
          </a:p>
        </p:txBody>
      </p:sp>
      <p:sp>
        <p:nvSpPr>
          <p:cNvPr id="137" name="Shape 137"/>
          <p:cNvSpPr/>
          <p:nvPr/>
        </p:nvSpPr>
        <p:spPr>
          <a:xfrm>
            <a:off x="2265826" y="2952063"/>
            <a:ext cx="2204626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chemeClr val="accent2"/>
                </a:solidFill>
              </a:defRPr>
            </a:pPr>
            <a:r>
              <a:t>Server side</a:t>
            </a:r>
          </a:p>
          <a:p>
            <a:pPr>
              <a:defRPr sz="2400">
                <a:solidFill>
                  <a:schemeClr val="accent2"/>
                </a:solidFill>
              </a:defRPr>
            </a:p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Python (Algorithms)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Flask framework </a:t>
            </a:r>
          </a:p>
        </p:txBody>
      </p:sp>
      <p:sp>
        <p:nvSpPr>
          <p:cNvPr id="138" name="Shape 138"/>
          <p:cNvSpPr/>
          <p:nvPr/>
        </p:nvSpPr>
        <p:spPr>
          <a:xfrm>
            <a:off x="7258050" y="2923488"/>
            <a:ext cx="2140407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chemeClr val="accent2"/>
                </a:solidFill>
              </a:defRPr>
            </a:pPr>
            <a:r>
              <a:t>User Interface</a:t>
            </a:r>
            <a:endParaRPr>
              <a:solidFill>
                <a:srgbClr val="FFFFFF"/>
              </a:solidFill>
            </a:endParaRPr>
          </a:p>
          <a:p>
            <a:pPr>
              <a:defRPr sz="2400">
                <a:solidFill>
                  <a:schemeClr val="accent2"/>
                </a:solidFill>
              </a:defRPr>
            </a:p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HTML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Javascript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CSS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99694" y="704193"/>
            <a:ext cx="11729547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Web Interface</a:t>
            </a:r>
          </a:p>
        </p:txBody>
      </p:sp>
      <p:sp>
        <p:nvSpPr>
          <p:cNvPr id="141" name="Shape 141"/>
          <p:cNvSpPr/>
          <p:nvPr/>
        </p:nvSpPr>
        <p:spPr>
          <a:xfrm>
            <a:off x="4839662" y="3247502"/>
            <a:ext cx="2512676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pPr/>
            <a:r>
              <a:t>LIVE 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