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1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8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9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7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1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4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2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1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1D5C-41E4-F145-8217-CCBA60AD543D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6EE6-7135-9C4E-A802-1E40DA5639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51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Achievements</a:t>
            </a:r>
            <a:r>
              <a:rPr lang="fr-FR" sz="4800" dirty="0" smtClean="0"/>
              <a:t> </a:t>
            </a:r>
            <a:r>
              <a:rPr lang="fr-FR" sz="4800" dirty="0" err="1" smtClean="0"/>
              <a:t>so</a:t>
            </a:r>
            <a:r>
              <a:rPr lang="fr-FR" sz="4800" dirty="0" smtClean="0"/>
              <a:t> far</a:t>
            </a:r>
          </a:p>
          <a:p>
            <a:pPr algn="ctr"/>
            <a:endParaRPr lang="fr-FR" sz="4800" dirty="0" smtClean="0"/>
          </a:p>
          <a:p>
            <a:r>
              <a:rPr lang="fr-FR" sz="3600" dirty="0" err="1" smtClean="0"/>
              <a:t>Summarization</a:t>
            </a:r>
            <a:endParaRPr lang="fr-FR" sz="3600" dirty="0" smtClean="0"/>
          </a:p>
          <a:p>
            <a:endParaRPr lang="fr-FR" sz="3200" dirty="0" smtClean="0"/>
          </a:p>
          <a:p>
            <a:r>
              <a:rPr lang="fr-FR" sz="3600" dirty="0" err="1" smtClean="0"/>
              <a:t>Keyphrase</a:t>
            </a:r>
            <a:r>
              <a:rPr lang="fr-FR" sz="3600" dirty="0" smtClean="0"/>
              <a:t> Extraction</a:t>
            </a:r>
          </a:p>
          <a:p>
            <a:endParaRPr lang="fr-FR" sz="3600" dirty="0" smtClean="0"/>
          </a:p>
          <a:p>
            <a:r>
              <a:rPr lang="fr-FR" sz="3600" dirty="0" smtClean="0"/>
              <a:t>Web Interface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6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Keyphrase</a:t>
            </a:r>
            <a:r>
              <a:rPr lang="fr-FR" sz="4800" dirty="0" smtClean="0"/>
              <a:t> extraction</a:t>
            </a:r>
          </a:p>
          <a:p>
            <a:pPr algn="ctr"/>
            <a:r>
              <a:rPr lang="fr-FR" sz="2800" dirty="0" smtClean="0"/>
              <a:t>RAKE </a:t>
            </a:r>
            <a:r>
              <a:rPr lang="fr-FR" sz="2800" dirty="0" err="1" smtClean="0"/>
              <a:t>Algorithm</a:t>
            </a:r>
            <a:endParaRPr lang="fr-FR" sz="2400" dirty="0" smtClean="0"/>
          </a:p>
          <a:p>
            <a:r>
              <a:rPr lang="fr-FR" dirty="0" smtClean="0"/>
              <a:t>Introduction</a:t>
            </a:r>
          </a:p>
          <a:p>
            <a:r>
              <a:rPr lang="fr-FR" sz="2000" dirty="0" smtClean="0"/>
              <a:t>Source:</a:t>
            </a:r>
            <a:r>
              <a:rPr lang="fr-FR" sz="3200" dirty="0" smtClean="0"/>
              <a:t> </a:t>
            </a:r>
            <a:r>
              <a:rPr lang="fr-FR" dirty="0"/>
              <a:t>Rose, Stuart, et al. "</a:t>
            </a:r>
            <a:r>
              <a:rPr lang="fr-FR" dirty="0" err="1"/>
              <a:t>Automatic</a:t>
            </a:r>
            <a:r>
              <a:rPr lang="fr-FR" dirty="0"/>
              <a:t> keyword extraction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documents." </a:t>
            </a:r>
            <a:r>
              <a:rPr lang="fr-FR" i="1" dirty="0" err="1"/>
              <a:t>Text</a:t>
            </a:r>
            <a:r>
              <a:rPr lang="fr-FR" i="1" dirty="0"/>
              <a:t> Mining</a:t>
            </a:r>
            <a:r>
              <a:rPr lang="fr-FR" dirty="0"/>
              <a:t> (2010): 1-20</a:t>
            </a:r>
            <a:r>
              <a:rPr lang="fr-FR" dirty="0" smtClean="0"/>
              <a:t>.</a:t>
            </a:r>
          </a:p>
          <a:p>
            <a:endParaRPr lang="fr-FR" sz="28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/>
              <a:t>	</a:t>
            </a:r>
            <a:r>
              <a:rPr lang="fr-FR" sz="2000" dirty="0" err="1" smtClean="0"/>
              <a:t>Unsupervised</a:t>
            </a:r>
            <a:r>
              <a:rPr lang="fr-FR" sz="2000" dirty="0" smtClean="0"/>
              <a:t> &amp; </a:t>
            </a:r>
            <a:r>
              <a:rPr lang="fr-FR" sz="2000" dirty="0" err="1" smtClean="0"/>
              <a:t>independent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 at use </a:t>
            </a:r>
          </a:p>
          <a:p>
            <a:endParaRPr lang="fr-FR" sz="2000" dirty="0" smtClean="0"/>
          </a:p>
          <a:p>
            <a:r>
              <a:rPr lang="fr-FR" sz="2000" dirty="0"/>
              <a:t>	</a:t>
            </a:r>
            <a:r>
              <a:rPr lang="fr-FR" sz="2000" dirty="0" smtClean="0"/>
              <a:t>More </a:t>
            </a:r>
            <a:r>
              <a:rPr lang="fr-FR" sz="2000" dirty="0" err="1" smtClean="0"/>
              <a:t>computationally</a:t>
            </a:r>
            <a:r>
              <a:rPr lang="fr-FR" sz="2000" dirty="0" smtClean="0"/>
              <a:t> efficient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TextRank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/>
              <a:t>	</a:t>
            </a:r>
            <a:r>
              <a:rPr lang="fr-FR" sz="2000" dirty="0" err="1" smtClean="0"/>
              <a:t>Higher</a:t>
            </a:r>
            <a:r>
              <a:rPr lang="fr-FR" sz="2000" dirty="0" smtClean="0"/>
              <a:t>  </a:t>
            </a:r>
            <a:r>
              <a:rPr lang="fr-FR" sz="2000" dirty="0" err="1" smtClean="0"/>
              <a:t>precision</a:t>
            </a:r>
            <a:r>
              <a:rPr lang="fr-FR" sz="2000" dirty="0" smtClean="0"/>
              <a:t> and comparable </a:t>
            </a:r>
            <a:r>
              <a:rPr lang="fr-FR" sz="2000" dirty="0" err="1" smtClean="0"/>
              <a:t>recall</a:t>
            </a:r>
            <a:r>
              <a:rPr lang="fr-FR" sz="2000" dirty="0" smtClean="0"/>
              <a:t> scores</a:t>
            </a:r>
            <a:endParaRPr lang="fr-FR" sz="2000" dirty="0"/>
          </a:p>
          <a:p>
            <a:endParaRPr lang="fr-FR" sz="2800" dirty="0" smtClean="0"/>
          </a:p>
          <a:p>
            <a:endParaRPr lang="fr-FR" dirty="0"/>
          </a:p>
        </p:txBody>
      </p:sp>
      <p:sp>
        <p:nvSpPr>
          <p:cNvPr id="4" name="Éclair 3"/>
          <p:cNvSpPr/>
          <p:nvPr/>
        </p:nvSpPr>
        <p:spPr>
          <a:xfrm>
            <a:off x="595256" y="3963857"/>
            <a:ext cx="283284" cy="36665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>
            <a:off x="617779" y="4659076"/>
            <a:ext cx="283284" cy="36665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Keyphrase</a:t>
            </a:r>
            <a:r>
              <a:rPr lang="fr-FR" sz="4800" dirty="0" smtClean="0"/>
              <a:t> extraction</a:t>
            </a:r>
          </a:p>
          <a:p>
            <a:pPr algn="ctr"/>
            <a:r>
              <a:rPr lang="fr-FR" sz="2800" dirty="0" smtClean="0"/>
              <a:t>RAKE </a:t>
            </a:r>
            <a:r>
              <a:rPr lang="fr-FR" sz="2800" dirty="0" err="1" smtClean="0"/>
              <a:t>Algorithm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99695" y="2243076"/>
            <a:ext cx="789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First observation</a:t>
            </a:r>
          </a:p>
          <a:p>
            <a:r>
              <a:rPr lang="fr-FR" dirty="0"/>
              <a:t>	</a:t>
            </a:r>
            <a:r>
              <a:rPr lang="fr-FR" dirty="0" smtClean="0"/>
              <a:t>keywords = multiple </a:t>
            </a:r>
            <a:r>
              <a:rPr lang="fr-FR" dirty="0" err="1" smtClean="0"/>
              <a:t>words</a:t>
            </a:r>
            <a:r>
              <a:rPr lang="fr-FR" dirty="0" smtClean="0"/>
              <a:t> but no </a:t>
            </a:r>
            <a:r>
              <a:rPr lang="fr-FR" dirty="0" err="1" smtClean="0"/>
              <a:t>punctuation</a:t>
            </a:r>
            <a:r>
              <a:rPr lang="fr-FR" dirty="0" smtClean="0"/>
              <a:t> or stop </a:t>
            </a:r>
            <a:r>
              <a:rPr lang="fr-FR" dirty="0" err="1" smtClean="0"/>
              <a:t>words</a:t>
            </a:r>
            <a:r>
              <a:rPr lang="fr-FR" dirty="0" smtClean="0"/>
              <a:t> (and, the…)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9695" y="3135628"/>
            <a:ext cx="59647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</a:t>
            </a:r>
          </a:p>
          <a:p>
            <a:r>
              <a:rPr lang="fr-FR" dirty="0"/>
              <a:t>	</a:t>
            </a:r>
            <a:r>
              <a:rPr lang="fr-FR" dirty="0" smtClean="0"/>
              <a:t>document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list</a:t>
            </a:r>
            <a:r>
              <a:rPr lang="fr-FR" dirty="0" smtClean="0"/>
              <a:t> of stop </a:t>
            </a:r>
            <a:r>
              <a:rPr lang="fr-FR" dirty="0" err="1" smtClean="0"/>
              <a:t>words</a:t>
            </a:r>
            <a:r>
              <a:rPr lang="fr-FR" dirty="0" smtClean="0"/>
              <a:t> and phrase </a:t>
            </a:r>
            <a:r>
              <a:rPr lang="fr-FR" dirty="0" err="1" smtClean="0"/>
              <a:t>delimiters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parameters</a:t>
            </a:r>
            <a:r>
              <a:rPr lang="fr-FR" dirty="0" smtClean="0"/>
              <a:t>: </a:t>
            </a:r>
          </a:p>
          <a:p>
            <a:r>
              <a:rPr lang="fr-FR" dirty="0"/>
              <a:t>	</a:t>
            </a:r>
            <a:r>
              <a:rPr lang="fr-FR" dirty="0" smtClean="0"/>
              <a:t>	minimum </a:t>
            </a:r>
            <a:r>
              <a:rPr lang="fr-FR" dirty="0" err="1" smtClean="0"/>
              <a:t>length</a:t>
            </a:r>
            <a:r>
              <a:rPr lang="fr-FR" dirty="0" smtClean="0"/>
              <a:t> of a </a:t>
            </a:r>
            <a:r>
              <a:rPr lang="fr-FR" dirty="0" err="1" smtClean="0"/>
              <a:t>word</a:t>
            </a:r>
            <a:r>
              <a:rPr lang="fr-FR" dirty="0" smtClean="0"/>
              <a:t> in a </a:t>
            </a:r>
            <a:r>
              <a:rPr lang="fr-FR" dirty="0" err="1" smtClean="0"/>
              <a:t>keyphrase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minimum </a:t>
            </a:r>
            <a:r>
              <a:rPr lang="fr-FR" dirty="0" err="1" smtClean="0"/>
              <a:t>frequency</a:t>
            </a:r>
            <a:r>
              <a:rPr lang="fr-FR" dirty="0" smtClean="0"/>
              <a:t> for a </a:t>
            </a:r>
            <a:r>
              <a:rPr lang="fr-FR" dirty="0" err="1" smtClean="0"/>
              <a:t>word</a:t>
            </a:r>
            <a:r>
              <a:rPr lang="fr-FR" dirty="0" smtClean="0"/>
              <a:t> in the </a:t>
            </a:r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maximum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words</a:t>
            </a:r>
            <a:r>
              <a:rPr lang="fr-FR" dirty="0" smtClean="0"/>
              <a:t> per </a:t>
            </a:r>
            <a:r>
              <a:rPr lang="fr-FR" dirty="0" err="1" smtClean="0"/>
              <a:t>keyphrase</a:t>
            </a:r>
            <a:endParaRPr lang="fr-FR" dirty="0" smtClean="0"/>
          </a:p>
          <a:p>
            <a:r>
              <a:rPr lang="fr-FR" dirty="0"/>
              <a:t>	</a:t>
            </a:r>
            <a:endParaRPr lang="fr-FR" dirty="0" smtClean="0"/>
          </a:p>
          <a:p>
            <a:r>
              <a:rPr lang="fr-FR" dirty="0"/>
              <a:t>	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9695" y="5296844"/>
            <a:ext cx="6083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</a:p>
          <a:p>
            <a:r>
              <a:rPr lang="fr-FR" dirty="0"/>
              <a:t>	</a:t>
            </a:r>
            <a:r>
              <a:rPr lang="fr-FR" dirty="0" smtClean="0"/>
              <a:t>List of </a:t>
            </a:r>
            <a:r>
              <a:rPr lang="fr-FR" dirty="0" err="1" smtClean="0"/>
              <a:t>keyphrases</a:t>
            </a:r>
            <a:r>
              <a:rPr lang="fr-FR" dirty="0" smtClean="0"/>
              <a:t> and the </a:t>
            </a:r>
            <a:r>
              <a:rPr lang="fr-FR" dirty="0" err="1" smtClean="0"/>
              <a:t>associated</a:t>
            </a:r>
            <a:r>
              <a:rPr lang="fr-FR" dirty="0" smtClean="0"/>
              <a:t> relevance score</a:t>
            </a:r>
          </a:p>
          <a:p>
            <a:r>
              <a:rPr lang="fr-FR" dirty="0"/>
              <a:t>	</a:t>
            </a:r>
            <a:endParaRPr lang="fr-FR" dirty="0" smtClean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Keyphrase</a:t>
            </a:r>
            <a:r>
              <a:rPr lang="fr-FR" sz="4800" dirty="0" smtClean="0"/>
              <a:t> extraction</a:t>
            </a:r>
          </a:p>
          <a:p>
            <a:pPr algn="ctr"/>
            <a:r>
              <a:rPr lang="fr-FR" sz="2800" dirty="0" smtClean="0"/>
              <a:t>RAKE </a:t>
            </a:r>
            <a:r>
              <a:rPr lang="fr-FR" sz="2800" dirty="0" err="1" smtClean="0"/>
              <a:t>Algorithm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99695" y="18737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9695" y="2732542"/>
            <a:ext cx="13335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Original </a:t>
            </a:r>
            <a:r>
              <a:rPr lang="fr-FR" dirty="0" err="1" smtClean="0">
                <a:solidFill>
                  <a:schemeClr val="tx1"/>
                </a:solidFill>
              </a:rPr>
              <a:t>text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20330" y="2732542"/>
            <a:ext cx="27960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Set of candidate </a:t>
            </a:r>
            <a:r>
              <a:rPr lang="fr-FR" dirty="0" err="1" smtClean="0">
                <a:solidFill>
                  <a:schemeClr val="tx1"/>
                </a:solidFill>
              </a:rPr>
              <a:t>keyphrases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73782" y="5718617"/>
            <a:ext cx="39547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{Candidate </a:t>
            </a:r>
            <a:r>
              <a:rPr lang="fr-FR" dirty="0" err="1" smtClean="0">
                <a:solidFill>
                  <a:schemeClr val="tx1"/>
                </a:solidFill>
              </a:rPr>
              <a:t>keyphrase</a:t>
            </a:r>
            <a:r>
              <a:rPr lang="fr-FR" dirty="0" smtClean="0">
                <a:solidFill>
                  <a:schemeClr val="tx1"/>
                </a:solidFill>
              </a:rPr>
              <a:t> : Relevance score}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36170" y="5718617"/>
            <a:ext cx="238712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Select Top k </a:t>
            </a:r>
            <a:r>
              <a:rPr lang="fr-FR" dirty="0" err="1" smtClean="0">
                <a:solidFill>
                  <a:schemeClr val="tx1"/>
                </a:solidFill>
              </a:rPr>
              <a:t>keyphrases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41945" y="2494122"/>
            <a:ext cx="1969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accent2"/>
                </a:solidFill>
              </a:rPr>
              <a:t>Parsing</a:t>
            </a:r>
            <a:r>
              <a:rPr lang="fr-FR" sz="1600" dirty="0" smtClean="0">
                <a:solidFill>
                  <a:schemeClr val="accent2"/>
                </a:solidFill>
              </a:rPr>
              <a:t> &amp; </a:t>
            </a:r>
            <a:r>
              <a:rPr lang="fr-FR" sz="1600" dirty="0" err="1" smtClean="0">
                <a:solidFill>
                  <a:schemeClr val="accent2"/>
                </a:solidFill>
              </a:rPr>
              <a:t>parameters</a:t>
            </a:r>
            <a:endParaRPr lang="fr-FR" sz="1600" dirty="0">
              <a:solidFill>
                <a:schemeClr val="accent2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33202" y="2902030"/>
            <a:ext cx="2387128" cy="151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0" idx="1"/>
            <a:endCxn id="11" idx="3"/>
          </p:cNvCxnSpPr>
          <p:nvPr/>
        </p:nvCxnSpPr>
        <p:spPr>
          <a:xfrm flipH="1">
            <a:off x="3523298" y="5903283"/>
            <a:ext cx="215048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5458436" y="3742269"/>
                <a:ext cx="5977855" cy="1117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2"/>
                    </a:solidFill>
                  </a:rPr>
                  <a:t>score(</a:t>
                </a:r>
                <a:r>
                  <a:rPr lang="fr-FR" dirty="0" err="1" smtClean="0">
                    <a:solidFill>
                      <a:schemeClr val="accent2"/>
                    </a:solidFill>
                  </a:rPr>
                  <a:t>word</a:t>
                </a:r>
                <a:r>
                  <a:rPr lang="fr-FR" dirty="0" smtClean="0">
                    <a:solidFill>
                      <a:schemeClr val="accent2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deg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⁡(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𝑤𝑜𝑟𝑑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𝑓𝑟𝑒𝑞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𝑤𝑜𝑟𝑑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 smtClean="0">
                  <a:solidFill>
                    <a:schemeClr val="accent2"/>
                  </a:solidFill>
                </a:endParaRPr>
              </a:p>
              <a:p>
                <a:endParaRPr lang="fr-FR" dirty="0" smtClean="0">
                  <a:solidFill>
                    <a:schemeClr val="accent2"/>
                  </a:solidFill>
                </a:endParaRPr>
              </a:p>
              <a:p>
                <a:r>
                  <a:rPr lang="fr-FR" dirty="0" smtClean="0">
                    <a:solidFill>
                      <a:schemeClr val="accent2"/>
                    </a:solidFill>
                  </a:rPr>
                  <a:t>score(candidate </a:t>
                </a:r>
                <a:r>
                  <a:rPr lang="fr-FR" dirty="0" err="1" smtClean="0">
                    <a:solidFill>
                      <a:schemeClr val="accent2"/>
                    </a:solidFill>
                  </a:rPr>
                  <a:t>keyphrase</a:t>
                </a:r>
                <a:r>
                  <a:rPr lang="fr-FR" dirty="0" smtClean="0">
                    <a:solidFill>
                      <a:schemeClr val="accent2"/>
                    </a:solidFill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𝑤𝑜𝑟𝑑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 ∈ 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𝑘𝑒𝑦𝑝h𝑟𝑎𝑠𝑒</m:t>
                        </m:r>
                      </m:sub>
                      <m:sup/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𝑠𝑐𝑜𝑟𝑒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𝑤𝑜𝑟𝑑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36" y="3742269"/>
                <a:ext cx="5977855" cy="1117550"/>
              </a:xfrm>
              <a:prstGeom prst="rect">
                <a:avLst/>
              </a:prstGeom>
              <a:blipFill rotWithShape="0">
                <a:blip r:embed="rId2"/>
                <a:stretch>
                  <a:fillRect l="-815" t="-22951" b="-584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en angle 25"/>
          <p:cNvCxnSpPr>
            <a:stCxn id="8" idx="2"/>
            <a:endCxn id="10" idx="0"/>
          </p:cNvCxnSpPr>
          <p:nvPr/>
        </p:nvCxnSpPr>
        <p:spPr>
          <a:xfrm rot="16200000" flipH="1">
            <a:off x="5176375" y="3243840"/>
            <a:ext cx="2616743" cy="2332810"/>
          </a:xfrm>
          <a:prstGeom prst="bentConnector3">
            <a:avLst>
              <a:gd name="adj1" fmla="val 76208"/>
            </a:avLst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Web Interface</a:t>
            </a:r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99695" y="1812189"/>
            <a:ext cx="26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Technologies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65826" y="2952064"/>
            <a:ext cx="20672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Server </a:t>
            </a:r>
            <a:r>
              <a:rPr lang="fr-FR" sz="2400" dirty="0" err="1" smtClean="0">
                <a:solidFill>
                  <a:schemeClr val="accent2"/>
                </a:solidFill>
              </a:rPr>
              <a:t>side</a:t>
            </a:r>
            <a:endParaRPr lang="fr-FR" sz="2400" dirty="0" smtClean="0">
              <a:solidFill>
                <a:schemeClr val="accent2"/>
              </a:solidFill>
            </a:endParaRPr>
          </a:p>
          <a:p>
            <a:endParaRPr lang="fr-FR" sz="2400" dirty="0" smtClean="0">
              <a:solidFill>
                <a:schemeClr val="accent2"/>
              </a:solidFill>
            </a:endParaRPr>
          </a:p>
          <a:p>
            <a:pPr algn="ctr"/>
            <a:r>
              <a:rPr lang="fr-FR" dirty="0" smtClean="0"/>
              <a:t>Python (</a:t>
            </a:r>
            <a:r>
              <a:rPr lang="fr-FR" dirty="0" err="1" smtClean="0"/>
              <a:t>Algorithms</a:t>
            </a:r>
            <a:r>
              <a:rPr lang="fr-FR" dirty="0" smtClean="0"/>
              <a:t>)</a:t>
            </a:r>
          </a:p>
          <a:p>
            <a:pPr algn="ctr"/>
            <a:r>
              <a:rPr lang="fr-FR" dirty="0" err="1" smtClean="0"/>
              <a:t>Flask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58050" y="2923488"/>
            <a:ext cx="194912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User Interface</a:t>
            </a:r>
          </a:p>
          <a:p>
            <a:endParaRPr lang="fr-FR" sz="2400" dirty="0" smtClean="0">
              <a:solidFill>
                <a:schemeClr val="accent2"/>
              </a:solidFill>
            </a:endParaRPr>
          </a:p>
          <a:p>
            <a:pPr algn="ctr"/>
            <a:r>
              <a:rPr lang="fr-FR" dirty="0" smtClean="0"/>
              <a:t>HTML</a:t>
            </a:r>
          </a:p>
          <a:p>
            <a:pPr algn="ctr"/>
            <a:r>
              <a:rPr lang="fr-FR" dirty="0" err="1" smtClean="0"/>
              <a:t>Javascript</a:t>
            </a:r>
            <a:endParaRPr lang="fr-FR" dirty="0" smtClean="0"/>
          </a:p>
          <a:p>
            <a:pPr algn="ctr"/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7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99695" y="704193"/>
            <a:ext cx="11729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Web Interface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71613" y="3271838"/>
            <a:ext cx="2533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accent2"/>
                </a:solidFill>
              </a:rPr>
              <a:t>LIVE DEMO</a:t>
            </a:r>
            <a:endParaRPr lang="fr-F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86</Words>
  <Application>Microsoft Macintosh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Maudet</dc:creator>
  <cp:lastModifiedBy>Julien Maudet</cp:lastModifiedBy>
  <cp:revision>11</cp:revision>
  <dcterms:created xsi:type="dcterms:W3CDTF">2017-03-19T23:28:06Z</dcterms:created>
  <dcterms:modified xsi:type="dcterms:W3CDTF">2017-03-20T01:07:37Z</dcterms:modified>
</cp:coreProperties>
</file>