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4" r:id="rId4"/>
    <p:sldId id="285" r:id="rId5"/>
    <p:sldId id="286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61" r:id="rId18"/>
    <p:sldId id="262" r:id="rId19"/>
    <p:sldId id="263" r:id="rId20"/>
    <p:sldId id="264" r:id="rId21"/>
    <p:sldId id="265" r:id="rId22"/>
    <p:sldId id="266" r:id="rId23"/>
    <p:sldId id="269" r:id="rId24"/>
    <p:sldId id="270" r:id="rId25"/>
    <p:sldId id="267" r:id="rId26"/>
    <p:sldId id="268" r:id="rId27"/>
    <p:sldId id="287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580"/>
  </p:normalViewPr>
  <p:slideViewPr>
    <p:cSldViewPr snapToGrid="0" snapToObjects="1">
      <p:cViewPr varScale="1">
        <p:scale>
          <a:sx n="79" d="100"/>
          <a:sy n="79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89653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198,468 Survey </a:t>
            </a:r>
            <a:r>
              <a:rPr lang="fr-FR" dirty="0" err="1" smtClean="0"/>
              <a:t>Answers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36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normalization will negligate importance of sentences with multiple counts of key phrases?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	- possibly - could be considered redundant and not necessary,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	- importance along additional latent dimensions will be increased √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/>
          </a:p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0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455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Show survey results w/ “What is Healthy Skin?”: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/>
          </a:p>
          <a:p>
            <a:pPr>
              <a:defRPr>
                <a:solidFill>
                  <a:srgbClr val="000000"/>
                </a:solidFill>
              </a:defRPr>
            </a:pPr>
            <a:r>
              <a:t>k=1 (“dry” topic)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k=5 (too much about soft)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k=50 (more topics covered)</a:t>
            </a:r>
          </a:p>
        </p:txBody>
      </p:sp>
    </p:spTree>
    <p:extLst>
      <p:ext uri="{BB962C8B-B14F-4D97-AF65-F5344CB8AC3E}">
        <p14:creationId xmlns:p14="http://schemas.microsoft.com/office/powerpoint/2010/main" val="1626835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k=1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shows noise in datasets</a:t>
            </a:r>
          </a:p>
        </p:txBody>
      </p:sp>
    </p:spTree>
    <p:extLst>
      <p:ext uri="{BB962C8B-B14F-4D97-AF65-F5344CB8AC3E}">
        <p14:creationId xmlns:p14="http://schemas.microsoft.com/office/powerpoint/2010/main" val="45442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79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95773" y="519290"/>
            <a:ext cx="11216641" cy="188524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95773" y="2390988"/>
            <a:ext cx="5501642" cy="117178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560" b="1"/>
            </a:lvl1pPr>
            <a:lvl2pPr marL="0" indent="487695">
              <a:buSzTx/>
              <a:buFontTx/>
              <a:buNone/>
              <a:defRPr sz="2560" b="1"/>
            </a:lvl2pPr>
            <a:lvl3pPr marL="0" indent="975390">
              <a:buSzTx/>
              <a:buFontTx/>
              <a:buNone/>
              <a:defRPr sz="2560" b="1"/>
            </a:lvl3pPr>
            <a:lvl4pPr marL="0" indent="1463086">
              <a:buSzTx/>
              <a:buFontTx/>
              <a:buNone/>
              <a:defRPr sz="2560" b="1"/>
            </a:lvl4pPr>
            <a:lvl5pPr marL="0" indent="1950781">
              <a:buSzTx/>
              <a:buFontTx/>
              <a:buNone/>
              <a:defRPr sz="256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583680" y="2390988"/>
            <a:ext cx="5528734" cy="117178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290866" y="9258300"/>
            <a:ext cx="410369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41931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hf sldNum="0" hdr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120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unilever-nlp.herokuapp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sz="11500" dirty="0" err="1" smtClean="0">
                <a:solidFill>
                  <a:srgbClr val="EC8A45"/>
                </a:solidFill>
              </a:rPr>
              <a:t>UniClever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400" dirty="0" err="1" smtClean="0"/>
              <a:t>Text</a:t>
            </a:r>
            <a:r>
              <a:rPr lang="fr-FR" sz="2400" dirty="0" smtClean="0"/>
              <a:t> </a:t>
            </a:r>
            <a:r>
              <a:rPr lang="fr-FR" sz="2400" dirty="0" err="1" smtClean="0"/>
              <a:t>Analysis</a:t>
            </a:r>
            <a:r>
              <a:rPr lang="fr-FR" sz="2400" dirty="0"/>
              <a:t> </a:t>
            </a:r>
            <a:r>
              <a:rPr lang="fr-FR" sz="2400" dirty="0" smtClean="0"/>
              <a:t> Software</a:t>
            </a:r>
            <a:endParaRPr sz="8800" dirty="0"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 smtClean="0">
                <a:solidFill>
                  <a:schemeClr val="tx1"/>
                </a:solidFill>
              </a:rPr>
              <a:t>Ian Johnson</a:t>
            </a:r>
            <a:r>
              <a:rPr lang="fr-FR" sz="2800" dirty="0">
                <a:solidFill>
                  <a:schemeClr val="tx1"/>
                </a:solidFill>
              </a:rPr>
              <a:t>, Julien </a:t>
            </a:r>
            <a:r>
              <a:rPr lang="fr-FR" sz="2800" dirty="0" smtClean="0">
                <a:solidFill>
                  <a:schemeClr val="tx1"/>
                </a:solidFill>
              </a:rPr>
              <a:t>Maudet</a:t>
            </a:r>
            <a:endParaRPr sz="2800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8209065"/>
            <a:ext cx="5718629" cy="88013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977" y="7580447"/>
            <a:ext cx="1398815" cy="15512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finan_singlesingvecte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2705195"/>
            <a:ext cx="13004801" cy="7048405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3733775" y="7350443"/>
            <a:ext cx="1217383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767" rIns="48767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sz="3840" dirty="0"/>
              <a:t>k = 1</a:t>
            </a:r>
          </a:p>
        </p:txBody>
      </p:sp>
      <p:sp>
        <p:nvSpPr>
          <p:cNvPr id="133" name="Shape 133"/>
          <p:cNvSpPr/>
          <p:nvPr/>
        </p:nvSpPr>
        <p:spPr>
          <a:xfrm flipH="1">
            <a:off x="3428858" y="8033707"/>
            <a:ext cx="304917" cy="304917"/>
          </a:xfrm>
          <a:prstGeom prst="line">
            <a:avLst/>
          </a:prstGeom>
          <a:ln w="12700">
            <a:solidFill>
              <a:srgbClr val="FF2900"/>
            </a:solidFill>
            <a:miter/>
            <a:tailEnd type="triangle"/>
          </a:ln>
        </p:spPr>
        <p:txBody>
          <a:bodyPr lIns="48767" rIns="48767"/>
          <a:lstStyle/>
          <a:p>
            <a:pPr>
              <a:defRPr>
                <a:solidFill>
                  <a:srgbClr val="FFFFFF"/>
                </a:solidFill>
              </a:defRPr>
            </a:pPr>
            <a:endParaRPr sz="3840"/>
          </a:p>
        </p:txBody>
      </p:sp>
      <p:sp>
        <p:nvSpPr>
          <p:cNvPr id="9" name="Shape 122"/>
          <p:cNvSpPr txBox="1">
            <a:spLocks/>
          </p:cNvSpPr>
          <p:nvPr/>
        </p:nvSpPr>
        <p:spPr>
          <a:xfrm>
            <a:off x="952499" y="856161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fr-FR" dirty="0" err="1" smtClean="0"/>
              <a:t>Summarization</a:t>
            </a:r>
            <a:endParaRPr lang="fr-FR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yriancrisis_higherkmorenoi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687699"/>
            <a:ext cx="13004801" cy="70659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22"/>
          <p:cNvSpPr txBox="1">
            <a:spLocks/>
          </p:cNvSpPr>
          <p:nvPr/>
        </p:nvSpPr>
        <p:spPr>
          <a:xfrm>
            <a:off x="952499" y="856161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fr-FR" dirty="0" err="1" smtClean="0"/>
              <a:t>Summarization</a:t>
            </a:r>
            <a:endParaRPr lang="fr-FR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j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38399"/>
            <a:ext cx="13004800" cy="73152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22"/>
          <p:cNvSpPr txBox="1">
            <a:spLocks/>
          </p:cNvSpPr>
          <p:nvPr/>
        </p:nvSpPr>
        <p:spPr>
          <a:xfrm>
            <a:off x="952499" y="856161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fr-FR" dirty="0" err="1" smtClean="0"/>
              <a:t>Summarization</a:t>
            </a:r>
            <a:endParaRPr lang="fr-FR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lybiaw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439983"/>
            <a:ext cx="13004801" cy="731361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22"/>
          <p:cNvSpPr txBox="1">
            <a:spLocks/>
          </p:cNvSpPr>
          <p:nvPr/>
        </p:nvSpPr>
        <p:spPr>
          <a:xfrm>
            <a:off x="952499" y="856161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fr-FR" dirty="0" err="1" smtClean="0"/>
              <a:t>Summarization</a:t>
            </a:r>
            <a:endParaRPr lang="fr-FR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hait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904484"/>
            <a:ext cx="13004801" cy="684911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22"/>
          <p:cNvSpPr txBox="1">
            <a:spLocks/>
          </p:cNvSpPr>
          <p:nvPr/>
        </p:nvSpPr>
        <p:spPr>
          <a:xfrm>
            <a:off x="952499" y="856161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fr-FR" dirty="0" err="1" smtClean="0"/>
              <a:t>Summarization</a:t>
            </a:r>
            <a:endParaRPr lang="fr-FR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h1n1_no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805493"/>
            <a:ext cx="13004801" cy="694810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22"/>
          <p:cNvSpPr txBox="1">
            <a:spLocks/>
          </p:cNvSpPr>
          <p:nvPr/>
        </p:nvSpPr>
        <p:spPr>
          <a:xfrm>
            <a:off x="952499" y="856161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fr-FR" dirty="0" err="1" smtClean="0"/>
              <a:t>Summarization</a:t>
            </a:r>
            <a:endParaRPr lang="fr-FR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egyptianprote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75714"/>
            <a:ext cx="13004801" cy="697788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22"/>
          <p:cNvSpPr txBox="1">
            <a:spLocks/>
          </p:cNvSpPr>
          <p:nvPr/>
        </p:nvSpPr>
        <p:spPr>
          <a:xfrm>
            <a:off x="952499" y="856161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fr-FR" dirty="0" err="1" smtClean="0"/>
              <a:t>Summarization</a:t>
            </a:r>
            <a:endParaRPr lang="fr-FR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Keyphrase</a:t>
            </a:r>
            <a:r>
              <a:rPr lang="fr-FR" dirty="0" smtClean="0"/>
              <a:t> extraction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8761" y="4009387"/>
            <a:ext cx="11767278" cy="3888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1800" dirty="0" smtClean="0"/>
              <a:t>Source</a:t>
            </a:r>
            <a:r>
              <a:rPr lang="fr-FR" sz="1800" dirty="0"/>
              <a:t>: Rose, Stuart, et al. "</a:t>
            </a:r>
            <a:r>
              <a:rPr lang="fr-FR" sz="1800" dirty="0" err="1"/>
              <a:t>Automatic</a:t>
            </a:r>
            <a:r>
              <a:rPr lang="fr-FR" sz="1800" dirty="0"/>
              <a:t> keyword extraction </a:t>
            </a:r>
            <a:r>
              <a:rPr lang="fr-FR" sz="1800" dirty="0" err="1"/>
              <a:t>from</a:t>
            </a:r>
            <a:r>
              <a:rPr lang="fr-FR" sz="1800" dirty="0"/>
              <a:t> </a:t>
            </a:r>
            <a:r>
              <a:rPr lang="fr-FR" sz="1800" dirty="0" err="1"/>
              <a:t>individual</a:t>
            </a:r>
            <a:r>
              <a:rPr lang="fr-FR" sz="1800" dirty="0"/>
              <a:t> documents." </a:t>
            </a:r>
            <a:r>
              <a:rPr lang="fr-FR" sz="1800" i="1" dirty="0" err="1"/>
              <a:t>Text</a:t>
            </a:r>
            <a:r>
              <a:rPr lang="fr-FR" sz="1800" i="1" dirty="0"/>
              <a:t> Mining</a:t>
            </a:r>
            <a:r>
              <a:rPr lang="fr-FR" sz="1800" dirty="0"/>
              <a:t> (2010): 1-20</a:t>
            </a:r>
            <a:r>
              <a:rPr lang="fr-FR" sz="1800" dirty="0" smtClean="0"/>
              <a:t>.</a:t>
            </a:r>
            <a:endParaRPr lang="fr-FR" sz="2400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fr-FR" sz="2400" dirty="0"/>
              <a:t>	</a:t>
            </a:r>
            <a:endParaRPr lang="fr-FR" sz="2400" dirty="0" smtClean="0"/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lang="fr-FR" sz="2400" dirty="0" err="1" smtClean="0"/>
              <a:t>Unsupervised</a:t>
            </a:r>
            <a:r>
              <a:rPr lang="fr-FR" sz="2400" dirty="0" smtClean="0"/>
              <a:t> </a:t>
            </a:r>
            <a:r>
              <a:rPr lang="fr-FR" sz="2400" dirty="0"/>
              <a:t>&amp; </a:t>
            </a:r>
            <a:r>
              <a:rPr lang="fr-FR" sz="2400" dirty="0" err="1"/>
              <a:t>independent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the </a:t>
            </a:r>
            <a:r>
              <a:rPr lang="fr-FR" sz="2400" dirty="0" err="1"/>
              <a:t>language</a:t>
            </a:r>
            <a:r>
              <a:rPr lang="fr-FR" sz="2400" dirty="0"/>
              <a:t> at use </a:t>
            </a:r>
            <a:endParaRPr lang="fr-FR" sz="2400" dirty="0" smtClean="0"/>
          </a:p>
          <a:p>
            <a:pPr algn="l">
              <a:defRPr sz="2000">
                <a:solidFill>
                  <a:srgbClr val="FFFFFF"/>
                </a:solidFill>
              </a:defRPr>
            </a:pPr>
            <a:endParaRPr lang="fr-FR" sz="2400" dirty="0"/>
          </a:p>
          <a:p>
            <a:pPr>
              <a:defRPr sz="2000">
                <a:solidFill>
                  <a:srgbClr val="FFFFFF"/>
                </a:solidFill>
              </a:defRPr>
            </a:pPr>
            <a:endParaRPr lang="fr-FR" sz="2400" dirty="0"/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lang="fr-FR" sz="2400" dirty="0"/>
              <a:t>	More </a:t>
            </a:r>
            <a:r>
              <a:rPr lang="fr-FR" sz="2400" dirty="0" err="1"/>
              <a:t>computationally</a:t>
            </a:r>
            <a:r>
              <a:rPr lang="fr-FR" sz="2400" dirty="0"/>
              <a:t> efficient </a:t>
            </a:r>
            <a:r>
              <a:rPr lang="fr-FR" sz="2400" dirty="0" err="1"/>
              <a:t>than</a:t>
            </a:r>
            <a:r>
              <a:rPr lang="fr-FR" sz="2400" dirty="0"/>
              <a:t> </a:t>
            </a:r>
            <a:r>
              <a:rPr lang="fr-FR" sz="2400" dirty="0" err="1" smtClean="0"/>
              <a:t>TextRank</a:t>
            </a:r>
            <a:endParaRPr lang="fr-FR" sz="2400" dirty="0" smtClean="0"/>
          </a:p>
          <a:p>
            <a:pPr algn="l">
              <a:defRPr sz="2000">
                <a:solidFill>
                  <a:srgbClr val="FFFFFF"/>
                </a:solidFill>
              </a:defRPr>
            </a:pPr>
            <a:endParaRPr lang="fr-FR" sz="2400" dirty="0"/>
          </a:p>
          <a:p>
            <a:pPr>
              <a:defRPr sz="2000">
                <a:solidFill>
                  <a:srgbClr val="FFFFFF"/>
                </a:solidFill>
              </a:defRPr>
            </a:pPr>
            <a:endParaRPr lang="fr-FR" sz="2400" dirty="0"/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lang="fr-FR" sz="2400" dirty="0"/>
              <a:t>	</a:t>
            </a:r>
            <a:r>
              <a:rPr lang="fr-FR" sz="2400" dirty="0" err="1"/>
              <a:t>Higher</a:t>
            </a:r>
            <a:r>
              <a:rPr lang="fr-FR" sz="2400" dirty="0"/>
              <a:t>  </a:t>
            </a:r>
            <a:r>
              <a:rPr lang="fr-FR" sz="2400" dirty="0" err="1"/>
              <a:t>precision</a:t>
            </a:r>
            <a:r>
              <a:rPr lang="fr-FR" sz="2400" dirty="0"/>
              <a:t> and comparable </a:t>
            </a:r>
            <a:r>
              <a:rPr lang="fr-FR" sz="2400" dirty="0" err="1"/>
              <a:t>recall</a:t>
            </a:r>
            <a:r>
              <a:rPr lang="fr-FR" sz="2400" dirty="0"/>
              <a:t> scores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Shape 123"/>
          <p:cNvSpPr/>
          <p:nvPr/>
        </p:nvSpPr>
        <p:spPr>
          <a:xfrm>
            <a:off x="817953" y="5672123"/>
            <a:ext cx="283285" cy="366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72" y="0"/>
                </a:moveTo>
                <a:lnTo>
                  <a:pt x="12860" y="6080"/>
                </a:lnTo>
                <a:lnTo>
                  <a:pt x="11050" y="6797"/>
                </a:lnTo>
                <a:lnTo>
                  <a:pt x="16577" y="12007"/>
                </a:lnTo>
                <a:lnTo>
                  <a:pt x="14767" y="12877"/>
                </a:lnTo>
                <a:lnTo>
                  <a:pt x="21600" y="21600"/>
                </a:lnTo>
                <a:lnTo>
                  <a:pt x="10012" y="14915"/>
                </a:lnTo>
                <a:lnTo>
                  <a:pt x="12222" y="13987"/>
                </a:lnTo>
                <a:lnTo>
                  <a:pt x="5022" y="9705"/>
                </a:lnTo>
                <a:lnTo>
                  <a:pt x="7602" y="8382"/>
                </a:lnTo>
                <a:lnTo>
                  <a:pt x="0" y="389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123"/>
          <p:cNvSpPr/>
          <p:nvPr/>
        </p:nvSpPr>
        <p:spPr>
          <a:xfrm>
            <a:off x="810854" y="6836974"/>
            <a:ext cx="283285" cy="366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72" y="0"/>
                </a:moveTo>
                <a:lnTo>
                  <a:pt x="12860" y="6080"/>
                </a:lnTo>
                <a:lnTo>
                  <a:pt x="11050" y="6797"/>
                </a:lnTo>
                <a:lnTo>
                  <a:pt x="16577" y="12007"/>
                </a:lnTo>
                <a:lnTo>
                  <a:pt x="14767" y="12877"/>
                </a:lnTo>
                <a:lnTo>
                  <a:pt x="21600" y="21600"/>
                </a:lnTo>
                <a:lnTo>
                  <a:pt x="10012" y="14915"/>
                </a:lnTo>
                <a:lnTo>
                  <a:pt x="12222" y="13987"/>
                </a:lnTo>
                <a:lnTo>
                  <a:pt x="5022" y="9705"/>
                </a:lnTo>
                <a:lnTo>
                  <a:pt x="7602" y="8382"/>
                </a:lnTo>
                <a:lnTo>
                  <a:pt x="0" y="389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ZoneTexte 2"/>
          <p:cNvSpPr txBox="1"/>
          <p:nvPr/>
        </p:nvSpPr>
        <p:spPr>
          <a:xfrm>
            <a:off x="618761" y="2953700"/>
            <a:ext cx="335989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>
                <a:solidFill>
                  <a:srgbClr val="EC8A45"/>
                </a:solidFill>
              </a:rPr>
              <a:t>RAKE </a:t>
            </a:r>
            <a:r>
              <a:rPr lang="fr-FR" dirty="0" err="1" smtClean="0">
                <a:solidFill>
                  <a:srgbClr val="EC8A45"/>
                </a:solidFill>
              </a:rPr>
              <a:t>algorithm</a:t>
            </a:r>
            <a:endParaRPr lang="fr-FR" dirty="0">
              <a:solidFill>
                <a:srgbClr val="EC8A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8046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Keyphrase</a:t>
            </a:r>
            <a:r>
              <a:rPr lang="fr-FR" dirty="0" smtClean="0"/>
              <a:t> extraction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8761" y="3836325"/>
            <a:ext cx="11767278" cy="54579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rPr lang="fr-FR" sz="2400" dirty="0" smtClean="0"/>
              <a:t>First observation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rPr lang="fr-FR" sz="2400" dirty="0"/>
              <a:t>	</a:t>
            </a:r>
            <a:r>
              <a:rPr lang="fr-FR" sz="2400" dirty="0" smtClean="0"/>
              <a:t>keywords </a:t>
            </a:r>
            <a:r>
              <a:rPr lang="fr-FR" sz="2400" dirty="0"/>
              <a:t>= multiple </a:t>
            </a:r>
            <a:r>
              <a:rPr lang="fr-FR" sz="2400" dirty="0" err="1"/>
              <a:t>words</a:t>
            </a:r>
            <a:r>
              <a:rPr lang="fr-FR" sz="2400" dirty="0"/>
              <a:t> but no </a:t>
            </a:r>
            <a:r>
              <a:rPr lang="fr-FR" sz="2400" dirty="0" err="1"/>
              <a:t>punctuation</a:t>
            </a:r>
            <a:r>
              <a:rPr lang="fr-FR" sz="2400" dirty="0"/>
              <a:t> or stop </a:t>
            </a:r>
            <a:r>
              <a:rPr lang="fr-FR" sz="2400" dirty="0" err="1"/>
              <a:t>words</a:t>
            </a:r>
            <a:r>
              <a:rPr lang="fr-FR" sz="2400" dirty="0"/>
              <a:t> (and, the</a:t>
            </a:r>
            <a:r>
              <a:rPr lang="fr-FR" sz="2400" dirty="0" smtClean="0"/>
              <a:t>…)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endParaRPr lang="fr-FR" sz="2400" dirty="0"/>
          </a:p>
          <a:p>
            <a:pPr algn="l">
              <a:defRPr>
                <a:solidFill>
                  <a:srgbClr val="FFFFFF"/>
                </a:solidFill>
              </a:defRPr>
            </a:pPr>
            <a:r>
              <a:rPr lang="fr-FR" sz="2400" dirty="0"/>
              <a:t>Input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rPr lang="fr-FR" sz="2400" dirty="0" smtClean="0"/>
              <a:t>	Document</a:t>
            </a:r>
            <a:endParaRPr lang="fr-FR" sz="2400" dirty="0"/>
          </a:p>
          <a:p>
            <a:pPr algn="l">
              <a:defRPr>
                <a:solidFill>
                  <a:srgbClr val="FFFFFF"/>
                </a:solidFill>
              </a:defRPr>
            </a:pPr>
            <a:r>
              <a:rPr lang="fr-FR" sz="2400" dirty="0"/>
              <a:t>	</a:t>
            </a:r>
            <a:r>
              <a:rPr lang="fr-FR" sz="2400" dirty="0" smtClean="0"/>
              <a:t>List </a:t>
            </a:r>
            <a:r>
              <a:rPr lang="fr-FR" sz="2400" dirty="0"/>
              <a:t>of stop </a:t>
            </a:r>
            <a:r>
              <a:rPr lang="fr-FR" sz="2400" dirty="0" err="1"/>
              <a:t>words</a:t>
            </a:r>
            <a:r>
              <a:rPr lang="fr-FR" sz="2400" dirty="0"/>
              <a:t> and phrase </a:t>
            </a:r>
            <a:r>
              <a:rPr lang="fr-FR" sz="2400" dirty="0" err="1"/>
              <a:t>delimiters</a:t>
            </a:r>
            <a:endParaRPr lang="fr-FR" sz="2400" dirty="0"/>
          </a:p>
          <a:p>
            <a:pPr algn="l">
              <a:defRPr>
                <a:solidFill>
                  <a:srgbClr val="FFFFFF"/>
                </a:solidFill>
              </a:defRPr>
            </a:pPr>
            <a:r>
              <a:rPr lang="fr-FR" sz="2400" dirty="0"/>
              <a:t>	</a:t>
            </a:r>
            <a:r>
              <a:rPr lang="fr-FR" sz="2400" dirty="0" err="1" smtClean="0"/>
              <a:t>Parameters</a:t>
            </a:r>
            <a:r>
              <a:rPr lang="fr-FR" sz="2400" dirty="0"/>
              <a:t>: 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rPr lang="fr-FR" sz="2400" dirty="0"/>
              <a:t>		minimum </a:t>
            </a:r>
            <a:r>
              <a:rPr lang="fr-FR" sz="2400" dirty="0" err="1"/>
              <a:t>length</a:t>
            </a:r>
            <a:r>
              <a:rPr lang="fr-FR" sz="2400" dirty="0"/>
              <a:t> of a </a:t>
            </a:r>
            <a:r>
              <a:rPr lang="fr-FR" sz="2400" dirty="0" err="1"/>
              <a:t>word</a:t>
            </a:r>
            <a:r>
              <a:rPr lang="fr-FR" sz="2400" dirty="0"/>
              <a:t> in a </a:t>
            </a:r>
            <a:r>
              <a:rPr lang="fr-FR" sz="2400" dirty="0" err="1"/>
              <a:t>keyphrase</a:t>
            </a:r>
            <a:endParaRPr lang="fr-FR" sz="2400" dirty="0"/>
          </a:p>
          <a:p>
            <a:pPr algn="l">
              <a:defRPr>
                <a:solidFill>
                  <a:srgbClr val="FFFFFF"/>
                </a:solidFill>
              </a:defRPr>
            </a:pPr>
            <a:r>
              <a:rPr lang="fr-FR" sz="2400" dirty="0"/>
              <a:t>		minimum </a:t>
            </a:r>
            <a:r>
              <a:rPr lang="fr-FR" sz="2400" dirty="0" err="1"/>
              <a:t>frequency</a:t>
            </a:r>
            <a:r>
              <a:rPr lang="fr-FR" sz="2400" dirty="0"/>
              <a:t> for a </a:t>
            </a:r>
            <a:r>
              <a:rPr lang="fr-FR" sz="2400" dirty="0" err="1"/>
              <a:t>word</a:t>
            </a:r>
            <a:r>
              <a:rPr lang="fr-FR" sz="2400" dirty="0"/>
              <a:t> in the </a:t>
            </a:r>
            <a:r>
              <a:rPr lang="fr-FR" sz="2400" dirty="0" err="1"/>
              <a:t>text</a:t>
            </a:r>
            <a:endParaRPr lang="fr-FR" sz="2400" dirty="0"/>
          </a:p>
          <a:p>
            <a:pPr algn="l">
              <a:defRPr>
                <a:solidFill>
                  <a:srgbClr val="FFFFFF"/>
                </a:solidFill>
              </a:defRPr>
            </a:pPr>
            <a:r>
              <a:rPr lang="fr-FR" sz="2400" dirty="0"/>
              <a:t>		maximum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words</a:t>
            </a:r>
            <a:r>
              <a:rPr lang="fr-FR" sz="2400" dirty="0"/>
              <a:t> per </a:t>
            </a:r>
            <a:r>
              <a:rPr lang="fr-FR" sz="2400" dirty="0" err="1" smtClean="0"/>
              <a:t>keyphrase</a:t>
            </a:r>
            <a:endParaRPr lang="fr-FR" sz="2400" dirty="0" smtClean="0"/>
          </a:p>
          <a:p>
            <a:pPr algn="l">
              <a:defRPr>
                <a:solidFill>
                  <a:srgbClr val="FFFFFF"/>
                </a:solidFill>
              </a:defRPr>
            </a:pPr>
            <a:endParaRPr lang="fr-FR" sz="2400" dirty="0"/>
          </a:p>
          <a:p>
            <a:pPr algn="l">
              <a:defRPr>
                <a:solidFill>
                  <a:srgbClr val="FFFFFF"/>
                </a:solidFill>
              </a:defRPr>
            </a:pPr>
            <a:r>
              <a:rPr lang="fr-FR" sz="2400" dirty="0"/>
              <a:t>Output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rPr lang="fr-FR" sz="2400" dirty="0"/>
              <a:t>	List of </a:t>
            </a:r>
            <a:r>
              <a:rPr lang="fr-FR" sz="2400" dirty="0" err="1"/>
              <a:t>keyphrases</a:t>
            </a:r>
            <a:r>
              <a:rPr lang="fr-FR" sz="2400" dirty="0"/>
              <a:t> and the </a:t>
            </a:r>
            <a:r>
              <a:rPr lang="fr-FR" sz="2400" dirty="0" err="1"/>
              <a:t>associated</a:t>
            </a:r>
            <a:r>
              <a:rPr lang="fr-FR" sz="2400" dirty="0"/>
              <a:t> relevance score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fr-FR" sz="1800" dirty="0"/>
              <a:t>	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fr-FR" sz="1800" dirty="0"/>
              <a:t>	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18761" y="2953700"/>
            <a:ext cx="335989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>
                <a:solidFill>
                  <a:srgbClr val="EC8A45"/>
                </a:solidFill>
              </a:rPr>
              <a:t>RAKE </a:t>
            </a:r>
            <a:r>
              <a:rPr lang="fr-FR" dirty="0" err="1" smtClean="0">
                <a:solidFill>
                  <a:srgbClr val="EC8A45"/>
                </a:solidFill>
              </a:rPr>
              <a:t>algorithm</a:t>
            </a:r>
            <a:endParaRPr lang="fr-FR" dirty="0">
              <a:solidFill>
                <a:srgbClr val="EC8A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6252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Keyphrase</a:t>
            </a:r>
            <a:r>
              <a:rPr lang="fr-FR" dirty="0" smtClean="0"/>
              <a:t> extraction</a:t>
            </a:r>
            <a:endParaRPr lang="fr-FR" dirty="0"/>
          </a:p>
        </p:txBody>
      </p:sp>
      <p:pic>
        <p:nvPicPr>
          <p:cNvPr id="4" name="17431749_10155175068663979_1956230188_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674" y="4647986"/>
            <a:ext cx="12640126" cy="457802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ZoneTexte 4"/>
          <p:cNvSpPr txBox="1"/>
          <p:nvPr/>
        </p:nvSpPr>
        <p:spPr>
          <a:xfrm>
            <a:off x="618761" y="3884032"/>
            <a:ext cx="11990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Pipeline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18761" y="2953700"/>
            <a:ext cx="335989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>
                <a:solidFill>
                  <a:srgbClr val="EC8A45"/>
                </a:solidFill>
              </a:rPr>
              <a:t>RAKE </a:t>
            </a:r>
            <a:r>
              <a:rPr lang="fr-FR" dirty="0" err="1" smtClean="0">
                <a:solidFill>
                  <a:srgbClr val="EC8A45"/>
                </a:solidFill>
              </a:rPr>
              <a:t>algorithm</a:t>
            </a:r>
            <a:endParaRPr lang="fr-FR" dirty="0">
              <a:solidFill>
                <a:srgbClr val="EC8A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915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Context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endParaRPr lang="fr-FR" dirty="0" smtClean="0"/>
          </a:p>
          <a:p>
            <a:r>
              <a:rPr dirty="0" smtClean="0"/>
              <a:t>Unilever </a:t>
            </a:r>
            <a:r>
              <a:rPr dirty="0"/>
              <a:t>looking for useful analysis of </a:t>
            </a:r>
            <a:r>
              <a:rPr dirty="0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survey</a:t>
            </a:r>
            <a:r>
              <a:rPr lang="fr-FR" dirty="0" smtClean="0"/>
              <a:t> and</a:t>
            </a:r>
            <a:r>
              <a:rPr dirty="0" smtClean="0"/>
              <a:t> </a:t>
            </a:r>
            <a:r>
              <a:rPr dirty="0"/>
              <a:t>reviews </a:t>
            </a:r>
            <a:r>
              <a:rPr dirty="0" smtClean="0"/>
              <a:t>data </a:t>
            </a:r>
            <a:r>
              <a:rPr dirty="0"/>
              <a:t>for beauty products</a:t>
            </a:r>
          </a:p>
          <a:p>
            <a:r>
              <a:rPr dirty="0"/>
              <a:t>End product to be an interface for analysts to gather quick summarization / insight into large numbers of </a:t>
            </a:r>
            <a:r>
              <a:rPr dirty="0" smtClean="0"/>
              <a:t>reviews</a:t>
            </a:r>
            <a:r>
              <a:rPr lang="fr-FR" dirty="0" smtClean="0"/>
              <a:t> or </a:t>
            </a:r>
            <a:r>
              <a:rPr lang="fr-FR" dirty="0" err="1" smtClean="0"/>
              <a:t>survey</a:t>
            </a:r>
            <a:r>
              <a:rPr lang="fr-FR" dirty="0" smtClean="0"/>
              <a:t> </a:t>
            </a:r>
            <a:r>
              <a:rPr lang="fr-FR" dirty="0" err="1" smtClean="0"/>
              <a:t>answers</a:t>
            </a:r>
            <a:endParaRPr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Keyphrase</a:t>
            </a:r>
            <a:r>
              <a:rPr lang="fr-FR" dirty="0" smtClean="0"/>
              <a:t> extraction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18761" y="3883487"/>
            <a:ext cx="6328656" cy="5519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Spell check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dirty="0" smtClean="0"/>
              <a:t>	</a:t>
            </a:r>
            <a:r>
              <a:rPr lang="fr-FR" sz="2000" dirty="0" err="1" smtClean="0"/>
              <a:t>mosturizd</a:t>
            </a:r>
            <a:r>
              <a:rPr lang="fr-FR" sz="2000" dirty="0" smtClean="0"/>
              <a:t> -&gt; </a:t>
            </a:r>
            <a:r>
              <a:rPr lang="fr-FR" sz="2000" dirty="0" err="1" smtClean="0"/>
              <a:t>moisturized</a:t>
            </a:r>
            <a:endParaRPr lang="fr-FR" sz="200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400" dirty="0" smtClean="0"/>
              <a:t>Use of </a:t>
            </a:r>
            <a:r>
              <a:rPr lang="fr-FR" sz="2400" dirty="0" err="1" smtClean="0"/>
              <a:t>stemming</a:t>
            </a:r>
            <a:r>
              <a:rPr lang="fr-FR" sz="2400" dirty="0" smtClean="0"/>
              <a:t> to group </a:t>
            </a:r>
            <a:r>
              <a:rPr lang="fr-FR" sz="2400" dirty="0" err="1" smtClean="0"/>
              <a:t>similar</a:t>
            </a:r>
            <a:r>
              <a:rPr lang="fr-FR" sz="2400" dirty="0" smtClean="0"/>
              <a:t> </a:t>
            </a:r>
            <a:r>
              <a:rPr lang="fr-FR" sz="2400" dirty="0" err="1" smtClean="0"/>
              <a:t>keyphrases</a:t>
            </a:r>
            <a:endParaRPr lang="fr-FR" sz="240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dirty="0"/>
              <a:t>	</a:t>
            </a:r>
            <a:r>
              <a:rPr lang="fr-FR" sz="2000" dirty="0" smtClean="0"/>
              <a:t>{</a:t>
            </a:r>
            <a:r>
              <a:rPr lang="fr-FR" sz="2000" dirty="0" err="1" smtClean="0"/>
              <a:t>moisturized</a:t>
            </a:r>
            <a:r>
              <a:rPr lang="fr-FR" sz="2000" dirty="0" smtClean="0"/>
              <a:t>, </a:t>
            </a:r>
            <a:r>
              <a:rPr lang="fr-FR" sz="2000" dirty="0" err="1" smtClean="0"/>
              <a:t>moisturizing</a:t>
            </a:r>
            <a:r>
              <a:rPr lang="fr-FR" sz="2000" dirty="0" smtClean="0"/>
              <a:t>} -&gt; </a:t>
            </a:r>
            <a:r>
              <a:rPr lang="fr-FR" sz="2000" dirty="0" err="1" smtClean="0"/>
              <a:t>moistur</a:t>
            </a:r>
            <a:endParaRPr lang="fr-FR" sz="200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200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400" dirty="0" err="1" smtClean="0"/>
              <a:t>Negations</a:t>
            </a:r>
            <a:r>
              <a:rPr lang="fr-FR" sz="2400" dirty="0" smtClean="0"/>
              <a:t> </a:t>
            </a:r>
            <a:r>
              <a:rPr lang="fr-FR" sz="2400" dirty="0" err="1" smtClean="0"/>
              <a:t>aggregation</a:t>
            </a:r>
            <a:endParaRPr lang="fr-FR" sz="240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dirty="0" smtClean="0"/>
              <a:t>	not </a:t>
            </a:r>
            <a:r>
              <a:rPr lang="fr-FR" sz="2000" dirty="0" err="1" smtClean="0"/>
              <a:t>oily</a:t>
            </a:r>
            <a:r>
              <a:rPr lang="fr-FR" sz="2000" dirty="0" smtClean="0"/>
              <a:t> -&gt; </a:t>
            </a:r>
            <a:r>
              <a:rPr lang="fr-FR" sz="2000" dirty="0" err="1" smtClean="0"/>
              <a:t>no_oily</a:t>
            </a:r>
            <a:r>
              <a:rPr lang="fr-FR" sz="2000" dirty="0" smtClean="0"/>
              <a:t> / 2 </a:t>
            </a:r>
            <a:r>
              <a:rPr lang="fr-FR" sz="2000" dirty="0" err="1" smtClean="0"/>
              <a:t>words</a:t>
            </a:r>
            <a:r>
              <a:rPr lang="fr-FR" sz="2000" dirty="0" smtClean="0"/>
              <a:t> -&gt; 1 </a:t>
            </a:r>
            <a:r>
              <a:rPr lang="fr-FR" sz="2000" dirty="0" err="1" smtClean="0"/>
              <a:t>word</a:t>
            </a:r>
            <a:endParaRPr lang="fr-FR" sz="200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200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400" dirty="0" err="1" smtClean="0"/>
              <a:t>Added</a:t>
            </a:r>
            <a:r>
              <a:rPr lang="fr-FR" sz="2400" dirty="0" smtClean="0"/>
              <a:t> </a:t>
            </a:r>
            <a:r>
              <a:rPr lang="fr-FR" sz="2400" dirty="0" err="1" smtClean="0"/>
              <a:t>parameter</a:t>
            </a:r>
            <a:endParaRPr lang="fr-FR" sz="240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dirty="0"/>
              <a:t>	</a:t>
            </a:r>
            <a:r>
              <a:rPr lang="fr-FR" sz="2000" dirty="0" smtClean="0"/>
              <a:t>minimum </a:t>
            </a:r>
            <a:r>
              <a:rPr lang="fr-FR" sz="2000" dirty="0" err="1" smtClean="0"/>
              <a:t>length</a:t>
            </a:r>
            <a:r>
              <a:rPr lang="fr-FR" sz="2000" dirty="0" smtClean="0"/>
              <a:t> of a </a:t>
            </a:r>
            <a:r>
              <a:rPr lang="fr-FR" sz="2000" dirty="0" err="1" smtClean="0"/>
              <a:t>keyphrase</a:t>
            </a:r>
            <a:endParaRPr lang="fr-FR" sz="200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200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400" dirty="0" smtClean="0"/>
              <a:t>Score </a:t>
            </a:r>
            <a:r>
              <a:rPr lang="fr-FR" sz="2400" dirty="0" err="1" smtClean="0"/>
              <a:t>Scaling</a:t>
            </a:r>
            <a:endParaRPr lang="fr-FR" sz="240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200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400" dirty="0" smtClean="0"/>
              <a:t>New </a:t>
            </a:r>
            <a:r>
              <a:rPr lang="fr-FR" sz="2400" dirty="0" err="1" smtClean="0"/>
              <a:t>scoring</a:t>
            </a:r>
            <a:r>
              <a:rPr lang="fr-FR" sz="2400" dirty="0" smtClean="0"/>
              <a:t> </a:t>
            </a:r>
            <a:r>
              <a:rPr lang="fr-FR" sz="2400" dirty="0" err="1" smtClean="0"/>
              <a:t>function</a:t>
            </a:r>
            <a:endParaRPr lang="fr-FR" sz="240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dirty="0"/>
              <a:t>		</a:t>
            </a:r>
            <a:endParaRPr lang="fr-FR" sz="28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618761" y="2953700"/>
            <a:ext cx="682238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 smtClean="0">
                <a:solidFill>
                  <a:srgbClr val="EC8A45"/>
                </a:solidFill>
              </a:rPr>
              <a:t>Modifications and </a:t>
            </a:r>
            <a:r>
              <a:rPr lang="fr-FR" dirty="0" err="1" smtClean="0">
                <a:solidFill>
                  <a:srgbClr val="EC8A45"/>
                </a:solidFill>
              </a:rPr>
              <a:t>improvements</a:t>
            </a:r>
            <a:endParaRPr lang="fr-FR" dirty="0">
              <a:solidFill>
                <a:srgbClr val="EC8A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6628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Keyphrase</a:t>
            </a:r>
            <a:r>
              <a:rPr lang="fr-FR" dirty="0" smtClean="0"/>
              <a:t> extraction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9037878" y="5025339"/>
                <a:ext cx="3103883" cy="5929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fr-FR" sz="2000" dirty="0" smtClean="0"/>
                  <a:t>score(</a:t>
                </a:r>
                <a:r>
                  <a:rPr lang="fr-FR" sz="2000" dirty="0" err="1" smtClean="0"/>
                  <a:t>word</a:t>
                </a:r>
                <a:r>
                  <a:rPr lang="fr-FR" sz="20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charset="0"/>
                          </a:rPr>
                          <m:t>𝑓𝑟𝑒𝑞</m:t>
                        </m:r>
                        <m:r>
                          <a:rPr lang="fr-FR" sz="2000" i="1">
                            <a:latin typeface="Cambria Math" charset="0"/>
                          </a:rPr>
                          <m:t>(</m:t>
                        </m:r>
                        <m:r>
                          <a:rPr lang="fr-FR" sz="2000" i="1">
                            <a:latin typeface="Cambria Math" charset="0"/>
                          </a:rPr>
                          <m:t>𝑤𝑜𝑟𝑑</m:t>
                        </m:r>
                        <m:r>
                          <a:rPr lang="fr-FR" sz="2000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charset="0"/>
                          </a:rPr>
                          <m:t>deg</m:t>
                        </m:r>
                        <m:r>
                          <a:rPr lang="fr-FR" sz="2000" b="0" i="1" smtClean="0">
                            <a:latin typeface="Cambria Math" charset="0"/>
                          </a:rPr>
                          <m:t>⁡(</m:t>
                        </m:r>
                        <m:r>
                          <a:rPr lang="fr-FR" sz="2000" b="0" i="1" smtClean="0">
                            <a:latin typeface="Cambria Math" charset="0"/>
                          </a:rPr>
                          <m:t>𝑤𝑜𝑟𝑑</m:t>
                        </m:r>
                        <m:r>
                          <a:rPr lang="fr-FR" sz="2000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r-FR" sz="2000" dirty="0"/>
                  <a:t>  	</a:t>
                </a:r>
                <a:endParaRPr lang="fr-FR" sz="2000" dirty="0" smtClean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878" y="5025339"/>
                <a:ext cx="3103883" cy="592919"/>
              </a:xfrm>
              <a:prstGeom prst="rect">
                <a:avLst/>
              </a:prstGeom>
              <a:blipFill rotWithShape="0">
                <a:blip r:embed="rId2"/>
                <a:stretch>
                  <a:fillRect l="-3536" b="-102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115248" y="5110613"/>
                <a:ext cx="3081676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r>
                  <a:rPr lang="fr-FR" sz="2000" dirty="0"/>
                  <a:t> score(word) = </a:t>
                </a:r>
                <a14:m>
                  <m:oMath xmlns:m="http://schemas.openxmlformats.org/officeDocument/2006/math">
                    <m:r>
                      <a:rPr lang="fr-FR" sz="1800" i="1">
                        <a:latin typeface="Cambria Math" charset="0"/>
                      </a:rPr>
                      <m:t>𝑓𝑟𝑒𝑞</m:t>
                    </m:r>
                    <m:d>
                      <m:dPr>
                        <m:ctrlPr>
                          <a:rPr lang="fr-FR" sz="1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fr-FR" sz="1800" i="1">
                            <a:latin typeface="Cambria Math" charset="0"/>
                          </a:rPr>
                          <m:t>𝑤𝑜𝑟𝑑</m:t>
                        </m:r>
                      </m:e>
                    </m:d>
                  </m:oMath>
                </a14:m>
                <a:endParaRPr kumimoji="0" lang="fr-FR" sz="2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248" y="5110613"/>
                <a:ext cx="3081676" cy="410369"/>
              </a:xfrm>
              <a:prstGeom prst="rect">
                <a:avLst/>
              </a:prstGeom>
              <a:blipFill rotWithShape="0">
                <a:blip r:embed="rId3"/>
                <a:stretch>
                  <a:fillRect l="-792" t="-4412" b="-264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5171153" y="5026962"/>
                <a:ext cx="3057825" cy="5929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r>
                  <a:rPr lang="fr-FR" sz="2000" dirty="0" smtClean="0"/>
                  <a:t>score(</a:t>
                </a:r>
                <a:r>
                  <a:rPr lang="fr-FR" sz="2000" dirty="0" err="1"/>
                  <a:t>word</a:t>
                </a:r>
                <a:r>
                  <a:rPr lang="fr-FR" sz="20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charset="0"/>
                          </a:rPr>
                          <m:t>𝑓𝑟𝑒𝑞</m:t>
                        </m:r>
                        <m:r>
                          <a:rPr lang="fr-FR" sz="2000" i="1">
                            <a:latin typeface="Cambria Math" charset="0"/>
                          </a:rPr>
                          <m:t>(</m:t>
                        </m:r>
                        <m:r>
                          <a:rPr lang="fr-FR" sz="2000" i="1">
                            <a:latin typeface="Cambria Math" charset="0"/>
                          </a:rPr>
                          <m:t>𝑤𝑜𝑟𝑑</m:t>
                        </m:r>
                        <m:r>
                          <a:rPr lang="fr-FR" sz="2000" i="1">
                            <a:latin typeface="Cambria Math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fr-FR" sz="20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charset="0"/>
                              </a:rPr>
                              <m:t>deg</m:t>
                            </m:r>
                            <m:r>
                              <a:rPr lang="fr-FR" sz="2000" i="1">
                                <a:latin typeface="Cambria Math" charset="0"/>
                              </a:rPr>
                              <m:t>⁡(</m:t>
                            </m:r>
                            <m:r>
                              <a:rPr lang="fr-FR" sz="2000" i="1">
                                <a:latin typeface="Cambria Math" charset="0"/>
                              </a:rPr>
                              <m:t>𝑤𝑜𝑟𝑑</m:t>
                            </m:r>
                            <m:r>
                              <a:rPr lang="fr-FR" sz="2000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sz="2000" i="1">
                                <a:latin typeface="Cambria Math" charset="0"/>
                              </a:rPr>
                              <m:t>0.</m:t>
                            </m:r>
                            <m:r>
                              <a:rPr lang="fr-FR" sz="2000" b="0" i="1" smtClean="0">
                                <a:latin typeface="Cambria Math" charset="0"/>
                              </a:rPr>
                              <m:t>8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sz="2000" dirty="0"/>
                  <a:t> </a:t>
                </a: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53" y="5026962"/>
                <a:ext cx="3057825" cy="592919"/>
              </a:xfrm>
              <a:prstGeom prst="rect">
                <a:avLst/>
              </a:prstGeom>
              <a:blipFill rotWithShape="0">
                <a:blip r:embed="rId4"/>
                <a:stretch>
                  <a:fillRect l="-2988" b="-103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618761" y="3913323"/>
            <a:ext cx="30136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New </a:t>
            </a:r>
            <a:r>
              <a:rPr kumimoji="0" lang="fr-FR" sz="2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scoring</a:t>
            </a:r>
            <a:r>
              <a:rPr kumimoji="0" lang="fr-FR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fr-FR" sz="2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function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312" y="5989051"/>
            <a:ext cx="3055017" cy="300941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52" y="5989052"/>
            <a:ext cx="3363468" cy="3009419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00" y="5989051"/>
            <a:ext cx="3097932" cy="300941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18761" y="2953700"/>
            <a:ext cx="682238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 smtClean="0">
                <a:solidFill>
                  <a:srgbClr val="EC8A45"/>
                </a:solidFill>
              </a:rPr>
              <a:t>Modifications and </a:t>
            </a:r>
            <a:r>
              <a:rPr lang="fr-FR" dirty="0" err="1" smtClean="0">
                <a:solidFill>
                  <a:srgbClr val="EC8A45"/>
                </a:solidFill>
              </a:rPr>
              <a:t>improvements</a:t>
            </a:r>
            <a:endParaRPr lang="fr-FR" dirty="0">
              <a:solidFill>
                <a:srgbClr val="EC8A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48897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17431749_10155175068663979_1956230188_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674" y="3677697"/>
            <a:ext cx="12640126" cy="457802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ZoneTexte 4"/>
          <p:cNvSpPr txBox="1"/>
          <p:nvPr/>
        </p:nvSpPr>
        <p:spPr>
          <a:xfrm>
            <a:off x="2176740" y="4482712"/>
            <a:ext cx="2405910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600" dirty="0" err="1" smtClean="0">
                <a:solidFill>
                  <a:srgbClr val="EC8A45"/>
                </a:solidFill>
                <a:latin typeface="+mj-lt"/>
              </a:rPr>
              <a:t>Parsing</a:t>
            </a:r>
            <a:r>
              <a:rPr lang="fr-FR" sz="1600" dirty="0" smtClean="0">
                <a:solidFill>
                  <a:srgbClr val="EC8A45"/>
                </a:solidFill>
                <a:latin typeface="+mj-lt"/>
              </a:rPr>
              <a:t> &amp; </a:t>
            </a:r>
            <a:r>
              <a:rPr lang="fr-FR" sz="1600" dirty="0" err="1" smtClean="0">
                <a:solidFill>
                  <a:srgbClr val="EC8A45"/>
                </a:solidFill>
                <a:latin typeface="+mj-lt"/>
              </a:rPr>
              <a:t>parameters</a:t>
            </a:r>
            <a:endParaRPr lang="fr-FR" sz="1600" dirty="0" smtClean="0">
              <a:solidFill>
                <a:srgbClr val="EC8A45"/>
              </a:solidFill>
              <a:latin typeface="+mj-l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600" dirty="0" err="1" smtClean="0">
                <a:solidFill>
                  <a:srgbClr val="EC8A45"/>
                </a:solidFill>
                <a:latin typeface="+mj-lt"/>
              </a:rPr>
              <a:t>Spell</a:t>
            </a:r>
            <a:r>
              <a:rPr lang="fr-FR" sz="1600" dirty="0" smtClean="0">
                <a:solidFill>
                  <a:srgbClr val="EC8A45"/>
                </a:solidFill>
                <a:latin typeface="+mj-lt"/>
              </a:rPr>
              <a:t> Check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spc="0" normalizeH="0" baseline="0" dirty="0" err="1" smtClean="0">
                <a:ln>
                  <a:noFill/>
                </a:ln>
                <a:solidFill>
                  <a:srgbClr val="EC8A45"/>
                </a:solidFill>
                <a:effectLst/>
                <a:uFillTx/>
                <a:latin typeface="+mj-lt"/>
                <a:sym typeface="Helvetica Light"/>
              </a:rPr>
              <a:t>Negation</a:t>
            </a:r>
            <a:r>
              <a:rPr kumimoji="0" lang="fr-FR" sz="1600" b="0" i="0" u="none" strike="noStrike" cap="none" spc="0" normalizeH="0" dirty="0" smtClean="0">
                <a:ln>
                  <a:noFill/>
                </a:ln>
                <a:solidFill>
                  <a:srgbClr val="EC8A45"/>
                </a:solidFill>
                <a:effectLst/>
                <a:uFillTx/>
                <a:latin typeface="+mj-lt"/>
                <a:sym typeface="Helvetica Light"/>
              </a:rPr>
              <a:t> </a:t>
            </a:r>
            <a:r>
              <a:rPr kumimoji="0" lang="fr-FR" sz="1600" b="0" i="0" u="none" strike="noStrike" cap="none" spc="0" normalizeH="0" dirty="0" err="1" smtClean="0">
                <a:ln>
                  <a:noFill/>
                </a:ln>
                <a:solidFill>
                  <a:srgbClr val="EC8A45"/>
                </a:solidFill>
                <a:effectLst/>
                <a:uFillTx/>
                <a:latin typeface="+mj-lt"/>
                <a:sym typeface="Helvetica Light"/>
              </a:rPr>
              <a:t>aggregation</a:t>
            </a:r>
            <a:endParaRPr kumimoji="0" lang="fr-FR" sz="1600" b="0" i="0" u="none" strike="noStrike" cap="none" spc="0" normalizeH="0" dirty="0" smtClean="0">
              <a:ln>
                <a:noFill/>
              </a:ln>
              <a:solidFill>
                <a:srgbClr val="EC8A45"/>
              </a:solidFill>
              <a:effectLst/>
              <a:uFillTx/>
              <a:latin typeface="+mj-lt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spc="0" normalizeH="0" baseline="0" dirty="0" err="1" smtClean="0">
                <a:ln>
                  <a:noFill/>
                </a:ln>
                <a:solidFill>
                  <a:srgbClr val="EC8A45"/>
                </a:solidFill>
                <a:effectLst/>
                <a:uFillTx/>
                <a:latin typeface="+mj-lt"/>
                <a:sym typeface="Helvetica Light"/>
              </a:rPr>
              <a:t>Stemming</a:t>
            </a:r>
            <a:endParaRPr kumimoji="0" lang="fr-FR" sz="1600" b="0" i="0" u="none" strike="noStrike" cap="none" spc="0" normalizeH="0" baseline="0" dirty="0">
              <a:ln>
                <a:noFill/>
              </a:ln>
              <a:solidFill>
                <a:srgbClr val="EC8A45"/>
              </a:solidFill>
              <a:effectLst/>
              <a:uFillTx/>
              <a:latin typeface="+mj-lt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6202680" y="5250583"/>
                <a:ext cx="6508979" cy="143225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fr-FR" sz="2000" dirty="0" smtClean="0">
                    <a:solidFill>
                      <a:srgbClr val="EC8A45"/>
                    </a:solidFill>
                    <a:latin typeface="+mj-lt"/>
                  </a:rPr>
                  <a:t>s</a:t>
                </a:r>
                <a:r>
                  <a:rPr kumimoji="0" lang="fr-FR" sz="2000" b="0" i="0" u="none" strike="noStrike" cap="none" spc="0" normalizeH="0" baseline="0" dirty="0" smtClean="0">
                    <a:ln>
                      <a:noFill/>
                    </a:ln>
                    <a:solidFill>
                      <a:srgbClr val="EC8A45"/>
                    </a:solidFill>
                    <a:effectLst/>
                    <a:uFillTx/>
                    <a:latin typeface="+mj-lt"/>
                    <a:sym typeface="Helvetica Light"/>
                  </a:rPr>
                  <a:t>core(</a:t>
                </a:r>
                <a:r>
                  <a:rPr kumimoji="0" lang="fr-FR" sz="2000" b="0" i="0" u="none" strike="noStrike" cap="none" spc="0" normalizeH="0" baseline="0" dirty="0" err="1" smtClean="0">
                    <a:ln>
                      <a:noFill/>
                    </a:ln>
                    <a:solidFill>
                      <a:srgbClr val="EC8A45"/>
                    </a:solidFill>
                    <a:effectLst/>
                    <a:uFillTx/>
                    <a:latin typeface="+mj-lt"/>
                    <a:sym typeface="Helvetica Light"/>
                  </a:rPr>
                  <a:t>word</a:t>
                </a:r>
                <a:r>
                  <a:rPr kumimoji="0" lang="fr-FR" sz="2000" b="0" i="0" u="none" strike="noStrike" cap="none" spc="0" normalizeH="0" baseline="0" dirty="0" smtClean="0">
                    <a:ln>
                      <a:noFill/>
                    </a:ln>
                    <a:solidFill>
                      <a:srgbClr val="EC8A45"/>
                    </a:solidFill>
                    <a:effectLst/>
                    <a:uFillTx/>
                    <a:latin typeface="+mj-lt"/>
                    <a:sym typeface="Helvetica Light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fr-FR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EC8A45"/>
                            </a:solidFill>
                            <a:effectLst/>
                            <a:uFillTx/>
                            <a:latin typeface="Cambria Math" charset="0"/>
                            <a:sym typeface="Helvetica Light"/>
                          </a:rPr>
                        </m:ctrlPr>
                      </m:fPr>
                      <m:num>
                        <m:r>
                          <a:rPr kumimoji="0" lang="fr-FR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EC8A45"/>
                            </a:solidFill>
                            <a:effectLst/>
                            <a:uFillTx/>
                            <a:latin typeface="Cambria Math" charset="0"/>
                            <a:sym typeface="Helvetica Light"/>
                          </a:rPr>
                          <m:t>𝑓𝑟𝑒𝑞</m:t>
                        </m:r>
                        <m:r>
                          <a:rPr kumimoji="0" lang="fr-FR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EC8A45"/>
                            </a:solidFill>
                            <a:effectLst/>
                            <a:uFillTx/>
                            <a:latin typeface="Cambria Math" charset="0"/>
                            <a:sym typeface="Helvetica Light"/>
                          </a:rPr>
                          <m:t>(</m:t>
                        </m:r>
                        <m:r>
                          <a:rPr kumimoji="0" lang="fr-FR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EC8A45"/>
                            </a:solidFill>
                            <a:effectLst/>
                            <a:uFillTx/>
                            <a:latin typeface="Cambria Math" charset="0"/>
                            <a:sym typeface="Helvetica Light"/>
                          </a:rPr>
                          <m:t>𝑤𝑜𝑟𝑑</m:t>
                        </m:r>
                        <m:r>
                          <a:rPr kumimoji="0" lang="fr-FR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EC8A45"/>
                            </a:solidFill>
                            <a:effectLst/>
                            <a:uFillTx/>
                            <a:latin typeface="Cambria Math" charset="0"/>
                            <a:sym typeface="Helvetica Light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kumimoji="0" lang="fr-FR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EC8A45"/>
                                </a:solidFill>
                                <a:effectLst/>
                                <a:uFillTx/>
                                <a:latin typeface="Cambria Math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solidFill>
                                  <a:srgbClr val="EC8A45"/>
                                </a:solidFill>
                                <a:latin typeface="Cambria Math" charset="0"/>
                              </a:rPr>
                              <m:t>deg</m:t>
                            </m:r>
                            <m:r>
                              <a:rPr lang="fr-FR" sz="2000" i="1">
                                <a:solidFill>
                                  <a:srgbClr val="EC8A45"/>
                                </a:solidFill>
                                <a:latin typeface="Cambria Math" charset="0"/>
                              </a:rPr>
                              <m:t>⁡(</m:t>
                            </m:r>
                            <m:r>
                              <a:rPr lang="fr-FR" sz="2000" i="1">
                                <a:solidFill>
                                  <a:srgbClr val="EC8A45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  <m:r>
                              <a:rPr lang="fr-FR" sz="2000" i="1">
                                <a:solidFill>
                                  <a:srgbClr val="EC8A45"/>
                                </a:solidFill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0" lang="fr-FR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EC8A45"/>
                                </a:solidFill>
                                <a:effectLst/>
                                <a:uFillTx/>
                                <a:latin typeface="Cambria Math" charset="0"/>
                                <a:sym typeface="Helvetica Light"/>
                              </a:rPr>
                              <m:t>0.8</m:t>
                            </m:r>
                          </m:sup>
                        </m:sSup>
                      </m:den>
                    </m:f>
                  </m:oMath>
                </a14:m>
                <a:endParaRPr kumimoji="0" lang="fr-FR" sz="2000" b="0" i="0" u="none" strike="noStrike" cap="none" spc="0" normalizeH="0" baseline="0" dirty="0" smtClean="0">
                  <a:ln>
                    <a:noFill/>
                  </a:ln>
                  <a:solidFill>
                    <a:srgbClr val="EC8A45"/>
                  </a:solidFill>
                  <a:effectLst/>
                  <a:uFillTx/>
                  <a:latin typeface="+mj-lt"/>
                  <a:sym typeface="Helvetica Light"/>
                </a:endParaRPr>
              </a:p>
              <a:p>
                <a:pPr algn="l"/>
                <a:endParaRPr kumimoji="0" lang="fr-FR" sz="2000" b="0" i="0" u="none" strike="noStrike" cap="none" spc="0" normalizeH="0" baseline="0" dirty="0" smtClean="0">
                  <a:ln>
                    <a:noFill/>
                  </a:ln>
                  <a:solidFill>
                    <a:srgbClr val="EC8A45"/>
                  </a:solidFill>
                  <a:effectLst/>
                  <a:uFillTx/>
                  <a:latin typeface="+mj-lt"/>
                  <a:sym typeface="Helvetica Light"/>
                </a:endParaRPr>
              </a:p>
              <a:p>
                <a:pPr algn="l"/>
                <a:r>
                  <a:rPr lang="fr-FR" sz="2000" dirty="0">
                    <a:solidFill>
                      <a:srgbClr val="EC8A45"/>
                    </a:solidFill>
                    <a:latin typeface="+mj-lt"/>
                  </a:rPr>
                  <a:t>s</a:t>
                </a:r>
                <a:r>
                  <a:rPr lang="fr-FR" sz="2000" dirty="0" smtClean="0">
                    <a:solidFill>
                      <a:srgbClr val="EC8A45"/>
                    </a:solidFill>
                    <a:latin typeface="+mj-lt"/>
                  </a:rPr>
                  <a:t>core(</a:t>
                </a:r>
                <a:r>
                  <a:rPr lang="fr-FR" sz="2000" dirty="0" err="1" smtClean="0">
                    <a:solidFill>
                      <a:srgbClr val="EC8A45"/>
                    </a:solidFill>
                    <a:latin typeface="+mj-lt"/>
                  </a:rPr>
                  <a:t>keyphrase</a:t>
                </a:r>
                <a:r>
                  <a:rPr lang="fr-FR" sz="2000" dirty="0" smtClean="0">
                    <a:solidFill>
                      <a:srgbClr val="EC8A45"/>
                    </a:solidFill>
                    <a:latin typeface="+mj-lt"/>
                  </a:rPr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solidFill>
                              <a:srgbClr val="EC8A45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fr-FR" sz="2000" i="1">
                                <a:solidFill>
                                  <a:srgbClr val="EC8A45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sz="2000" i="1">
                                <a:solidFill>
                                  <a:srgbClr val="EC8A45"/>
                                </a:solidFill>
                                <a:latin typeface="Cambria Math" charset="0"/>
                              </a:rPr>
                              <m:t>𝑤</m:t>
                            </m:r>
                            <m:r>
                              <a:rPr lang="fr-FR" sz="2000" i="1">
                                <a:solidFill>
                                  <a:srgbClr val="EC8A45"/>
                                </a:solidFill>
                                <a:latin typeface="Cambria Math" charset="0"/>
                              </a:rPr>
                              <m:t>𝑜𝑟𝑑</m:t>
                            </m:r>
                            <m:r>
                              <a:rPr lang="fr-FR" sz="2000" b="0" i="1" smtClean="0">
                                <a:solidFill>
                                  <a:srgbClr val="EC8A45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fr-FR" sz="2000" b="0" i="1" smtClean="0">
                                <a:solidFill>
                                  <a:srgbClr val="EC8A45"/>
                                </a:solidFill>
                                <a:latin typeface="Cambria Math" charset="0"/>
                              </a:rPr>
                              <m:t>𝑖𝑛</m:t>
                            </m:r>
                            <m:r>
                              <a:rPr lang="fr-FR" sz="2000" b="0" i="1" smtClean="0">
                                <a:solidFill>
                                  <a:srgbClr val="EC8A45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fr-FR" sz="2000" b="0" i="1" smtClean="0">
                                <a:solidFill>
                                  <a:srgbClr val="EC8A45"/>
                                </a:solidFill>
                                <a:latin typeface="Cambria Math" charset="0"/>
                              </a:rPr>
                              <m:t>𝑘𝑒𝑦𝑝h𝑟𝑎𝑠𝑒</m:t>
                            </m:r>
                          </m:sub>
                          <m:sup/>
                          <m:e>
                            <m:r>
                              <a:rPr lang="fr-FR" sz="2000" i="1">
                                <a:solidFill>
                                  <a:srgbClr val="EC8A45"/>
                                </a:solidFill>
                                <a:latin typeface="Cambria Math" charset="0"/>
                              </a:rPr>
                              <m:t>𝑠𝑐𝑜𝑟𝑒</m:t>
                            </m:r>
                            <m:r>
                              <a:rPr lang="fr-FR" sz="2000" i="1">
                                <a:solidFill>
                                  <a:srgbClr val="EC8A45"/>
                                </a:solidFill>
                                <a:latin typeface="Cambria Math" charset="0"/>
                              </a:rPr>
                              <m:t>(</m:t>
                            </m:r>
                            <m:r>
                              <a:rPr lang="fr-FR" sz="2000" i="1">
                                <a:solidFill>
                                  <a:srgbClr val="EC8A45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  <m:r>
                              <a:rPr lang="fr-FR" sz="2000" i="1">
                                <a:solidFill>
                                  <a:srgbClr val="EC8A45"/>
                                </a:solidFill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fr-FR" sz="2000" b="0" i="1" smtClean="0">
                            <a:solidFill>
                              <a:srgbClr val="EC8A45"/>
                            </a:solidFill>
                            <a:latin typeface="Cambria Math" charset="0"/>
                          </a:rPr>
                          <m:t>𝑙𝑒𝑛</m:t>
                        </m:r>
                        <m:r>
                          <a:rPr lang="fr-FR" sz="2000" b="0" i="1" smtClean="0">
                            <a:solidFill>
                              <a:srgbClr val="EC8A45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fr-FR" sz="2000" b="0" i="1" smtClean="0">
                            <a:solidFill>
                              <a:srgbClr val="EC8A45"/>
                            </a:solidFill>
                            <a:latin typeface="Cambria Math" charset="0"/>
                          </a:rPr>
                          <m:t>𝑘𝑒𝑦𝑝h𝑟𝑎𝑠𝑒</m:t>
                        </m:r>
                        <m:r>
                          <a:rPr lang="fr-FR" sz="2000" b="0" i="1" smtClean="0">
                            <a:solidFill>
                              <a:srgbClr val="EC8A45"/>
                            </a:solidFill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kumimoji="0" lang="fr-FR" sz="2000" b="0" i="0" u="none" strike="noStrike" cap="none" spc="0" normalizeH="0" baseline="0" dirty="0">
                  <a:ln>
                    <a:noFill/>
                  </a:ln>
                  <a:solidFill>
                    <a:srgbClr val="EC8A45"/>
                  </a:solidFill>
                  <a:effectLst/>
                  <a:uFillTx/>
                  <a:latin typeface="+mj-lt"/>
                  <a:sym typeface="Helvetica Light"/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680" y="5250583"/>
                <a:ext cx="6508979" cy="1432252"/>
              </a:xfrm>
              <a:prstGeom prst="rect">
                <a:avLst/>
              </a:prstGeom>
              <a:blipFill rotWithShape="0">
                <a:blip r:embed="rId3"/>
                <a:stretch>
                  <a:fillRect l="-16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/>
          <p:cNvSpPr txBox="1"/>
          <p:nvPr/>
        </p:nvSpPr>
        <p:spPr>
          <a:xfrm>
            <a:off x="1558977" y="7462681"/>
            <a:ext cx="2458386" cy="37959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Keyphrase</a:t>
            </a:r>
            <a:r>
              <a:rPr kumimoji="0" lang="fr-FR" sz="18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fr-FR" sz="18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selection</a:t>
            </a: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331975" y="7652476"/>
            <a:ext cx="187070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800" dirty="0">
                <a:solidFill>
                  <a:srgbClr val="EC8A45"/>
                </a:solidFill>
              </a:rPr>
              <a:t>t</a:t>
            </a:r>
            <a:r>
              <a:rPr kumimoji="0" lang="fr-FR" sz="1800" b="0" i="0" u="none" strike="noStrike" cap="none" spc="0" normalizeH="0" baseline="0" dirty="0" smtClean="0">
                <a:ln>
                  <a:noFill/>
                </a:ln>
                <a:solidFill>
                  <a:srgbClr val="EC8A45"/>
                </a:solidFill>
                <a:effectLst/>
                <a:uFillTx/>
                <a:sym typeface="Helvetica Light"/>
              </a:rPr>
              <a:t>op k or score &gt; </a:t>
            </a:r>
            <a:r>
              <a:rPr lang="fr-FR" sz="1800" dirty="0" err="1" smtClean="0">
                <a:solidFill>
                  <a:srgbClr val="EC8A45"/>
                </a:solidFill>
              </a:rPr>
              <a:t>t</a:t>
            </a: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EC8A45"/>
              </a:solidFill>
              <a:effectLst/>
              <a:uFillTx/>
              <a:sym typeface="Helvetica Ligh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176740" y="3615724"/>
            <a:ext cx="2037526" cy="65659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Keyphrase</a:t>
            </a:r>
            <a:r>
              <a:rPr lang="fr-FR" dirty="0" smtClean="0"/>
              <a:t> extraction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8761" y="2953700"/>
            <a:ext cx="284693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 smtClean="0">
                <a:solidFill>
                  <a:srgbClr val="EC8A45"/>
                </a:solidFill>
              </a:rPr>
              <a:t>Final Pipeline</a:t>
            </a:r>
            <a:endParaRPr lang="fr-FR" dirty="0">
              <a:solidFill>
                <a:srgbClr val="EC8A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218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User Interface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52500" y="2740385"/>
            <a:ext cx="9977090" cy="61965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Backend</a:t>
            </a:r>
            <a:r>
              <a:rPr kumimoji="0" lang="fr-FR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&amp; </a:t>
            </a:r>
            <a:r>
              <a:rPr kumimoji="0" lang="fr-FR" sz="3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algorithms</a:t>
            </a:r>
            <a:endParaRPr kumimoji="0" lang="fr-FR" sz="3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Python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	Python </a:t>
            </a:r>
            <a:r>
              <a:rPr lang="fr-FR" dirty="0" err="1" smtClean="0"/>
              <a:t>Flask</a:t>
            </a:r>
            <a:endParaRPr lang="fr-FR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 smtClean="0"/>
              <a:t>Frontend</a:t>
            </a:r>
            <a:endParaRPr lang="fr-FR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/>
              <a:t>	</a:t>
            </a:r>
            <a:r>
              <a:rPr lang="fr-FR" dirty="0" smtClean="0"/>
              <a:t>HTML &amp; CSS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	</a:t>
            </a:r>
            <a:r>
              <a:rPr lang="fr-FR" dirty="0" err="1" smtClean="0"/>
              <a:t>Javascript</a:t>
            </a:r>
            <a:endParaRPr lang="fr-FR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 smtClean="0"/>
              <a:t>Hosted</a:t>
            </a:r>
            <a:r>
              <a:rPr lang="fr-FR" dirty="0" smtClean="0"/>
              <a:t> on </a:t>
            </a:r>
            <a:r>
              <a:rPr lang="fr-FR" dirty="0" err="1" smtClean="0"/>
              <a:t>Heroku</a:t>
            </a:r>
            <a:endParaRPr lang="fr-FR" dirty="0" smtClean="0"/>
          </a:p>
          <a:p>
            <a:pPr algn="l"/>
            <a:r>
              <a:rPr lang="fr-FR" dirty="0" err="1" smtClean="0"/>
              <a:t>Available</a:t>
            </a:r>
            <a:r>
              <a:rPr lang="fr-FR" dirty="0"/>
              <a:t> at </a:t>
            </a:r>
            <a:r>
              <a:rPr lang="fr-FR" dirty="0">
                <a:solidFill>
                  <a:srgbClr val="EC8A45"/>
                </a:solidFill>
                <a:hlinkClick r:id="rId2"/>
              </a:rPr>
              <a:t>https://</a:t>
            </a:r>
            <a:r>
              <a:rPr lang="fr-FR" dirty="0" err="1">
                <a:solidFill>
                  <a:srgbClr val="EC8A45"/>
                </a:solidFill>
                <a:hlinkClick r:id="rId2"/>
              </a:rPr>
              <a:t>unilever-nlp.herokuapp.com</a:t>
            </a:r>
            <a:r>
              <a:rPr lang="fr-FR" dirty="0">
                <a:solidFill>
                  <a:srgbClr val="EC8A45"/>
                </a:solidFill>
                <a:hlinkClick r:id="rId2"/>
              </a:rPr>
              <a:t>/</a:t>
            </a:r>
            <a:endParaRPr lang="fr-FR" dirty="0">
              <a:solidFill>
                <a:srgbClr val="EC8A45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34200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Live </a:t>
            </a:r>
            <a:r>
              <a:rPr lang="fr-FR" dirty="0" err="1" smtClean="0"/>
              <a:t>Demo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722601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Future </a:t>
            </a:r>
            <a:r>
              <a:rPr lang="fr-FR" dirty="0" err="1" smtClean="0"/>
              <a:t>developments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52500" y="3053467"/>
            <a:ext cx="8802090" cy="41036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dirty="0" smtClean="0"/>
              <a:t>User-</a:t>
            </a:r>
            <a:r>
              <a:rPr lang="fr-FR" sz="2800" dirty="0" err="1" smtClean="0"/>
              <a:t>friendliness</a:t>
            </a:r>
            <a:r>
              <a:rPr lang="fr-FR" sz="2800" dirty="0" smtClean="0"/>
              <a:t> of the interface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280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dirty="0" err="1" smtClean="0"/>
              <a:t>Refine</a:t>
            </a:r>
            <a:r>
              <a:rPr lang="fr-FR" sz="2800" dirty="0" smtClean="0"/>
              <a:t> the </a:t>
            </a:r>
            <a:r>
              <a:rPr lang="fr-FR" sz="2800" dirty="0" err="1" smtClean="0"/>
              <a:t>algorithms</a:t>
            </a:r>
            <a:r>
              <a:rPr lang="fr-FR" sz="2800" dirty="0" smtClean="0"/>
              <a:t>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280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Other</a:t>
            </a:r>
            <a:r>
              <a:rPr lang="fr-FR" sz="2800" dirty="0" smtClean="0"/>
              <a:t> </a:t>
            </a:r>
            <a:r>
              <a:rPr lang="fr-FR" sz="2800" dirty="0" err="1" smtClean="0"/>
              <a:t>features</a:t>
            </a:r>
            <a:endParaRPr lang="fr-FR" sz="280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	</a:t>
            </a:r>
            <a:r>
              <a:rPr kumimoji="0" lang="fr-FR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Display</a:t>
            </a:r>
            <a:r>
              <a:rPr lang="fr-FR" sz="2400" dirty="0"/>
              <a:t> </a:t>
            </a:r>
            <a:r>
              <a:rPr lang="fr-FR" sz="2400" dirty="0" smtClean="0"/>
              <a:t>the original sentence by </a:t>
            </a:r>
            <a:r>
              <a:rPr lang="fr-FR" sz="2400" dirty="0" err="1" smtClean="0"/>
              <a:t>clicking</a:t>
            </a:r>
            <a:r>
              <a:rPr lang="fr-FR" sz="2400" dirty="0" smtClean="0"/>
              <a:t> on a </a:t>
            </a:r>
            <a:r>
              <a:rPr lang="fr-FR" sz="2400" dirty="0" err="1" smtClean="0"/>
              <a:t>keyphrase</a:t>
            </a:r>
            <a:endParaRPr lang="fr-FR" sz="240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	</a:t>
            </a:r>
            <a:r>
              <a:rPr kumimoji="0" lang="fr-FR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More information</a:t>
            </a:r>
            <a:r>
              <a:rPr kumimoji="0" lang="fr-FR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per </a:t>
            </a:r>
            <a:r>
              <a:rPr kumimoji="0" lang="fr-FR" sz="24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keyphrase</a:t>
            </a:r>
            <a:r>
              <a:rPr kumimoji="0" lang="fr-FR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: </a:t>
            </a:r>
            <a:r>
              <a:rPr kumimoji="0" lang="fr-FR" sz="24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frequency</a:t>
            </a:r>
            <a:r>
              <a:rPr kumimoji="0" lang="fr-FR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, </a:t>
            </a:r>
            <a:r>
              <a:rPr kumimoji="0" lang="fr-FR" sz="24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word</a:t>
            </a:r>
            <a:r>
              <a:rPr kumimoji="0" lang="fr-FR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scores…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400" baseline="0" dirty="0"/>
              <a:t>	</a:t>
            </a:r>
            <a:r>
              <a:rPr lang="fr-FR" sz="2400" baseline="0" dirty="0" smtClean="0"/>
              <a:t>Export </a:t>
            </a:r>
            <a:r>
              <a:rPr lang="fr-FR" sz="2400" baseline="0" dirty="0" err="1" smtClean="0"/>
              <a:t>function</a:t>
            </a:r>
            <a:endParaRPr lang="fr-FR" sz="2400" baseline="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	</a:t>
            </a:r>
            <a:r>
              <a:rPr lang="fr-FR" sz="2400" dirty="0" smtClean="0"/>
              <a:t>Copy </a:t>
            </a:r>
            <a:r>
              <a:rPr lang="fr-FR" sz="2400" dirty="0" err="1" smtClean="0"/>
              <a:t>Paste</a:t>
            </a:r>
            <a:r>
              <a:rPr lang="fr-FR" sz="2400" dirty="0" smtClean="0"/>
              <a:t> input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898966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52500" y="3017203"/>
            <a:ext cx="4820230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dirty="0" smtClean="0"/>
              <a:t>Hard </a:t>
            </a:r>
            <a:r>
              <a:rPr lang="fr-FR" sz="2800" dirty="0" err="1" smtClean="0"/>
              <a:t>skills</a:t>
            </a:r>
            <a:endParaRPr lang="fr-FR" sz="280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280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Relationship </a:t>
            </a:r>
            <a:r>
              <a:rPr kumimoji="0" lang="fr-FR" sz="28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with</a:t>
            </a:r>
            <a:r>
              <a:rPr kumimoji="0" lang="fr-FR" sz="28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the mentors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dirty="0" err="1" smtClean="0"/>
              <a:t>Industry</a:t>
            </a:r>
            <a:r>
              <a:rPr lang="fr-FR" sz="2800" dirty="0" smtClean="0"/>
              <a:t> </a:t>
            </a:r>
            <a:r>
              <a:rPr lang="fr-FR" sz="2800" dirty="0" err="1" smtClean="0"/>
              <a:t>problem</a:t>
            </a:r>
            <a:endParaRPr lang="fr-FR" sz="280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28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dirty="0" err="1" smtClean="0"/>
              <a:t>Industry</a:t>
            </a:r>
            <a:r>
              <a:rPr lang="fr-FR" sz="2800" dirty="0" smtClean="0"/>
              <a:t> solution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algn="l"/>
            <a:r>
              <a:rPr lang="fr-FR" sz="2800" dirty="0"/>
              <a:t>Day at </a:t>
            </a:r>
            <a:r>
              <a:rPr lang="fr-FR" sz="2800" dirty="0" err="1"/>
              <a:t>Unilever’s</a:t>
            </a:r>
            <a:r>
              <a:rPr lang="fr-FR" sz="2800" dirty="0"/>
              <a:t> </a:t>
            </a:r>
            <a:r>
              <a:rPr lang="fr-FR" sz="2800" dirty="0" smtClean="0"/>
              <a:t>Office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2131917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Questions? 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61492" y="7571155"/>
            <a:ext cx="6230873" cy="15183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Contact Info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Ian</a:t>
            </a:r>
            <a:r>
              <a:rPr kumimoji="0" lang="fr-FR" sz="28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Johnson: </a:t>
            </a:r>
            <a:r>
              <a:rPr kumimoji="0" lang="fr-FR" sz="2800" b="0" i="0" u="none" strike="noStrike" cap="none" spc="0" normalizeH="0" dirty="0" smtClean="0">
                <a:ln>
                  <a:noFill/>
                </a:ln>
                <a:solidFill>
                  <a:srgbClr val="EC8A45"/>
                </a:solidFill>
                <a:effectLst/>
                <a:uFillTx/>
                <a:sym typeface="Helvetica Light"/>
              </a:rPr>
              <a:t>icj2103@columbia.edu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baseline="0" dirty="0" smtClean="0"/>
              <a:t>Julien</a:t>
            </a:r>
            <a:r>
              <a:rPr lang="fr-FR" sz="2800" dirty="0" smtClean="0"/>
              <a:t> Maudet: </a:t>
            </a:r>
            <a:r>
              <a:rPr lang="fr-FR" sz="2800" dirty="0" smtClean="0">
                <a:solidFill>
                  <a:srgbClr val="EC8A45"/>
                </a:solidFill>
              </a:rPr>
              <a:t>jm4418@columbia.edu</a:t>
            </a:r>
          </a:p>
        </p:txBody>
      </p:sp>
    </p:spTree>
    <p:extLst>
      <p:ext uri="{BB962C8B-B14F-4D97-AF65-F5344CB8AC3E}">
        <p14:creationId xmlns:p14="http://schemas.microsoft.com/office/powerpoint/2010/main" val="2912735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198,502 Amazon Reviews</a:t>
            </a:r>
          </a:p>
        </p:txBody>
      </p:sp>
      <p:pic>
        <p:nvPicPr>
          <p:cNvPr id="12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2013" y="3670994"/>
            <a:ext cx="10098343" cy="4915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198,502 Amazon Reviews</a:t>
            </a:r>
          </a:p>
        </p:txBody>
      </p:sp>
      <p:pic>
        <p:nvPicPr>
          <p:cNvPr id="131" name="Screen Shot 2017-02-13 at 3.52.1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447" y="3694009"/>
            <a:ext cx="11509906" cy="5352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952500" y="251624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Data</a:t>
            </a:r>
          </a:p>
        </p:txBody>
      </p:sp>
      <p:pic>
        <p:nvPicPr>
          <p:cNvPr id="135" name="Screen Shot 2017-02-13 at 3.51.1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8141" y="3503551"/>
            <a:ext cx="11628518" cy="566241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30"/>
          <p:cNvSpPr>
            <a:spLocks noGrp="1"/>
          </p:cNvSpPr>
          <p:nvPr>
            <p:ph type="body" idx="1"/>
          </p:nvPr>
        </p:nvSpPr>
        <p:spPr>
          <a:xfrm>
            <a:off x="952500" y="2559803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17999"/>
              </a:lnSpc>
              <a:spcBef>
                <a:spcPts val="0"/>
              </a:spcBef>
              <a:buSzTx/>
              <a:defRPr/>
            </a:pPr>
            <a:r>
              <a:rPr lang="fr-FR" sz="3600" dirty="0"/>
              <a:t>198,468 Survey </a:t>
            </a:r>
            <a:r>
              <a:rPr lang="fr-FR" sz="3600" dirty="0" err="1"/>
              <a:t>Answers</a:t>
            </a:r>
            <a:endParaRPr lang="fr-FR" sz="3600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smtClean="0"/>
              <a:t>Summarization</a:t>
            </a:r>
            <a:endParaRPr dirty="0"/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899161" y="2839494"/>
            <a:ext cx="11213253" cy="500184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663264">
              <a:spcBef>
                <a:spcPts val="640"/>
              </a:spcBef>
              <a:defRPr sz="1632"/>
            </a:pPr>
            <a:r>
              <a:rPr lang="fr-FR" sz="2800" b="0" dirty="0" err="1" smtClean="0">
                <a:solidFill>
                  <a:srgbClr val="EC8A45"/>
                </a:solidFill>
              </a:rPr>
              <a:t>Overview</a:t>
            </a:r>
            <a:endParaRPr lang="fr-FR" sz="2800" b="0" dirty="0" smtClean="0">
              <a:solidFill>
                <a:srgbClr val="EC8A45"/>
              </a:solidFill>
            </a:endParaRPr>
          </a:p>
          <a:p>
            <a:pPr defTabSz="663264">
              <a:spcBef>
                <a:spcPts val="640"/>
              </a:spcBef>
              <a:defRPr sz="1632"/>
            </a:pPr>
            <a:r>
              <a:rPr sz="1800" b="0" dirty="0" smtClean="0"/>
              <a:t>Split </a:t>
            </a:r>
            <a:r>
              <a:rPr sz="1800" b="0" dirty="0"/>
              <a:t>sentences from collection of documents —&gt;</a:t>
            </a:r>
          </a:p>
          <a:p>
            <a:pPr defTabSz="663264">
              <a:spcBef>
                <a:spcPts val="640"/>
              </a:spcBef>
              <a:defRPr sz="1632"/>
            </a:pPr>
            <a:endParaRPr sz="1800" b="0" dirty="0"/>
          </a:p>
          <a:p>
            <a:pPr defTabSz="663264">
              <a:spcBef>
                <a:spcPts val="640"/>
              </a:spcBef>
              <a:defRPr sz="1632"/>
            </a:pPr>
            <a:r>
              <a:rPr sz="1800" b="0" dirty="0"/>
              <a:t>—&gt; Chunk sentences ? —&gt;</a:t>
            </a:r>
          </a:p>
          <a:p>
            <a:pPr defTabSz="663264">
              <a:spcBef>
                <a:spcPts val="640"/>
              </a:spcBef>
              <a:defRPr sz="1632"/>
            </a:pPr>
            <a:r>
              <a:rPr sz="1800" b="0" dirty="0"/>
              <a:t>—&gt; (Ignore Misspellings) ? —&gt;</a:t>
            </a:r>
          </a:p>
          <a:p>
            <a:pPr defTabSz="663264">
              <a:spcBef>
                <a:spcPts val="640"/>
              </a:spcBef>
              <a:defRPr sz="1632"/>
            </a:pPr>
            <a:r>
              <a:rPr sz="1800" b="0" dirty="0"/>
              <a:t>—&gt; (Split Sibling Sentences) ? —&gt;</a:t>
            </a:r>
          </a:p>
          <a:p>
            <a:pPr defTabSz="663264">
              <a:spcBef>
                <a:spcPts val="640"/>
              </a:spcBef>
              <a:defRPr sz="1632"/>
            </a:pPr>
            <a:r>
              <a:rPr sz="1800" b="0" dirty="0"/>
              <a:t>—&gt; Lemmatization —&gt;</a:t>
            </a:r>
          </a:p>
          <a:p>
            <a:pPr defTabSz="663264">
              <a:spcBef>
                <a:spcPts val="640"/>
              </a:spcBef>
              <a:defRPr sz="1632"/>
            </a:pPr>
            <a:r>
              <a:rPr sz="1800" b="0" dirty="0"/>
              <a:t>—&gt; Remove Stopword bigrams —&gt; </a:t>
            </a:r>
          </a:p>
          <a:p>
            <a:pPr defTabSz="663264">
              <a:spcBef>
                <a:spcPts val="640"/>
              </a:spcBef>
              <a:defRPr sz="1632"/>
            </a:pPr>
            <a:r>
              <a:rPr sz="1800" b="0" dirty="0"/>
              <a:t>—&gt; [Word Count | Tfidf Vectorization] (n-gram range) —&gt;</a:t>
            </a:r>
          </a:p>
          <a:p>
            <a:pPr defTabSz="663264">
              <a:spcBef>
                <a:spcPts val="640"/>
              </a:spcBef>
              <a:defRPr sz="1632"/>
            </a:pPr>
            <a:r>
              <a:rPr sz="1800" b="0" dirty="0"/>
              <a:t>—&gt; (Normalization) —&gt;</a:t>
            </a:r>
          </a:p>
          <a:p>
            <a:pPr defTabSz="663264">
              <a:spcBef>
                <a:spcPts val="640"/>
              </a:spcBef>
              <a:defRPr sz="1632"/>
            </a:pPr>
            <a:endParaRPr sz="1800" b="0" dirty="0"/>
          </a:p>
          <a:p>
            <a:pPr defTabSz="663264">
              <a:spcBef>
                <a:spcPts val="640"/>
              </a:spcBef>
              <a:defRPr sz="1632"/>
            </a:pPr>
            <a:r>
              <a:rPr sz="1800" b="0" dirty="0"/>
              <a:t>—&gt; SVD (k) —&gt; </a:t>
            </a:r>
          </a:p>
          <a:p>
            <a:pPr defTabSz="663264">
              <a:spcBef>
                <a:spcPts val="640"/>
              </a:spcBef>
              <a:defRPr sz="1632"/>
            </a:pPr>
            <a:r>
              <a:rPr sz="1800" b="0" dirty="0"/>
              <a:t>—&gt; Semantic Volume Maximization (Yogotama et al.) —&gt;</a:t>
            </a:r>
          </a:p>
          <a:p>
            <a:pPr defTabSz="663264">
              <a:spcBef>
                <a:spcPts val="640"/>
              </a:spcBef>
              <a:defRPr sz="1632"/>
            </a:pPr>
            <a:endParaRPr sz="1800" b="0" dirty="0"/>
          </a:p>
          <a:p>
            <a:pPr defTabSz="663264">
              <a:spcBef>
                <a:spcPts val="640"/>
              </a:spcBef>
              <a:defRPr sz="1632"/>
            </a:pPr>
            <a:r>
              <a:rPr sz="1800" b="0" dirty="0"/>
              <a:t>—&gt; Return Summary </a:t>
            </a:r>
            <a:r>
              <a:rPr sz="1800" b="0" dirty="0" smtClean="0"/>
              <a:t>Sentences</a:t>
            </a:r>
            <a:endParaRPr lang="fr-FR" sz="1800" b="0" dirty="0" smtClean="0"/>
          </a:p>
          <a:p>
            <a:pPr defTabSz="663264">
              <a:spcBef>
                <a:spcPts val="640"/>
              </a:spcBef>
              <a:defRPr sz="1632"/>
            </a:pPr>
            <a:r>
              <a:rPr lang="fr-FR" sz="1800" b="0" dirty="0"/>
              <a:t>() — </a:t>
            </a:r>
            <a:r>
              <a:rPr lang="fr-FR" sz="1800" b="0" dirty="0" err="1"/>
              <a:t>Locally</a:t>
            </a:r>
            <a:r>
              <a:rPr lang="fr-FR" sz="1800" b="0" dirty="0"/>
              <a:t> </a:t>
            </a:r>
            <a:r>
              <a:rPr lang="fr-FR" sz="1800" b="0" dirty="0" err="1"/>
              <a:t>implemented</a:t>
            </a:r>
            <a:r>
              <a:rPr lang="fr-FR" sz="1800" b="0" dirty="0"/>
              <a:t> / </a:t>
            </a:r>
            <a:r>
              <a:rPr lang="fr-FR" sz="1800" b="0" dirty="0" err="1"/>
              <a:t>untested</a:t>
            </a:r>
            <a:endParaRPr lang="fr-FR" sz="1800" b="0" dirty="0"/>
          </a:p>
          <a:p>
            <a:pPr defTabSz="663264">
              <a:spcBef>
                <a:spcPts val="640"/>
              </a:spcBef>
              <a:defRPr sz="1632"/>
            </a:pPr>
            <a:r>
              <a:rPr lang="fr-FR" sz="1800" b="0" dirty="0" smtClean="0"/>
              <a:t>? </a:t>
            </a:r>
            <a:r>
              <a:rPr lang="fr-FR" sz="1800" b="0" dirty="0"/>
              <a:t>— </a:t>
            </a:r>
            <a:r>
              <a:rPr lang="fr-FR" sz="1800" b="0" dirty="0" err="1"/>
              <a:t>Optional</a:t>
            </a:r>
            <a:r>
              <a:rPr lang="fr-FR" sz="1800" b="0" dirty="0"/>
              <a:t> </a:t>
            </a:r>
            <a:r>
              <a:rPr lang="fr-FR" sz="1800" b="0" dirty="0" err="1"/>
              <a:t>step</a:t>
            </a:r>
            <a:endParaRPr lang="fr-FR" sz="1800" b="0" dirty="0"/>
          </a:p>
          <a:p>
            <a:pPr defTabSz="663264">
              <a:spcBef>
                <a:spcPts val="640"/>
              </a:spcBef>
              <a:defRPr sz="1632"/>
            </a:pPr>
            <a:endParaRPr sz="1800" b="0" dirty="0"/>
          </a:p>
        </p:txBody>
      </p:sp>
      <p:sp>
        <p:nvSpPr>
          <p:cNvPr id="114" name="Shape 114"/>
          <p:cNvSpPr/>
          <p:nvPr/>
        </p:nvSpPr>
        <p:spPr>
          <a:xfrm>
            <a:off x="5058488" y="7841336"/>
            <a:ext cx="98551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767" rIns="48767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 sz="384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952500" y="4318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 smtClean="0"/>
              <a:t>Summarization</a:t>
            </a:r>
            <a:endParaRPr dirty="0"/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513489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lvl="1" indent="236532" defTabSz="473064">
              <a:spcBef>
                <a:spcPts val="1173"/>
              </a:spcBef>
              <a:buSzTx/>
              <a:buNone/>
              <a:defRPr sz="1746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fr-FR" sz="2800" dirty="0" smtClean="0">
                <a:solidFill>
                  <a:srgbClr val="EC8A45"/>
                </a:solidFill>
                <a:latin typeface="+mj-lt"/>
              </a:rPr>
              <a:t>SVD for </a:t>
            </a:r>
            <a:r>
              <a:rPr lang="fr-FR" sz="2800" dirty="0" err="1" smtClean="0">
                <a:solidFill>
                  <a:srgbClr val="EC8A45"/>
                </a:solidFill>
                <a:latin typeface="+mj-lt"/>
              </a:rPr>
              <a:t>Text</a:t>
            </a:r>
            <a:r>
              <a:rPr lang="fr-FR" sz="2800" dirty="0" smtClean="0">
                <a:solidFill>
                  <a:srgbClr val="EC8A45"/>
                </a:solidFill>
                <a:latin typeface="+mj-lt"/>
              </a:rPr>
              <a:t> </a:t>
            </a:r>
            <a:r>
              <a:rPr lang="fr-FR" sz="2800" dirty="0" err="1" smtClean="0">
                <a:solidFill>
                  <a:srgbClr val="EC8A45"/>
                </a:solidFill>
                <a:latin typeface="+mj-lt"/>
              </a:rPr>
              <a:t>Summarization</a:t>
            </a:r>
            <a:endParaRPr lang="fr-FR" sz="2800" dirty="0" smtClean="0">
              <a:solidFill>
                <a:srgbClr val="EC8A45"/>
              </a:solidFill>
              <a:latin typeface="+mj-lt"/>
            </a:endParaRPr>
          </a:p>
          <a:p>
            <a:pPr marL="0" lvl="1" indent="236532" defTabSz="473064">
              <a:spcBef>
                <a:spcPts val="1173"/>
              </a:spcBef>
              <a:buSzTx/>
              <a:buNone/>
              <a:defRPr sz="1746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fr-FR" dirty="0" smtClean="0">
                <a:latin typeface="+mj-lt"/>
              </a:rPr>
              <a:t> I</a:t>
            </a:r>
            <a:r>
              <a:rPr dirty="0" smtClean="0">
                <a:latin typeface="+mj-lt"/>
              </a:rPr>
              <a:t>nput</a:t>
            </a:r>
            <a:r>
              <a:rPr dirty="0">
                <a:latin typeface="+mj-lt"/>
              </a:rPr>
              <a:t>: Tfidf-weighted or word count vectors for each sentence (after preprocessing)</a:t>
            </a:r>
          </a:p>
          <a:p>
            <a:pPr marL="0" lvl="1" indent="236532" defTabSz="473064">
              <a:spcBef>
                <a:spcPts val="1173"/>
              </a:spcBef>
              <a:buSzTx/>
              <a:buNone/>
              <a:defRPr sz="1746">
                <a:latin typeface="Trebuchet MS"/>
                <a:ea typeface="Trebuchet MS"/>
                <a:cs typeface="Trebuchet MS"/>
                <a:sym typeface="Trebuchet MS"/>
              </a:defRPr>
            </a:pPr>
            <a:endParaRPr dirty="0">
              <a:latin typeface="+mj-lt"/>
            </a:endParaRPr>
          </a:p>
          <a:p>
            <a:pPr marL="0" lvl="1" indent="236532" defTabSz="473064">
              <a:spcBef>
                <a:spcPts val="1173"/>
              </a:spcBef>
              <a:buSzTx/>
              <a:buNone/>
              <a:defRPr sz="1746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>
                <a:latin typeface="+mj-lt"/>
              </a:rPr>
              <a:t>1. Choose k, the dimension of the space onto which to map the vectorized sentences (e.g. the number of </a:t>
            </a:r>
            <a:r>
              <a:rPr lang="fr-FR" dirty="0" smtClean="0">
                <a:latin typeface="+mj-lt"/>
              </a:rPr>
              <a:t>	</a:t>
            </a:r>
            <a:r>
              <a:rPr dirty="0" smtClean="0">
                <a:latin typeface="+mj-lt"/>
              </a:rPr>
              <a:t>“</a:t>
            </a:r>
            <a:r>
              <a:rPr dirty="0">
                <a:latin typeface="+mj-lt"/>
              </a:rPr>
              <a:t>topics</a:t>
            </a:r>
            <a:r>
              <a:rPr dirty="0" smtClean="0">
                <a:latin typeface="+mj-lt"/>
              </a:rPr>
              <a:t>”)</a:t>
            </a:r>
            <a:endParaRPr lang="fr-FR" dirty="0" smtClean="0">
              <a:latin typeface="+mj-lt"/>
            </a:endParaRPr>
          </a:p>
          <a:p>
            <a:pPr marL="0" lvl="1" indent="236532" defTabSz="473064">
              <a:spcBef>
                <a:spcPts val="1173"/>
              </a:spcBef>
              <a:buSzTx/>
              <a:buNone/>
              <a:defRPr sz="1746">
                <a:latin typeface="Trebuchet MS"/>
                <a:ea typeface="Trebuchet MS"/>
                <a:cs typeface="Trebuchet MS"/>
                <a:sym typeface="Trebuchet MS"/>
              </a:defRPr>
            </a:pPr>
            <a:endParaRPr dirty="0">
              <a:latin typeface="+mj-lt"/>
            </a:endParaRPr>
          </a:p>
          <a:p>
            <a:pPr marL="0" lvl="1" indent="236532" defTabSz="473064">
              <a:spcBef>
                <a:spcPts val="1173"/>
              </a:spcBef>
              <a:buSzTx/>
              <a:buNone/>
              <a:defRPr sz="1746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>
                <a:latin typeface="+mj-lt"/>
              </a:rPr>
              <a:t>2. Vectorized sentences become jointly indexed by the singular vectors of this lower dimensional space </a:t>
            </a:r>
          </a:p>
          <a:p>
            <a:pPr marL="0" lvl="2" indent="473064" defTabSz="473064">
              <a:spcBef>
                <a:spcPts val="1173"/>
              </a:spcBef>
              <a:buSzTx/>
              <a:buNone/>
              <a:defRPr sz="1746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>
                <a:latin typeface="+mj-lt"/>
              </a:rPr>
              <a:t>(e.g. each sentence vector becomes represented by a combination of the k singular vectors</a:t>
            </a:r>
            <a:r>
              <a:rPr dirty="0" smtClean="0">
                <a:latin typeface="+mj-lt"/>
              </a:rPr>
              <a:t>)</a:t>
            </a:r>
            <a:endParaRPr lang="fr-FR" dirty="0" smtClean="0">
              <a:latin typeface="+mj-lt"/>
            </a:endParaRPr>
          </a:p>
          <a:p>
            <a:pPr marL="0" lvl="2" indent="473064" defTabSz="473064">
              <a:spcBef>
                <a:spcPts val="1173"/>
              </a:spcBef>
              <a:buSzTx/>
              <a:buNone/>
              <a:defRPr sz="1746">
                <a:latin typeface="Trebuchet MS"/>
                <a:ea typeface="Trebuchet MS"/>
                <a:cs typeface="Trebuchet MS"/>
                <a:sym typeface="Trebuchet MS"/>
              </a:defRPr>
            </a:pPr>
            <a:endParaRPr dirty="0">
              <a:latin typeface="+mj-lt"/>
            </a:endParaRPr>
          </a:p>
          <a:p>
            <a:pPr marL="0" lvl="1" indent="236532" defTabSz="473064">
              <a:spcBef>
                <a:spcPts val="1173"/>
              </a:spcBef>
              <a:buSzTx/>
              <a:buNone/>
              <a:defRPr sz="1746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>
                <a:latin typeface="+mj-lt"/>
              </a:rPr>
              <a:t>3.  Magnitudes of the values of the mapped sentences represent their correspondence with each of these </a:t>
            </a:r>
            <a:r>
              <a:rPr lang="fr-FR" dirty="0" smtClean="0">
                <a:latin typeface="+mj-lt"/>
              </a:rPr>
              <a:t>	</a:t>
            </a:r>
            <a:r>
              <a:rPr dirty="0" smtClean="0">
                <a:latin typeface="+mj-lt"/>
              </a:rPr>
              <a:t>singular </a:t>
            </a:r>
            <a:r>
              <a:rPr dirty="0">
                <a:latin typeface="+mj-lt"/>
              </a:rPr>
              <a:t>vectors </a:t>
            </a:r>
          </a:p>
          <a:p>
            <a:pPr marL="0" lvl="1" indent="236532" defTabSz="473064">
              <a:spcBef>
                <a:spcPts val="1173"/>
              </a:spcBef>
              <a:buSzTx/>
              <a:buNone/>
              <a:defRPr sz="1746">
                <a:latin typeface="Trebuchet MS"/>
                <a:ea typeface="Trebuchet MS"/>
                <a:cs typeface="Trebuchet MS"/>
                <a:sym typeface="Trebuchet MS"/>
              </a:defRPr>
            </a:pPr>
            <a:endParaRPr dirty="0">
              <a:latin typeface="+mj-lt"/>
            </a:endParaRPr>
          </a:p>
          <a:p>
            <a:pPr marL="0" lvl="1" indent="236532" defTabSz="473064">
              <a:spcBef>
                <a:spcPts val="1173"/>
              </a:spcBef>
              <a:buSzTx/>
              <a:buNone/>
              <a:defRPr sz="1746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>
                <a:latin typeface="+mj-lt"/>
              </a:rPr>
              <a:t>—&gt; This result will be leveraged by the Semantic Volume Maximization </a:t>
            </a:r>
            <a:r>
              <a:rPr dirty="0" smtClean="0">
                <a:latin typeface="+mj-lt"/>
              </a:rPr>
              <a:t>algorithm</a:t>
            </a:r>
            <a:endParaRPr lang="fr-FR" dirty="0" smtClean="0">
              <a:latin typeface="+mj-lt"/>
            </a:endParaRPr>
          </a:p>
          <a:p>
            <a:pPr marL="0" lvl="1" indent="236532" defTabSz="473064">
              <a:spcBef>
                <a:spcPts val="1173"/>
              </a:spcBef>
              <a:buSzTx/>
              <a:buNone/>
              <a:defRPr sz="1746">
                <a:latin typeface="Trebuchet MS"/>
                <a:ea typeface="Trebuchet MS"/>
                <a:cs typeface="Trebuchet MS"/>
                <a:sym typeface="Trebuchet MS"/>
              </a:defRPr>
            </a:pPr>
            <a:endParaRPr dirty="0">
              <a:latin typeface="+mj-lt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952500" y="8325482"/>
            <a:ext cx="10221778" cy="55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8767" rIns="48767">
            <a:spAutoFit/>
          </a:bodyPr>
          <a:lstStyle>
            <a:lvl1pPr marL="457200" indent="-457200" defTabSz="457200">
              <a:spcBef>
                <a:spcPts val="1400"/>
              </a:spcBef>
              <a:tabLst>
                <a:tab pos="139700" algn="l"/>
                <a:tab pos="457200" algn="l"/>
              </a:tabLst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93" dirty="0"/>
              <a:t>	1.	Steinberger, Josef, and Karel Ježek. 2004. Text summarization and singular value decomposition. </a:t>
            </a:r>
            <a:r>
              <a:rPr lang="fr-FR" sz="1493" dirty="0"/>
              <a:t>I</a:t>
            </a:r>
            <a:r>
              <a:rPr sz="1493" dirty="0" smtClean="0"/>
              <a:t>ternational</a:t>
            </a:r>
            <a:r>
              <a:rPr lang="fr-FR" sz="1493" dirty="0" smtClean="0"/>
              <a:t> </a:t>
            </a:r>
            <a:r>
              <a:rPr sz="1493" dirty="0" smtClean="0"/>
              <a:t>Conference </a:t>
            </a:r>
            <a:r>
              <a:rPr sz="1493" dirty="0"/>
              <a:t>on Advances in Information Systems. Springer Berlin Heidelberg. 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952500" y="4318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 smtClean="0"/>
              <a:t>Summarization</a:t>
            </a:r>
            <a:endParaRPr dirty="0"/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813015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indent="0" defTabSz="614496">
              <a:spcBef>
                <a:spcPts val="640"/>
              </a:spcBef>
              <a:buNone/>
              <a:defRPr sz="1764"/>
            </a:pPr>
            <a:r>
              <a:rPr lang="fr-FR" sz="2800" dirty="0" err="1">
                <a:solidFill>
                  <a:srgbClr val="EC8A45"/>
                </a:solidFill>
              </a:rPr>
              <a:t>Semantic</a:t>
            </a:r>
            <a:r>
              <a:rPr lang="fr-FR" sz="2800" dirty="0">
                <a:solidFill>
                  <a:srgbClr val="EC8A45"/>
                </a:solidFill>
              </a:rPr>
              <a:t> Volume </a:t>
            </a:r>
            <a:r>
              <a:rPr lang="fr-FR" sz="2800" dirty="0" err="1" smtClean="0">
                <a:solidFill>
                  <a:srgbClr val="EC8A45"/>
                </a:solidFill>
              </a:rPr>
              <a:t>Maximization</a:t>
            </a:r>
            <a:endParaRPr lang="fr-FR" sz="2800" dirty="0" smtClean="0">
              <a:solidFill>
                <a:srgbClr val="EC8A45"/>
              </a:solidFill>
            </a:endParaRPr>
          </a:p>
          <a:p>
            <a:pPr marL="0" indent="0" defTabSz="614496">
              <a:spcBef>
                <a:spcPts val="640"/>
              </a:spcBef>
              <a:buNone/>
              <a:defRPr sz="1764"/>
            </a:pPr>
            <a:endParaRPr lang="fr-FR" sz="2800" dirty="0" smtClean="0"/>
          </a:p>
          <a:p>
            <a:pPr marL="153624" indent="-153624" defTabSz="614496">
              <a:spcBef>
                <a:spcPts val="640"/>
              </a:spcBef>
              <a:defRPr sz="1764"/>
            </a:pPr>
            <a:r>
              <a:rPr dirty="0" smtClean="0"/>
              <a:t>SVD </a:t>
            </a:r>
            <a:r>
              <a:rPr dirty="0"/>
              <a:t>creates a representation of the sentences in terms of their correspondences to the top “topics” of the corpus (e.g. condenses the semantic space)</a:t>
            </a:r>
          </a:p>
          <a:p>
            <a:pPr marL="153624" indent="-153624" defTabSz="614496">
              <a:spcBef>
                <a:spcPts val="640"/>
              </a:spcBef>
              <a:defRPr sz="1764"/>
            </a:pPr>
            <a:r>
              <a:rPr dirty="0"/>
              <a:t>Now we seek to choose the sentences whose vectors will together maximize the volume of this condensed space:</a:t>
            </a:r>
          </a:p>
          <a:p>
            <a:pPr marL="153624" indent="-153624" defTabSz="614496">
              <a:spcBef>
                <a:spcPts val="640"/>
              </a:spcBef>
              <a:defRPr sz="1764"/>
            </a:pPr>
            <a:endParaRPr dirty="0"/>
          </a:p>
          <a:p>
            <a:pPr marL="153624" indent="-153624" defTabSz="614496">
              <a:spcBef>
                <a:spcPts val="640"/>
              </a:spcBef>
              <a:defRPr sz="1764"/>
            </a:pPr>
            <a:r>
              <a:rPr dirty="0"/>
              <a:t>Input: Summary length w (# of words or sentences)</a:t>
            </a:r>
          </a:p>
          <a:p>
            <a:pPr marL="460872" lvl="1" indent="-153624" defTabSz="614496">
              <a:spcBef>
                <a:spcPts val="640"/>
              </a:spcBef>
              <a:defRPr sz="1764"/>
            </a:pPr>
            <a:r>
              <a:rPr dirty="0"/>
              <a:t>Initialize basis vector set B, result sentence set S</a:t>
            </a:r>
          </a:p>
          <a:p>
            <a:pPr marL="460872" lvl="1" indent="-153624" defTabSz="614496">
              <a:spcBef>
                <a:spcPts val="640"/>
              </a:spcBef>
              <a:defRPr sz="1764"/>
            </a:pPr>
            <a:r>
              <a:rPr dirty="0"/>
              <a:t>Calculate mean vector c across all sentences</a:t>
            </a:r>
          </a:p>
          <a:p>
            <a:pPr marL="460872" lvl="1" indent="-153624" defTabSz="614496">
              <a:spcBef>
                <a:spcPts val="640"/>
              </a:spcBef>
              <a:defRPr sz="1764"/>
            </a:pPr>
            <a:r>
              <a:rPr dirty="0"/>
              <a:t>Choose first basis vector b1 as vector most distant from c</a:t>
            </a:r>
          </a:p>
          <a:p>
            <a:pPr marL="460872" lvl="1" indent="-153624" defTabSz="614496">
              <a:spcBef>
                <a:spcPts val="640"/>
              </a:spcBef>
              <a:defRPr sz="1764"/>
            </a:pPr>
            <a:r>
              <a:rPr dirty="0"/>
              <a:t>Choose second basis vector b2 as vector most distant from b1 —&gt; add it to B</a:t>
            </a:r>
          </a:p>
          <a:p>
            <a:pPr marL="460872" lvl="1" indent="-153624" defTabSz="614496">
              <a:spcBef>
                <a:spcPts val="640"/>
              </a:spcBef>
              <a:defRPr sz="1764"/>
            </a:pPr>
            <a:r>
              <a:rPr dirty="0"/>
              <a:t>While total length of sentences in S &lt; w:</a:t>
            </a:r>
          </a:p>
          <a:p>
            <a:pPr marL="768120" lvl="2" indent="-153624" defTabSz="614496">
              <a:spcBef>
                <a:spcPts val="640"/>
              </a:spcBef>
              <a:defRPr sz="1764"/>
            </a:pPr>
            <a:r>
              <a:rPr dirty="0"/>
              <a:t>Calculate sentence vector r most distant from subspace spanned by basis vectors in B</a:t>
            </a:r>
          </a:p>
          <a:p>
            <a:pPr marL="768120" lvl="2" indent="-153624" defTabSz="614496">
              <a:spcBef>
                <a:spcPts val="640"/>
              </a:spcBef>
              <a:defRPr sz="1764"/>
            </a:pPr>
            <a:r>
              <a:rPr dirty="0"/>
              <a:t>Add r to B</a:t>
            </a:r>
          </a:p>
          <a:p>
            <a:pPr marL="768120" lvl="2" indent="-153624" defTabSz="614496">
              <a:spcBef>
                <a:spcPts val="640"/>
              </a:spcBef>
              <a:defRPr sz="1764"/>
            </a:pPr>
            <a:r>
              <a:rPr dirty="0"/>
              <a:t>Add sentence corresponding to r to S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bpoi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604689"/>
            <a:ext cx="13004801" cy="714891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22"/>
          <p:cNvSpPr>
            <a:spLocks noGrp="1"/>
          </p:cNvSpPr>
          <p:nvPr>
            <p:ph type="title"/>
          </p:nvPr>
        </p:nvSpPr>
        <p:spPr>
          <a:xfrm>
            <a:off x="952500" y="4318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 smtClean="0"/>
              <a:t>Summarization</a:t>
            </a:r>
            <a:endParaRPr dirty="0"/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514</Words>
  <Application>Microsoft Macintosh PowerPoint</Application>
  <PresentationFormat>Personnalisé</PresentationFormat>
  <Paragraphs>180</Paragraphs>
  <Slides>27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Cambria Math</vt:lpstr>
      <vt:lpstr>Helvetica Light</vt:lpstr>
      <vt:lpstr>Helvetica Neue</vt:lpstr>
      <vt:lpstr>Trebuchet MS</vt:lpstr>
      <vt:lpstr>Arial</vt:lpstr>
      <vt:lpstr>Black</vt:lpstr>
      <vt:lpstr>UniClever Text Analysis  Software</vt:lpstr>
      <vt:lpstr>Context</vt:lpstr>
      <vt:lpstr>Data</vt:lpstr>
      <vt:lpstr>Data</vt:lpstr>
      <vt:lpstr>Data</vt:lpstr>
      <vt:lpstr>Summarization</vt:lpstr>
      <vt:lpstr>Summarization</vt:lpstr>
      <vt:lpstr>Summarization</vt:lpstr>
      <vt:lpstr>Summarization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Keyphrase extraction</vt:lpstr>
      <vt:lpstr>Keyphrase extraction</vt:lpstr>
      <vt:lpstr>Keyphrase extraction</vt:lpstr>
      <vt:lpstr>Keyphrase extraction</vt:lpstr>
      <vt:lpstr>Keyphrase extraction</vt:lpstr>
      <vt:lpstr>Keyphrase extraction</vt:lpstr>
      <vt:lpstr>User Interface</vt:lpstr>
      <vt:lpstr>Live Demo</vt:lpstr>
      <vt:lpstr>Future developments</vt:lpstr>
      <vt:lpstr>Conclusion</vt:lpstr>
      <vt:lpstr>Questions? 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UniClever Text Analysis  Software</dc:title>
  <cp:lastModifiedBy>Julien Maudet</cp:lastModifiedBy>
  <cp:revision>29</cp:revision>
  <cp:lastPrinted>2017-05-01T01:57:26Z</cp:lastPrinted>
  <dcterms:modified xsi:type="dcterms:W3CDTF">2017-05-01T01:57:53Z</dcterms:modified>
</cp:coreProperties>
</file>