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9" r:id="rId9"/>
    <p:sldId id="300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256D-1259-49D5-A067-BA766581DE4C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E18E-FA22-4BC7-8B0C-33CF2DD5C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97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6f90468206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26f90468206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06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f89ef116b5_15_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4" name="Google Shape;1044;g2f89ef116b5_1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348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03aeb8bf5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g2703aeb8bf5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2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e05bfd533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2e05bfd533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2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74b926fc34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274b926fc34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0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74b926fc34_1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g274b926fc34_1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2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74b926fc34_1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g274b926fc34_1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4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4b926fc34_1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274b926fc34_17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2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74b926fc34_17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74b926fc34_17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12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74b926fc34_17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g274b926fc34_17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4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B7E-B645-CC36-5CB5-CF526D9D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2E1DF-7E84-CEBD-654F-E115BCE8E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E37C-41D2-2363-4C33-72DE75AB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B52C-B128-CD84-31B7-DA629001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45E7-7E6B-0537-98C0-5BFCC852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1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2CBA-9C76-AD04-52AD-2D71C245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637E-5896-C073-B0B3-DAEE8E19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50FA-EC22-ABF9-32A5-A1B4EE6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B0F4-3566-0BA1-3602-6D5D47E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DB75-F597-0FC1-93CD-8D0320A3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2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396B6-FF3D-5624-4083-A1DBD575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2164-2EF5-EF81-BDD1-669DC7E5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3079-5011-E6E3-411C-DE0C2D9D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DCE2-A8B6-0D55-6191-27EC476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FA81-5FBE-EED5-AA4F-E466F2D6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8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0BD-4666-D2B2-E2ED-091C362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95C-75F6-1683-70E8-DE1E4869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EFC1-9C33-025E-A1FA-8D8D66D3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69D3-FDB5-99B8-12F7-EB138EBB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5A5F-5BD0-6BDB-C12A-089AFC6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0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D819-7B95-9655-B29C-6D428E98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B686-571B-93C1-C576-4ABD7795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20A6-F403-B260-74E8-27EAFA3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228D-B66D-F81C-1E93-FD276A93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CC2E-4672-589C-9880-24D2411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92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4110-C039-B5CC-0985-DA076EFC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46FC-D25A-5433-4C43-8A2A1120A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1647-C50F-EAE6-5C45-8C2F988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4D68-3A24-F3F4-C5A4-F99CA888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EBA5-D390-6FD8-DC22-EF70408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2316-570E-B534-DFFA-B35EFE5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2086-D756-CD1E-1191-66BF089C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E2D3-FCBF-5E1A-6F22-10D50A0F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FB0D3-E201-A61A-0E63-27B9831B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D6757-1599-3B17-9528-0671909A3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CA5B7-2BDB-0358-0715-3AA335EB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8C658-A27D-C124-0517-51F32C20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C1345-EA36-55E1-67B4-370C70C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0B186-2072-6C69-0B8F-9DC836B1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4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0F81-3BF2-75B0-B569-60A4D87F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6EE5B-D8E1-426E-7114-133DC97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85845-F1DF-ABDA-9F2D-64AE9603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3DEC9-035A-310B-29E2-D749F3BE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3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97F7-69E8-4A73-7F4B-43E65F3A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963B-FD5A-B84C-0777-5740B36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6B016-1D4B-E971-C8BE-6E41EAE2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6205-A60A-9EC8-96D6-79B7B5B8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91F8-85C4-69E6-F1BA-655DC3A1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419F-CF1E-3F7E-A945-872DF379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8A7B-DEA5-A939-D963-987A0E0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01A3-0C0C-B6A8-FC40-648D264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B858-1DF5-10EA-A245-9FB28CF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4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F46-A054-C5AC-5831-6580F6E2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6E2E-DC14-0E67-02D2-049D68FAB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B095-FE41-4E7F-3839-F3F53A6FD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5C6E-2C71-49E9-2F10-EB6DF4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F1F9-1DD9-A8F2-AF12-6B977E9A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69BE-E892-3CD8-B116-805968C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0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ABBB-77A1-991D-5DE3-50B4FFD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8660-452A-930A-E2EA-0203B571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8CBC-3AA9-6D5E-A085-3E2210D5F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6CC1-03D1-4F91-BCC7-1B58E5EBA8A3}" type="datetimeFigureOut">
              <a:rPr lang="en-ID" smtClean="0"/>
              <a:t>08/05/2025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28C6-46AE-791A-148E-221D0B47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FEA9-3BA1-B8FE-F5FA-52DDBB88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1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forms.gle/8vPoMrtuoD8MtPpy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1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5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61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8666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Perpajakan Perusahaan</a:t>
            </a:r>
            <a:endParaRPr sz="8666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4" name="Google Shape;844;p61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61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68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000" name="Google Shape;1000;p6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68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004" name="Google Shape;1004;p6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68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14" name="Google Shape;101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68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6" name="Google Shape;101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5" y="1972564"/>
            <a:ext cx="8000908" cy="460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7" name="Google Shape;1017;p68"/>
          <p:cNvGraphicFramePr/>
          <p:nvPr/>
        </p:nvGraphicFramePr>
        <p:xfrm>
          <a:off x="8565133" y="1696817"/>
          <a:ext cx="3225533" cy="233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No.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 Pengurang Gaji Bruto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Jumlah 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1.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Biaya jabatan maksimal setahun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6.000.000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Iuran pensiun setahun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1.200.000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8" name="Google Shape;1018;p68"/>
          <p:cNvSpPr txBox="1"/>
          <p:nvPr/>
        </p:nvSpPr>
        <p:spPr>
          <a:xfrm>
            <a:off x="596133" y="1085967"/>
            <a:ext cx="77440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CONTOH STUDY CASE UNTUK REFERENSI PENGERJAAN : 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69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024" name="Google Shape;1024;p6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69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028" name="Google Shape;1028;p6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69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8" name="Google Shape;103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69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0" name="Google Shape;10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07" y="2101499"/>
            <a:ext cx="6213653" cy="409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69"/>
          <p:cNvSpPr txBox="1"/>
          <p:nvPr/>
        </p:nvSpPr>
        <p:spPr>
          <a:xfrm>
            <a:off x="596133" y="1085967"/>
            <a:ext cx="77440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CONTOH STUDY CASE UNTUK REFERENSI PENGERJAAN : 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70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047" name="Google Shape;1047;p7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70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051" name="Google Shape;1051;p7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70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1" name="Google Shape;106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70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70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4" name="Google Shape;106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70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6" name="Google Shape;1066;p70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16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62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51" name="Google Shape;851;p6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62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855" name="Google Shape;855;p6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62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5" name="Google Shape;86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2"/>
          <p:cNvSpPr txBox="1"/>
          <p:nvPr/>
        </p:nvSpPr>
        <p:spPr>
          <a:xfrm>
            <a:off x="6007167" y="24508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2400" b="1">
                <a:latin typeface="Roboto"/>
                <a:ea typeface="Roboto"/>
                <a:cs typeface="Roboto"/>
                <a:sym typeface="Roboto"/>
              </a:rPr>
              <a:t>Ilustrasi : 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62"/>
          <p:cNvSpPr txBox="1"/>
          <p:nvPr/>
        </p:nvSpPr>
        <p:spPr>
          <a:xfrm>
            <a:off x="479300" y="219033"/>
            <a:ext cx="105128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2"/>
          <p:cNvSpPr txBox="1"/>
          <p:nvPr/>
        </p:nvSpPr>
        <p:spPr>
          <a:xfrm>
            <a:off x="6007167" y="29228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2400">
                <a:latin typeface="Roboto"/>
                <a:ea typeface="Roboto"/>
                <a:cs typeface="Roboto"/>
                <a:sym typeface="Roboto"/>
              </a:rPr>
              <a:t>Bapak Jamal adalah seorang pegawai tetap di PT Maju Abadi. Bapak Jamal berstatus menikah dan memiliki 1 tanggungan (K/1). Selama bekerja di PT Maju Abadi di Tahun 2024, Bapak Jamal menerima gaji bruto per bulan, iuran pensiun, dan biaya jabatan. </a:t>
            </a: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9" name="Google Shape;86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200" y="2165051"/>
            <a:ext cx="3971267" cy="397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4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63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75" name="Google Shape;875;p6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63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879" name="Google Shape;879;p6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63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89" name="Google Shape;88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3"/>
          <p:cNvSpPr txBox="1"/>
          <p:nvPr/>
        </p:nvSpPr>
        <p:spPr>
          <a:xfrm>
            <a:off x="492533" y="3067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1" name="Google Shape;891;p63"/>
          <p:cNvGraphicFramePr/>
          <p:nvPr/>
        </p:nvGraphicFramePr>
        <p:xfrm>
          <a:off x="662593" y="1268623"/>
          <a:ext cx="3010000" cy="4531543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</a:tblPr>
              <a:tblGrid>
                <a:gridCol w="15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Bulan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Gaji (Rp)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Januari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12.000.000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Februari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Maret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April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Mei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Juni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Juli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Agustus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September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Oktober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November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Desember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 b="1"/>
                        <a:t>Total</a:t>
                      </a:r>
                      <a:endParaRPr sz="1300" b="1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 b="1"/>
                        <a:t>144.000.000</a:t>
                      </a:r>
                      <a:endParaRPr sz="1300" b="1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92" name="Google Shape;892;p63"/>
          <p:cNvSpPr txBox="1"/>
          <p:nvPr/>
        </p:nvSpPr>
        <p:spPr>
          <a:xfrm>
            <a:off x="4043300" y="1357467"/>
            <a:ext cx="6182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1600" b="1">
                <a:latin typeface="Roboto"/>
                <a:ea typeface="Roboto"/>
                <a:cs typeface="Roboto"/>
                <a:sym typeface="Roboto"/>
              </a:rPr>
              <a:t>Tambahan Informasi 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Char char="-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Biaya Jabatan per tahun Bapak Jamal  sebesar Rp 6.000.000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Char char="-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Iuran Pensiun Bapak Jamal per tahun sebesar Rp 1.200.000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3"/>
          <p:cNvSpPr txBox="1"/>
          <p:nvPr/>
        </p:nvSpPr>
        <p:spPr>
          <a:xfrm>
            <a:off x="4043300" y="27996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1600" b="1">
                <a:latin typeface="Roboto"/>
                <a:ea typeface="Roboto"/>
                <a:cs typeface="Roboto"/>
                <a:sym typeface="Roboto"/>
              </a:rPr>
              <a:t>Instruksi : 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Analisis Tarif PPH 21 yang dikenakan kepada Bapak Jamal berdasarkan Kategori A/Kategori B/Kategori C!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Hitung Besaran Pajak Penghasilan Pasal 21 per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bulan yang dipotong oleh PT Maju Abadi atas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penghasilan Bapak Jamal untuk masa pajak Januari sampai November 2024?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Hitung Besaran Pajak Pasal 21 yang dipotong oleh PT Maju Abadi atas penghasilan Bapak Jamal untuk masa pajak Desember 2024?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99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64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99" name="Google Shape;899;p6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64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03" name="Google Shape;903;p6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64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3" name="Google Shape;91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4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4"/>
          <p:cNvSpPr txBox="1"/>
          <p:nvPr/>
        </p:nvSpPr>
        <p:spPr>
          <a:xfrm>
            <a:off x="377500" y="1222800"/>
            <a:ext cx="110624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TER-A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6" name="Google Shape;916;p64"/>
          <p:cNvGraphicFramePr/>
          <p:nvPr/>
        </p:nvGraphicFramePr>
        <p:xfrm>
          <a:off x="3111300" y="1690151"/>
          <a:ext cx="4228867" cy="444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A(%)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5.400.000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5.400.001 s/d 5.650.000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5.650.001 s/d 5.950.000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5.950.001 s/d 6.300.000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6.300.001 s/d 6.750.000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6.750.001 s/d 7.500.000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7.500.001 s/d 8.550.000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8.550.001 s/d 9.650.000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9.650.001 s/d 10.050.000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10.050.001 s/d 10.350.000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10.350.001 s/d 10.700.000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10.700.001 s/d 11.050.000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11.050.001 s/d 11.600.000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11.600.001 s/d 12.500.000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12.500.001 s/d 13.750.000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13.750.001 s/d 15.100.000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15.100.001 s.d 16.950.000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16.950.001 s/d 19.750.000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19.750.001 s/d 24.150.000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24.150.001 s/d 26.450.000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26.450.001 s/d 28.000.000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28.000.001 s/d 30.050.000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17" name="Google Shape;917;p64"/>
          <p:cNvGraphicFramePr/>
          <p:nvPr/>
        </p:nvGraphicFramePr>
        <p:xfrm>
          <a:off x="7665333" y="1690151"/>
          <a:ext cx="4228867" cy="444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A(%)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30.050.001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32.400.000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32.400.001 s/d 35.400.000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35.400.001 s/d 39.100.000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39.100.001 s/d 43.850.000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43.850.001 s/d 47.800.000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47.800.001 s/d 51.400.000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51.400.001 s/d 56.300.000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56.300.001 s/d 62.200.000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62.200.001 s/d 68.600.000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68.600.001 s/d 77.500.000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77.500.001 s/d 89.000.000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89.000.001 s/d 103.000.000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103.000.001 s/d 125.000.000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125.000.001 s/d 157.000.000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157.000.001 s/d 206.000.000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206.000.001 s/d 337.000.000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337.000.001 s.d 454.000.000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454.000.001 s/d 550.000.000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550.000.001 s/d 695.000.000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695.000.001 s/d 910.000.000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910.000.001 s/d 1.400.000.000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1.400.000.000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918" name="Google Shape;918;p64"/>
          <p:cNvSpPr txBox="1"/>
          <p:nvPr/>
        </p:nvSpPr>
        <p:spPr>
          <a:xfrm>
            <a:off x="555800" y="2796817"/>
            <a:ext cx="1739600" cy="194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TK/0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TK/1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K/0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64"/>
          <p:cNvSpPr txBox="1"/>
          <p:nvPr/>
        </p:nvSpPr>
        <p:spPr>
          <a:xfrm>
            <a:off x="555800" y="1844585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9601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65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25" name="Google Shape;925;p6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65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29" name="Google Shape;929;p6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65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39" name="Google Shape;93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5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65"/>
          <p:cNvSpPr txBox="1"/>
          <p:nvPr/>
        </p:nvSpPr>
        <p:spPr>
          <a:xfrm>
            <a:off x="463200" y="1116434"/>
            <a:ext cx="110624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TER-B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2" name="Google Shape;942;p65"/>
          <p:cNvGraphicFramePr/>
          <p:nvPr/>
        </p:nvGraphicFramePr>
        <p:xfrm>
          <a:off x="7563733" y="1588633"/>
          <a:ext cx="4228867" cy="408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B(%)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37.100.001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41.100.000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41.100.001 s/d 48.500.000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48.500.001 s/d 49.500.000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48.500.001 s/d 53.800.000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53.800.001 s/d 58.500.000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58.500.001 s/d 64.000.000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58.500.001 s/d 71.000.000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71.000.001 s/d 80.000.000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80.000.001 s/d 93.000.000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93.000.001 s/d 109.000.000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109.000.001 s/d 129.000.000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129.000.001 s/d 163.000.000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163.000.001 s/d 211.000.000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211.000.001 s/d 347.000.000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347.000.001 s/d 459.000.000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459.000.001 s/d 555.000.000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555.000.001 s.d 704.000.000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704.000.001 s/d 957.000.000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957.000.001 s/d 1.405.000.000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1.405.000.000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943" name="Google Shape;943;p65"/>
          <p:cNvGraphicFramePr/>
          <p:nvPr/>
        </p:nvGraphicFramePr>
        <p:xfrm>
          <a:off x="3009700" y="1588551"/>
          <a:ext cx="4228867" cy="40826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B(%)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6.200.000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6.200.001 s/d 6.500.000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6.500.001 s/d 6.850.000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6.850.001 s/d 7.300.000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7.300.001 s/d 9.200.000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9.200.001 s/d 10.750.000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10.750.001 s/d 11.250.000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11.250.001 s/d 11.600.000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11.600.001 s/d 12.600.000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12.600.001 s/d 13.600.000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13.600.001 s/d 14.950.000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14.950.001 s/d 16.400.000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16.400.001 s/d 18.450.000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18.450.001 s/d 21.850.000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21.850.001 s/d 26.000.000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26.000.001 s/d 27.700.000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27.700.001 s.d 29.350.000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29.350.001 s/d 31.450.000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31.450.001 s/d 33.950.000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33.950.001 s/d 37.100.000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44" name="Google Shape;944;p65"/>
          <p:cNvSpPr txBox="1"/>
          <p:nvPr/>
        </p:nvSpPr>
        <p:spPr>
          <a:xfrm>
            <a:off x="684133" y="2639101"/>
            <a:ext cx="1739600" cy="203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TK/2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TK/3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K/1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K/2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5"/>
          <p:cNvSpPr txBox="1"/>
          <p:nvPr/>
        </p:nvSpPr>
        <p:spPr>
          <a:xfrm>
            <a:off x="585333" y="1588634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15204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66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51" name="Google Shape;951;p6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66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55" name="Google Shape;955;p6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66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65" name="Google Shape;96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66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7" name="Google Shape;967;p66"/>
          <p:cNvGraphicFramePr/>
          <p:nvPr/>
        </p:nvGraphicFramePr>
        <p:xfrm>
          <a:off x="7563733" y="1588633"/>
          <a:ext cx="4228867" cy="4277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</a:t>
                      </a:r>
                      <a:r>
                        <a:rPr lang="id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38.9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5.8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6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463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463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s.d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965.000.001 s/d 1.419.000.000</a:t>
                      </a:r>
                      <a:endParaRPr sz="8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968" name="Google Shape;968;p66"/>
          <p:cNvGraphicFramePr/>
          <p:nvPr/>
        </p:nvGraphicFramePr>
        <p:xfrm>
          <a:off x="3009700" y="1588551"/>
          <a:ext cx="4228867" cy="40826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</a:t>
                      </a:r>
                      <a:r>
                        <a:rPr lang="id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6.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7.350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7.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9.80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9.80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11.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12.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14.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5.55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5.55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s.d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2.60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2.60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69" name="Google Shape;969;p66"/>
          <p:cNvSpPr txBox="1"/>
          <p:nvPr/>
        </p:nvSpPr>
        <p:spPr>
          <a:xfrm>
            <a:off x="657400" y="2649000"/>
            <a:ext cx="1739600" cy="85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4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K/3</a:t>
            </a:r>
            <a:endParaRPr sz="34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6"/>
          <p:cNvSpPr txBox="1"/>
          <p:nvPr/>
        </p:nvSpPr>
        <p:spPr>
          <a:xfrm>
            <a:off x="479100" y="1116467"/>
            <a:ext cx="1106240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</a:t>
            </a:r>
            <a:r>
              <a:rPr lang="id" sz="2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66"/>
          <p:cNvSpPr txBox="1"/>
          <p:nvPr/>
        </p:nvSpPr>
        <p:spPr>
          <a:xfrm>
            <a:off x="585333" y="1668968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2170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67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77" name="Google Shape;977;p6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67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81" name="Google Shape;981;p6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67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91" name="Google Shape;99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7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3" name="Google Shape;993;p67"/>
          <p:cNvGraphicFramePr/>
          <p:nvPr/>
        </p:nvGraphicFramePr>
        <p:xfrm>
          <a:off x="693067" y="1836033"/>
          <a:ext cx="5465833" cy="31858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Lapisan Tarif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Penghasilan Kena Pajak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Tarif PPh 21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0 – Rp 60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60 – 250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15%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III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250 – 500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25%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IV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500 juta – 5 miliar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30%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V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5 miliar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35%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4" name="Google Shape;994;p67"/>
          <p:cNvSpPr txBox="1"/>
          <p:nvPr/>
        </p:nvSpPr>
        <p:spPr>
          <a:xfrm>
            <a:off x="593267" y="1265767"/>
            <a:ext cx="737320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Tarif Progresif PPh Pasal 21</a:t>
            </a: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25568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900-ABDF-7F17-E3D1-0D7A6364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0"/>
            <a:ext cx="10515600" cy="1325563"/>
          </a:xfrm>
        </p:spPr>
        <p:txBody>
          <a:bodyPr/>
          <a:lstStyle/>
          <a:p>
            <a:r>
              <a:rPr lang="fi-FI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Penyelesaian :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4246-3B07-4DEE-BDF7-A50E135320D7}"/>
              </a:ext>
            </a:extLst>
          </p:cNvPr>
          <p:cNvSpPr txBox="1"/>
          <p:nvPr/>
        </p:nvSpPr>
        <p:spPr>
          <a:xfrm>
            <a:off x="411480" y="5167312"/>
            <a:ext cx="10403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karenakan</a:t>
            </a:r>
            <a:r>
              <a:rPr lang="en-US" dirty="0"/>
              <a:t> Pak Jamal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Rp 12.000.000 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</a:p>
          <a:p>
            <a:r>
              <a:rPr lang="en-US" dirty="0" err="1"/>
              <a:t>jamal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3%. Jadi </a:t>
            </a:r>
            <a:r>
              <a:rPr lang="en-US" dirty="0" err="1"/>
              <a:t>pajak</a:t>
            </a:r>
            <a:r>
              <a:rPr lang="en-US" dirty="0"/>
              <a:t> yang  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jamal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hi-</a:t>
            </a:r>
          </a:p>
          <a:p>
            <a:r>
              <a:rPr lang="en-US" dirty="0" err="1"/>
              <a:t>ngga</a:t>
            </a:r>
            <a:r>
              <a:rPr lang="en-US" dirty="0"/>
              <a:t> November </a:t>
            </a:r>
            <a:r>
              <a:rPr lang="en-US" dirty="0" err="1"/>
              <a:t>sebesar</a:t>
            </a:r>
            <a:r>
              <a:rPr lang="en-US" dirty="0"/>
              <a:t> Rp 3.960.000.</a:t>
            </a:r>
            <a:endParaRPr lang="en-ID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CED6C07-9023-36CA-64C8-F2245FB4F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32666"/>
              </p:ext>
            </p:extLst>
          </p:nvPr>
        </p:nvGraphicFramePr>
        <p:xfrm>
          <a:off x="514350" y="993456"/>
          <a:ext cx="5977890" cy="3669978"/>
        </p:xfrm>
        <a:graphic>
          <a:graphicData uri="http://schemas.openxmlformats.org/drawingml/2006/table">
            <a:tbl>
              <a:tblPr/>
              <a:tblGrid>
                <a:gridCol w="1004392">
                  <a:extLst>
                    <a:ext uri="{9D8B030D-6E8A-4147-A177-3AD203B41FA5}">
                      <a16:colId xmlns:a16="http://schemas.microsoft.com/office/drawing/2014/main" val="3994029543"/>
                    </a:ext>
                  </a:extLst>
                </a:gridCol>
                <a:gridCol w="2044024">
                  <a:extLst>
                    <a:ext uri="{9D8B030D-6E8A-4147-A177-3AD203B41FA5}">
                      <a16:colId xmlns:a16="http://schemas.microsoft.com/office/drawing/2014/main" val="44287511"/>
                    </a:ext>
                  </a:extLst>
                </a:gridCol>
                <a:gridCol w="1625528">
                  <a:extLst>
                    <a:ext uri="{9D8B030D-6E8A-4147-A177-3AD203B41FA5}">
                      <a16:colId xmlns:a16="http://schemas.microsoft.com/office/drawing/2014/main" val="15802977"/>
                    </a:ext>
                  </a:extLst>
                </a:gridCol>
                <a:gridCol w="1303946">
                  <a:extLst>
                    <a:ext uri="{9D8B030D-6E8A-4147-A177-3AD203B41FA5}">
                      <a16:colId xmlns:a16="http://schemas.microsoft.com/office/drawing/2014/main" val="2383128704"/>
                    </a:ext>
                  </a:extLst>
                </a:gridCol>
              </a:tblGrid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PENDAPATAN BRUTO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TER-KATEGORI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PPH 21 (RP)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8810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317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Febuari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43452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69750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55492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3982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102400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57031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Agustus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58136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63727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08006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61232"/>
                  </a:ext>
                </a:extLst>
              </a:tr>
              <a:tr h="282306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0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9D612-46AA-C992-143C-0F0F48C2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060"/>
            <a:ext cx="10515600" cy="1325563"/>
          </a:xfrm>
        </p:spPr>
        <p:txBody>
          <a:bodyPr/>
          <a:lstStyle/>
          <a:p>
            <a:r>
              <a:rPr lang="fi-FI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Penyelesaian :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1254-8E3E-027A-60D2-CC914757F2AA}"/>
              </a:ext>
            </a:extLst>
          </p:cNvPr>
          <p:cNvSpPr txBox="1"/>
          <p:nvPr/>
        </p:nvSpPr>
        <p:spPr>
          <a:xfrm>
            <a:off x="6784848" y="1245957"/>
            <a:ext cx="513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Jadi </a:t>
            </a:r>
            <a:r>
              <a:rPr lang="en-US" dirty="0" err="1"/>
              <a:t>pph</a:t>
            </a:r>
            <a:r>
              <a:rPr lang="en-US" dirty="0"/>
              <a:t> 21 yang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dibulan</a:t>
            </a:r>
            <a:r>
              <a:rPr lang="en-US" dirty="0"/>
              <a:t> </a:t>
            </a:r>
            <a:r>
              <a:rPr lang="en-US" dirty="0" err="1"/>
              <a:t>desember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r>
              <a:rPr lang="en-US" dirty="0"/>
              <a:t>Rp 1.110.000.</a:t>
            </a:r>
            <a:endParaRPr lang="en-ID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693A0C2-F0C3-430B-E0B5-DDD155DAC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023615"/>
              </p:ext>
            </p:extLst>
          </p:nvPr>
        </p:nvGraphicFramePr>
        <p:xfrm>
          <a:off x="593328" y="1430622"/>
          <a:ext cx="5670311" cy="4695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897">
                  <a:extLst>
                    <a:ext uri="{9D8B030D-6E8A-4147-A177-3AD203B41FA5}">
                      <a16:colId xmlns:a16="http://schemas.microsoft.com/office/drawing/2014/main" val="589987159"/>
                    </a:ext>
                  </a:extLst>
                </a:gridCol>
                <a:gridCol w="1245750">
                  <a:extLst>
                    <a:ext uri="{9D8B030D-6E8A-4147-A177-3AD203B41FA5}">
                      <a16:colId xmlns:a16="http://schemas.microsoft.com/office/drawing/2014/main" val="3778336843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3504011599"/>
                    </a:ext>
                  </a:extLst>
                </a:gridCol>
              </a:tblGrid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Gaji bruto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144.000.000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057632811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639074349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Pengurang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2924700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Biaya jabatan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6.000.000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2440944130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iuran peniun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64745866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7.200.000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244573986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Penghasian neto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136.800.000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95644345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PTKP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2165511992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Untuk wajib pajak sendiri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54.000.000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253899805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Tambahan untuk menikah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4.500.000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23813123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Tambahan untuk satu tanggungan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4.500.000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275930549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63.000.000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554038461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Penghasilan kena pajak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73.800.000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812518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=5%*60000000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3.000.000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87431132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=15%*13800000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2.070.000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79603289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5.070.000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11476035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PPh 21 yang dipotong hingga november 2024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3.960.000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89535537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PPh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21 yang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dipotong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dibulan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desember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2025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Rp             1.110.000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06438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1695</Words>
  <Application>Microsoft Office PowerPoint</Application>
  <PresentationFormat>Widescreen</PresentationFormat>
  <Paragraphs>622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Caveat</vt:lpstr>
      <vt:lpstr>Open Sans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Penyelesaian :</vt:lpstr>
      <vt:lpstr>Penyelesaian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pakuy kuya</dc:creator>
  <cp:lastModifiedBy>pakuy kuya</cp:lastModifiedBy>
  <cp:revision>2</cp:revision>
  <dcterms:created xsi:type="dcterms:W3CDTF">2025-03-01T03:16:19Z</dcterms:created>
  <dcterms:modified xsi:type="dcterms:W3CDTF">2025-05-08T15:35:41Z</dcterms:modified>
</cp:coreProperties>
</file>