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300" r:id="rId3"/>
    <p:sldId id="301" r:id="rId4"/>
    <p:sldId id="302" r:id="rId5"/>
    <p:sldId id="309" r:id="rId6"/>
    <p:sldId id="310" r:id="rId7"/>
    <p:sldId id="31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941DF-83AE-46DF-B3DE-737E4E2AAB37}" type="datetimeFigureOut">
              <a:rPr lang="en-ID" smtClean="0"/>
              <a:t>11/03/2025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D969F-069A-458B-8122-07BE234D73C1}" type="slidenum">
              <a:rPr lang="en-ID" smtClean="0"/>
              <a:t>‹#›</a:t>
            </a:fld>
            <a:endParaRPr lang="en-ID"/>
          </a:p>
        </p:txBody>
      </p:sp>
    </p:spTree>
    <p:extLst>
      <p:ext uri="{BB962C8B-B14F-4D97-AF65-F5344CB8AC3E}">
        <p14:creationId xmlns:p14="http://schemas.microsoft.com/office/powerpoint/2010/main" val="257498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2703aeb8bf5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9" name="Google Shape;1069;g2703aeb8bf5_0_9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84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2e9dbcce117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3" name="Google Shape;1243;g2e9dbcce117_2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661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e9dbcce117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2e9dbcce117_2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153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703aeb8bf5_0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8" name="Google Shape;1078;g2703aeb8bf5_0_9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93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e9dbcce11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2" name="Google Shape;1102;g2e9dbcce117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838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e9dbcce117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5" name="Google Shape;1125;g2e9dbcce117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667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a:extLst>
            <a:ext uri="{FF2B5EF4-FFF2-40B4-BE49-F238E27FC236}">
              <a16:creationId xmlns:a16="http://schemas.microsoft.com/office/drawing/2014/main" id="{87A3E19F-DC60-D197-CC6A-B512B8024EAB}"/>
            </a:ext>
          </a:extLst>
        </p:cNvPr>
        <p:cNvGrpSpPr/>
        <p:nvPr/>
      </p:nvGrpSpPr>
      <p:grpSpPr>
        <a:xfrm>
          <a:off x="0" y="0"/>
          <a:ext cx="0" cy="0"/>
          <a:chOff x="0" y="0"/>
          <a:chExt cx="0" cy="0"/>
        </a:xfrm>
      </p:grpSpPr>
      <p:sp>
        <p:nvSpPr>
          <p:cNvPr id="1265" name="Google Shape;1265;g2e9dbcce117_2_229:notes">
            <a:extLst>
              <a:ext uri="{FF2B5EF4-FFF2-40B4-BE49-F238E27FC236}">
                <a16:creationId xmlns:a16="http://schemas.microsoft.com/office/drawing/2014/main" id="{D17E9F60-16CB-BEFB-6D98-0180EE5A6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2e9dbcce117_2_229:notes">
            <a:extLst>
              <a:ext uri="{FF2B5EF4-FFF2-40B4-BE49-F238E27FC236}">
                <a16:creationId xmlns:a16="http://schemas.microsoft.com/office/drawing/2014/main" id="{7CD86667-1304-A59A-3A89-EC32A371E3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255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2e9dbcce117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9" name="Google Shape;1149;g2e9dbcce117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23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e9dbcce117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3" name="Google Shape;1173;g2e9dbcce117_2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23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e9dbcce117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6" name="Google Shape;1196;g2e9dbcce117_2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2009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2e9dbcce117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0" name="Google Shape;1220;g2e9dbcce117_2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89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E582-868F-136A-2875-3C9BC1265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1F98B26-14A7-3F49-88CC-958888D24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359703C-1BA8-B5E4-1CD2-1C93A10F982F}"/>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EFCA66FC-2FBB-66D3-2A37-388F97E38B2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4BE3CB-E29F-DF40-F021-51FE5B89B97F}"/>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90637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CB31-E8B6-ACB3-05A7-C7BCF174091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DCD552D-D60E-C196-89D2-6C22609CA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E0E528-9EEE-52FF-EE28-71E9DF081793}"/>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F27B47B2-989A-970B-8A2C-3074E241BF6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B8D200-2599-4AB2-8D28-B39D0BC2589A}"/>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03266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D4EB2-5FFC-9D10-305C-66D6AF4839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6061076-653D-39F3-C218-DBB0202A3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14271F6-3013-74DF-A460-C18DD463B132}"/>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596346D8-7E88-49CD-8A75-1159665BC9E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233950-79B9-0CC7-A9F5-2222AFF8B869}"/>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99627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AB86-E8D2-01FF-5521-0C8EB26EDC8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9C85A8F-2AEF-9AEC-AAD2-BA901ECD64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57C0AA-FBEF-2536-D215-5D4DEC798F92}"/>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E9427B20-06C3-4548-C2BA-AA56C2BB053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7BC43B-C29C-9CAA-1894-E1A885A2430B}"/>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7813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A1D-EBD7-4F14-C460-D01A42B67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AE84C29-32F8-6DD1-4994-056120007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22D34-421D-14C5-C367-682951E5B93C}"/>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10AE2B23-456F-5F82-ADDB-9320364454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8FA19C7-DC7A-CC2D-5BD1-A9006951A68B}"/>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196967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CC5-9DE7-D992-037D-25D2A6168CD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842A385-D38A-586F-133E-6A7FFD5B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092C78C-C701-E53D-02B7-AF7548AB5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066F537-A80C-9A04-D94E-4F6D43AF5579}"/>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6" name="Footer Placeholder 5">
            <a:extLst>
              <a:ext uri="{FF2B5EF4-FFF2-40B4-BE49-F238E27FC236}">
                <a16:creationId xmlns:a16="http://schemas.microsoft.com/office/drawing/2014/main" id="{9140BFD1-D88D-9023-7B50-3BA3C64585C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ED810B-AD81-D06C-8B84-FB47035FAEB0}"/>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221846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9E57-9490-6181-7AB0-46CCAB1F6D1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A7481E4-ACFB-3CE3-7DEE-30E0F2E71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74CF-37DA-24A7-3306-CE665FDEA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ED1279E-890F-C7DB-0EC3-454ED0909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6E530-F106-0F70-B0B6-36317F46C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7FD7C42-83B5-605E-AD56-F46CC719BA60}"/>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8" name="Footer Placeholder 7">
            <a:extLst>
              <a:ext uri="{FF2B5EF4-FFF2-40B4-BE49-F238E27FC236}">
                <a16:creationId xmlns:a16="http://schemas.microsoft.com/office/drawing/2014/main" id="{91E179ED-42F4-DC15-53A7-D2E270FF359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63BB205-44F4-2815-7F85-504A35FFF5D9}"/>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29387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0120-42D9-65E0-E29B-7CBC721BBE5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D89A6C-8D35-E80A-49A5-7B83A7B92A87}"/>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4" name="Footer Placeholder 3">
            <a:extLst>
              <a:ext uri="{FF2B5EF4-FFF2-40B4-BE49-F238E27FC236}">
                <a16:creationId xmlns:a16="http://schemas.microsoft.com/office/drawing/2014/main" id="{A8942FE6-AA38-768A-E54C-71C0F0E6757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1226E9B-9019-C6EC-70AA-16318B66A776}"/>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64517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7127B-9C60-9B79-DBD1-7FAAC3507869}"/>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3" name="Footer Placeholder 2">
            <a:extLst>
              <a:ext uri="{FF2B5EF4-FFF2-40B4-BE49-F238E27FC236}">
                <a16:creationId xmlns:a16="http://schemas.microsoft.com/office/drawing/2014/main" id="{40AB3B79-8FD5-B447-F23E-D926BDFDE13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2535308-2FF2-06D7-6C9F-1BB23424BDD4}"/>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207795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FA81-DCC0-227F-EFC5-95A331DCB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B7487FE-4223-6D3B-DF9C-E3BB1291E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9C59580-2CFE-1F45-D529-2ADC279E3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B951E-7E41-D266-FC0A-511637F12080}"/>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6" name="Footer Placeholder 5">
            <a:extLst>
              <a:ext uri="{FF2B5EF4-FFF2-40B4-BE49-F238E27FC236}">
                <a16:creationId xmlns:a16="http://schemas.microsoft.com/office/drawing/2014/main" id="{E9E9C2BB-033F-35D9-6187-33031C28606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1E9B74-862A-931E-C79F-9D8A80D8CD91}"/>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1670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387B-9E23-1FB2-EED2-05FF2173F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8D72C13-E5FF-ADEC-555D-79E391FC1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4C445C3-9E4A-81C8-CB82-AB2802224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C977B-782F-0F6A-9800-092B71BA8216}"/>
              </a:ext>
            </a:extLst>
          </p:cNvPr>
          <p:cNvSpPr>
            <a:spLocks noGrp="1"/>
          </p:cNvSpPr>
          <p:nvPr>
            <p:ph type="dt" sz="half" idx="10"/>
          </p:nvPr>
        </p:nvSpPr>
        <p:spPr/>
        <p:txBody>
          <a:bodyPr/>
          <a:lstStyle/>
          <a:p>
            <a:fld id="{C9ACAA83-829D-4805-8DED-14B8ABF7CD5A}" type="datetimeFigureOut">
              <a:rPr lang="en-ID" smtClean="0"/>
              <a:t>11/03/2025</a:t>
            </a:fld>
            <a:endParaRPr lang="en-ID"/>
          </a:p>
        </p:txBody>
      </p:sp>
      <p:sp>
        <p:nvSpPr>
          <p:cNvPr id="6" name="Footer Placeholder 5">
            <a:extLst>
              <a:ext uri="{FF2B5EF4-FFF2-40B4-BE49-F238E27FC236}">
                <a16:creationId xmlns:a16="http://schemas.microsoft.com/office/drawing/2014/main" id="{44BA9113-3709-1CA4-B4EC-0E9C20A3E58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F4A8D7D-500E-2808-D4F4-F56CDBDF6B4D}"/>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50351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893A7-F5B1-BA36-7AF4-CAA6D5BA8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B70E22E-2C60-7922-7534-9EE5471C6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619359D-8DFE-6428-080C-0B6F16FF4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CAA83-829D-4805-8DED-14B8ABF7CD5A}" type="datetimeFigureOut">
              <a:rPr lang="en-ID" smtClean="0"/>
              <a:t>11/03/2025</a:t>
            </a:fld>
            <a:endParaRPr lang="en-ID"/>
          </a:p>
        </p:txBody>
      </p:sp>
      <p:sp>
        <p:nvSpPr>
          <p:cNvPr id="5" name="Footer Placeholder 4">
            <a:extLst>
              <a:ext uri="{FF2B5EF4-FFF2-40B4-BE49-F238E27FC236}">
                <a16:creationId xmlns:a16="http://schemas.microsoft.com/office/drawing/2014/main" id="{D845D5FC-D29A-644B-419D-FAB0BF440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3794EA8-97D4-8E82-7059-81A7DA179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B031F-8678-4C9E-A2A4-8AFE1615DD02}" type="slidenum">
              <a:rPr lang="en-ID" smtClean="0"/>
              <a:t>‹#›</a:t>
            </a:fld>
            <a:endParaRPr lang="en-ID"/>
          </a:p>
        </p:txBody>
      </p:sp>
    </p:spTree>
    <p:extLst>
      <p:ext uri="{BB962C8B-B14F-4D97-AF65-F5344CB8AC3E}">
        <p14:creationId xmlns:p14="http://schemas.microsoft.com/office/powerpoint/2010/main" val="85903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1071" name="Google Shape;1071;p71"/>
          <p:cNvPicPr preferRelativeResize="0"/>
          <p:nvPr/>
        </p:nvPicPr>
        <p:blipFill rotWithShape="1">
          <a:blip r:embed="rId3">
            <a:alphaModFix/>
          </a:blip>
          <a:srcRect/>
          <a:stretch/>
        </p:blipFill>
        <p:spPr>
          <a:xfrm>
            <a:off x="1" y="1"/>
            <a:ext cx="12192004" cy="6858017"/>
          </a:xfrm>
          <a:prstGeom prst="rect">
            <a:avLst/>
          </a:prstGeom>
          <a:noFill/>
          <a:ln>
            <a:noFill/>
          </a:ln>
        </p:spPr>
      </p:pic>
      <p:sp>
        <p:nvSpPr>
          <p:cNvPr id="1072" name="Google Shape;1072;p71"/>
          <p:cNvSpPr txBox="1"/>
          <p:nvPr/>
        </p:nvSpPr>
        <p:spPr>
          <a:xfrm>
            <a:off x="5056167" y="1066400"/>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2000"/>
            </a:pPr>
            <a:r>
              <a:rPr lang="id" sz="2667" b="1">
                <a:solidFill>
                  <a:srgbClr val="FFFFFF"/>
                </a:solidFill>
                <a:latin typeface="Open Sans"/>
                <a:ea typeface="Open Sans"/>
                <a:cs typeface="Open Sans"/>
                <a:sym typeface="Open Sans"/>
              </a:rPr>
              <a:t>Portofolio - Bootcamp Sesi 6</a:t>
            </a:r>
            <a:endParaRPr sz="3067" b="1">
              <a:solidFill>
                <a:srgbClr val="000000"/>
              </a:solidFill>
              <a:latin typeface="Open Sans"/>
              <a:ea typeface="Open Sans"/>
              <a:cs typeface="Open Sans"/>
              <a:sym typeface="Open Sans"/>
            </a:endParaRPr>
          </a:p>
        </p:txBody>
      </p:sp>
      <p:sp>
        <p:nvSpPr>
          <p:cNvPr id="1073" name="Google Shape;1073;p71"/>
          <p:cNvSpPr txBox="1"/>
          <p:nvPr/>
        </p:nvSpPr>
        <p:spPr>
          <a:xfrm>
            <a:off x="5056167" y="2100667"/>
            <a:ext cx="6821200" cy="2555600"/>
          </a:xfrm>
          <a:prstGeom prst="rect">
            <a:avLst/>
          </a:prstGeom>
          <a:noFill/>
          <a:ln>
            <a:noFill/>
          </a:ln>
        </p:spPr>
        <p:txBody>
          <a:bodyPr spcFirstLastPara="1" wrap="square" lIns="121900" tIns="121900" rIns="121900" bIns="121900" anchor="ctr" anchorCtr="0">
            <a:noAutofit/>
          </a:bodyPr>
          <a:lstStyle/>
          <a:p>
            <a:pPr>
              <a:lnSpc>
                <a:spcPct val="80000"/>
              </a:lnSpc>
              <a:buClr>
                <a:srgbClr val="000000"/>
              </a:buClr>
              <a:buSzPts val="8000"/>
            </a:pPr>
            <a:r>
              <a:rPr lang="id" sz="7066">
                <a:solidFill>
                  <a:srgbClr val="FFFFFF"/>
                </a:solidFill>
                <a:latin typeface="Roboto Black"/>
                <a:ea typeface="Roboto Black"/>
                <a:cs typeface="Roboto Black"/>
                <a:sym typeface="Roboto Black"/>
              </a:rPr>
              <a:t>Perhitungan Pajak &amp; Pelaporan</a:t>
            </a:r>
            <a:endParaRPr sz="7066">
              <a:solidFill>
                <a:srgbClr val="FFFFFF"/>
              </a:solidFill>
              <a:latin typeface="Roboto Black"/>
              <a:ea typeface="Roboto Black"/>
              <a:cs typeface="Roboto Black"/>
              <a:sym typeface="Roboto Black"/>
            </a:endParaRPr>
          </a:p>
        </p:txBody>
      </p:sp>
      <p:sp>
        <p:nvSpPr>
          <p:cNvPr id="1074" name="Google Shape;1074;p71"/>
          <p:cNvSpPr txBox="1"/>
          <p:nvPr/>
        </p:nvSpPr>
        <p:spPr>
          <a:xfrm>
            <a:off x="5056167" y="5083733"/>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2000"/>
            </a:pPr>
            <a:r>
              <a:rPr lang="id" sz="2667" b="1" dirty="0">
                <a:solidFill>
                  <a:srgbClr val="FFFFFF"/>
                </a:solidFill>
                <a:latin typeface="Open Sans"/>
                <a:ea typeface="Open Sans"/>
                <a:cs typeface="Open Sans"/>
                <a:sym typeface="Open Sans"/>
              </a:rPr>
              <a:t>Owner: </a:t>
            </a:r>
            <a:r>
              <a:rPr lang="id" sz="2667" dirty="0">
                <a:solidFill>
                  <a:srgbClr val="FFFFFF"/>
                </a:solidFill>
                <a:latin typeface="Open Sans"/>
                <a:ea typeface="Open Sans"/>
                <a:cs typeface="Open Sans"/>
                <a:sym typeface="Open Sans"/>
              </a:rPr>
              <a:t>(</a:t>
            </a:r>
            <a:r>
              <a:rPr lang="en-US" sz="2667" dirty="0">
                <a:solidFill>
                  <a:srgbClr val="FFFFFF"/>
                </a:solidFill>
                <a:latin typeface="Open Sans"/>
                <a:ea typeface="Open Sans"/>
                <a:cs typeface="Open Sans"/>
                <a:sym typeface="Open Sans"/>
              </a:rPr>
              <a:t>Maulana Yahya</a:t>
            </a:r>
            <a:r>
              <a:rPr lang="id" sz="2667" dirty="0">
                <a:solidFill>
                  <a:srgbClr val="FFFFFF"/>
                </a:solidFill>
                <a:latin typeface="Open Sans"/>
                <a:ea typeface="Open Sans"/>
                <a:cs typeface="Open Sans"/>
                <a:sym typeface="Open Sans"/>
              </a:rPr>
              <a:t>)</a:t>
            </a:r>
            <a:endParaRPr sz="3067" dirty="0">
              <a:solidFill>
                <a:srgbClr val="000000"/>
              </a:solidFill>
              <a:latin typeface="Open Sans"/>
              <a:ea typeface="Open Sans"/>
              <a:cs typeface="Open Sans"/>
              <a:sym typeface="Open Sans"/>
            </a:endParaRPr>
          </a:p>
        </p:txBody>
      </p:sp>
      <p:sp>
        <p:nvSpPr>
          <p:cNvPr id="1075" name="Google Shape;1075;p71"/>
          <p:cNvSpPr txBox="1"/>
          <p:nvPr/>
        </p:nvSpPr>
        <p:spPr>
          <a:xfrm>
            <a:off x="5056167" y="5883667"/>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1400"/>
            </a:pPr>
            <a:r>
              <a:rPr lang="id" sz="1867">
                <a:solidFill>
                  <a:srgbClr val="000000"/>
                </a:solidFill>
                <a:highlight>
                  <a:srgbClr val="FFF2CC"/>
                </a:highlight>
                <a:latin typeface="Arial"/>
                <a:ea typeface="Arial"/>
                <a:cs typeface="Arial"/>
                <a:sym typeface="Arial"/>
              </a:rPr>
              <a:t>Build your skill and portfolio via myskill.id/bootcamp </a:t>
            </a:r>
            <a:endParaRPr sz="1867">
              <a:solidFill>
                <a:srgbClr val="000000"/>
              </a:solidFill>
              <a:highlight>
                <a:srgbClr val="FFF2CC"/>
              </a:highlight>
              <a:latin typeface="Arial"/>
              <a:ea typeface="Arial"/>
              <a:cs typeface="Arial"/>
              <a:sym typeface="Arial"/>
            </a:endParaRPr>
          </a:p>
        </p:txBody>
      </p:sp>
    </p:spTree>
    <p:extLst>
      <p:ext uri="{BB962C8B-B14F-4D97-AF65-F5344CB8AC3E}">
        <p14:creationId xmlns:p14="http://schemas.microsoft.com/office/powerpoint/2010/main" val="417766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grpSp>
        <p:nvGrpSpPr>
          <p:cNvPr id="1198" name="Google Shape;1198;p77"/>
          <p:cNvGrpSpPr/>
          <p:nvPr/>
        </p:nvGrpSpPr>
        <p:grpSpPr>
          <a:xfrm>
            <a:off x="5139454" y="6320938"/>
            <a:ext cx="1913089" cy="518681"/>
            <a:chOff x="3248325" y="4588800"/>
            <a:chExt cx="2045939" cy="554700"/>
          </a:xfrm>
        </p:grpSpPr>
        <p:sp>
          <p:nvSpPr>
            <p:cNvPr id="1199" name="Google Shape;1199;p77"/>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0" name="Google Shape;1200;p77"/>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1" name="Google Shape;1201;p77"/>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02" name="Google Shape;1202;p77"/>
          <p:cNvGrpSpPr/>
          <p:nvPr/>
        </p:nvGrpSpPr>
        <p:grpSpPr>
          <a:xfrm>
            <a:off x="11100114" y="86873"/>
            <a:ext cx="1018357" cy="1003375"/>
            <a:chOff x="695950" y="3458000"/>
            <a:chExt cx="966550" cy="952450"/>
          </a:xfrm>
        </p:grpSpPr>
        <p:sp>
          <p:nvSpPr>
            <p:cNvPr id="1203" name="Google Shape;1203;p77"/>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4" name="Google Shape;1204;p77"/>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5" name="Google Shape;1205;p77"/>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6" name="Google Shape;1206;p77"/>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7" name="Google Shape;1207;p77"/>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8" name="Google Shape;1208;p77"/>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9" name="Google Shape;1209;p77"/>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10" name="Google Shape;1210;p77"/>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11" name="Google Shape;1211;p77"/>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12" name="Google Shape;1212;p77"/>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13" name="Google Shape;1213;p77"/>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14" name="Google Shape;1214;p77"/>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15" name="Google Shape;1215;p77"/>
          <p:cNvSpPr txBox="1"/>
          <p:nvPr/>
        </p:nvSpPr>
        <p:spPr>
          <a:xfrm>
            <a:off x="479100" y="1247067"/>
            <a:ext cx="10512800" cy="595059"/>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Contoh Study Case #2</a:t>
            </a:r>
            <a:endParaRPr sz="3867" b="1">
              <a:solidFill>
                <a:srgbClr val="18919B"/>
              </a:solidFill>
              <a:latin typeface="Roboto"/>
              <a:ea typeface="Roboto"/>
              <a:cs typeface="Roboto"/>
              <a:sym typeface="Roboto"/>
            </a:endParaRPr>
          </a:p>
        </p:txBody>
      </p:sp>
      <p:sp>
        <p:nvSpPr>
          <p:cNvPr id="1216" name="Google Shape;1216;p77"/>
          <p:cNvSpPr/>
          <p:nvPr/>
        </p:nvSpPr>
        <p:spPr>
          <a:xfrm>
            <a:off x="6239167" y="2481667"/>
            <a:ext cx="497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a:solidFill>
                  <a:srgbClr val="040C28"/>
                </a:solidFill>
                <a:latin typeface="Roboto"/>
                <a:ea typeface="Roboto"/>
                <a:cs typeface="Roboto"/>
                <a:sym typeface="Roboto"/>
              </a:rPr>
              <a:t>PT Maju Yes merupakan perusahaan yang bergerak di bidang perdagangan. Berikut adalah data Laporan Laba Rugi PT Maju Yes per 31 Desember 2023 : </a:t>
            </a:r>
            <a:endParaRPr sz="2000">
              <a:solidFill>
                <a:srgbClr val="040C28"/>
              </a:solidFill>
              <a:latin typeface="Roboto"/>
              <a:ea typeface="Roboto"/>
              <a:cs typeface="Roboto"/>
              <a:sym typeface="Roboto"/>
            </a:endParaRPr>
          </a:p>
          <a:p>
            <a:pPr>
              <a:lnSpc>
                <a:spcPct val="115000"/>
              </a:lnSpc>
              <a:buClr>
                <a:srgbClr val="000000"/>
              </a:buClr>
              <a:buSzPts val="1500"/>
            </a:pPr>
            <a:endParaRPr sz="2000">
              <a:solidFill>
                <a:srgbClr val="040C28"/>
              </a:solidFill>
              <a:latin typeface="Roboto"/>
              <a:ea typeface="Roboto"/>
              <a:cs typeface="Roboto"/>
              <a:sym typeface="Roboto"/>
            </a:endParaRPr>
          </a:p>
        </p:txBody>
      </p:sp>
      <p:graphicFrame>
        <p:nvGraphicFramePr>
          <p:cNvPr id="1217" name="Google Shape;1217;p77"/>
          <p:cNvGraphicFramePr/>
          <p:nvPr/>
        </p:nvGraphicFramePr>
        <p:xfrm>
          <a:off x="721567" y="1991833"/>
          <a:ext cx="4974400" cy="3966404"/>
        </p:xfrm>
        <a:graphic>
          <a:graphicData uri="http://schemas.openxmlformats.org/drawingml/2006/table">
            <a:tbl>
              <a:tblPr>
                <a:noFill/>
              </a:tblPr>
              <a:tblGrid>
                <a:gridCol w="2852800">
                  <a:extLst>
                    <a:ext uri="{9D8B030D-6E8A-4147-A177-3AD203B41FA5}">
                      <a16:colId xmlns:a16="http://schemas.microsoft.com/office/drawing/2014/main" val="20000"/>
                    </a:ext>
                  </a:extLst>
                </a:gridCol>
                <a:gridCol w="2121600">
                  <a:extLst>
                    <a:ext uri="{9D8B030D-6E8A-4147-A177-3AD203B41FA5}">
                      <a16:colId xmlns:a16="http://schemas.microsoft.com/office/drawing/2014/main" val="20001"/>
                    </a:ext>
                  </a:extLst>
                </a:gridCol>
              </a:tblGrid>
              <a:tr h="637867">
                <a:tc gridSpan="2">
                  <a:txBody>
                    <a:bodyPr/>
                    <a:lstStyle/>
                    <a:p>
                      <a:pPr marL="91440" marR="0" lvl="0" indent="0" algn="ctr" rtl="0">
                        <a:lnSpc>
                          <a:spcPct val="115000"/>
                        </a:lnSpc>
                        <a:spcBef>
                          <a:spcPts val="0"/>
                        </a:spcBef>
                        <a:spcAft>
                          <a:spcPts val="0"/>
                        </a:spcAft>
                        <a:buClr>
                          <a:srgbClr val="000000"/>
                        </a:buClr>
                        <a:buSzPts val="800"/>
                        <a:buFont typeface="Arial"/>
                        <a:buNone/>
                      </a:pPr>
                      <a:r>
                        <a:rPr lang="id" sz="1100" b="1">
                          <a:solidFill>
                            <a:srgbClr val="FFFFFF"/>
                          </a:solidFill>
                          <a:latin typeface="Roboto"/>
                          <a:ea typeface="Roboto"/>
                          <a:cs typeface="Roboto"/>
                          <a:sym typeface="Roboto"/>
                        </a:rPr>
                        <a:t>PT MAJU YES</a:t>
                      </a:r>
                      <a:endParaRPr sz="1100" b="1" u="none" strike="noStrike" cap="none">
                        <a:solidFill>
                          <a:srgbClr val="FFFFFF"/>
                        </a:solidFill>
                        <a:latin typeface="Roboto"/>
                        <a:ea typeface="Roboto"/>
                        <a:cs typeface="Roboto"/>
                        <a:sym typeface="Roboto"/>
                      </a:endParaRPr>
                    </a:p>
                    <a:p>
                      <a:pPr marL="91440" marR="0" lvl="0" indent="0" algn="ctr" rtl="0">
                        <a:lnSpc>
                          <a:spcPct val="115000"/>
                        </a:lnSpc>
                        <a:spcBef>
                          <a:spcPts val="0"/>
                        </a:spcBef>
                        <a:spcAft>
                          <a:spcPts val="0"/>
                        </a:spcAft>
                        <a:buClr>
                          <a:srgbClr val="000000"/>
                        </a:buClr>
                        <a:buSzPts val="800"/>
                        <a:buFont typeface="Arial"/>
                        <a:buNone/>
                      </a:pPr>
                      <a:r>
                        <a:rPr lang="id" sz="1100" b="1" u="none" strike="noStrike" cap="none">
                          <a:solidFill>
                            <a:srgbClr val="FFFFFF"/>
                          </a:solidFill>
                          <a:latin typeface="Roboto"/>
                          <a:ea typeface="Roboto"/>
                          <a:cs typeface="Roboto"/>
                          <a:sym typeface="Roboto"/>
                        </a:rPr>
                        <a:t>LAPORAN LABA RUGI </a:t>
                      </a:r>
                      <a:endParaRPr sz="1100" b="1" u="none" strike="noStrike" cap="none">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0"/>
                  </a:ext>
                </a:extLst>
              </a:tr>
              <a:tr h="237733">
                <a:tc gridSpan="2">
                  <a:txBody>
                    <a:bodyPr/>
                    <a:lstStyle/>
                    <a:p>
                      <a:pPr marL="91440" lvl="0" indent="0" algn="ctr" rtl="0">
                        <a:lnSpc>
                          <a:spcPct val="115000"/>
                        </a:lnSpc>
                        <a:spcBef>
                          <a:spcPts val="0"/>
                        </a:spcBef>
                        <a:spcAft>
                          <a:spcPts val="0"/>
                        </a:spcAft>
                        <a:buNone/>
                      </a:pPr>
                      <a:r>
                        <a:rPr lang="id" sz="1100" b="1">
                          <a:solidFill>
                            <a:srgbClr val="FFFFFF"/>
                          </a:solidFill>
                          <a:latin typeface="Roboto"/>
                          <a:ea typeface="Roboto"/>
                          <a:cs typeface="Roboto"/>
                          <a:sym typeface="Roboto"/>
                        </a:rPr>
                        <a:t>Per 31 Desember 2023</a:t>
                      </a:r>
                      <a:endParaRPr sz="1100" b="1">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latin typeface="Roboto"/>
                          <a:ea typeface="Roboto"/>
                          <a:cs typeface="Roboto"/>
                          <a:sym typeface="Roboto"/>
                        </a:rPr>
                        <a:t>Penjualan</a:t>
                      </a:r>
                      <a:endParaRPr sz="1100" b="1" u="none" strike="noStrike" cap="none">
                        <a:latin typeface="Roboto"/>
                        <a:ea typeface="Roboto"/>
                        <a:cs typeface="Roboto"/>
                        <a:sym typeface="Roboto"/>
                      </a:endParaRPr>
                    </a:p>
                  </a:txBody>
                  <a:tcPr marL="0" marR="0" marT="0" marB="0" anchor="ct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b="1">
                          <a:latin typeface="Roboto"/>
                          <a:ea typeface="Roboto"/>
                          <a:cs typeface="Roboto"/>
                          <a:sym typeface="Roboto"/>
                        </a:rPr>
                        <a:t>35.0</a:t>
                      </a:r>
                      <a:r>
                        <a:rPr lang="id" sz="1100" b="1" u="none" strike="noStrike" cap="none">
                          <a:latin typeface="Roboto"/>
                          <a:ea typeface="Roboto"/>
                          <a:cs typeface="Roboto"/>
                          <a:sym typeface="Roboto"/>
                        </a:rPr>
                        <a:t>00.000.000</a:t>
                      </a:r>
                      <a:endParaRPr sz="1100" b="1"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latin typeface="Roboto"/>
                          <a:ea typeface="Roboto"/>
                          <a:cs typeface="Roboto"/>
                          <a:sym typeface="Roboto"/>
                        </a:rPr>
                        <a:t>Harga Pokok Penjualan</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20.0</a:t>
                      </a:r>
                      <a:r>
                        <a:rPr lang="id" sz="1100" u="none" strike="noStrike" cap="none">
                          <a:latin typeface="Roboto"/>
                          <a:ea typeface="Roboto"/>
                          <a:cs typeface="Roboto"/>
                          <a:sym typeface="Roboto"/>
                        </a:rPr>
                        <a:t>00.000.000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latin typeface="Roboto"/>
                          <a:ea typeface="Roboto"/>
                          <a:cs typeface="Roboto"/>
                          <a:sym typeface="Roboto"/>
                        </a:rPr>
                        <a:t>Laba Kotor</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15.00</a:t>
                      </a:r>
                      <a:r>
                        <a:rPr lang="id" sz="1100" u="none" strike="noStrike" cap="none">
                          <a:latin typeface="Roboto"/>
                          <a:ea typeface="Roboto"/>
                          <a:cs typeface="Roboto"/>
                          <a:sym typeface="Roboto"/>
                        </a:rPr>
                        <a:t>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solidFill>
                            <a:srgbClr val="000000"/>
                          </a:solidFill>
                          <a:latin typeface="Roboto"/>
                          <a:ea typeface="Roboto"/>
                          <a:cs typeface="Roboto"/>
                          <a:sym typeface="Roboto"/>
                        </a:rPr>
                        <a:t>Beban Operasi</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 Gaji</a:t>
                      </a:r>
                      <a:endParaRPr sz="11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3.000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Transportasi</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500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Penyusutan</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500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a:t>
                      </a:r>
                      <a:r>
                        <a:rPr lang="id" sz="1100">
                          <a:solidFill>
                            <a:srgbClr val="000000"/>
                          </a:solidFill>
                          <a:latin typeface="Roboto"/>
                          <a:ea typeface="Roboto"/>
                          <a:cs typeface="Roboto"/>
                          <a:sym typeface="Roboto"/>
                        </a:rPr>
                        <a:t>Kantor</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4.900</a:t>
                      </a:r>
                      <a:r>
                        <a:rPr lang="id" sz="1100" u="none" strike="noStrike" cap="none">
                          <a:solidFill>
                            <a:srgbClr val="000000"/>
                          </a:solidFill>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9"/>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 Pemeliharaan</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1.00</a:t>
                      </a:r>
                      <a:r>
                        <a:rPr lang="id" sz="1100" u="none" strike="noStrike" cap="none">
                          <a:solidFill>
                            <a:srgbClr val="000000"/>
                          </a:solidFill>
                          <a:latin typeface="Roboto"/>
                          <a:ea typeface="Roboto"/>
                          <a:cs typeface="Roboto"/>
                          <a:sym typeface="Roboto"/>
                        </a:rPr>
                        <a:t>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57567">
                <a:tc>
                  <a:txBody>
                    <a:bodyPr/>
                    <a:lstStyle/>
                    <a:p>
                      <a:pPr marL="72000" marR="0" lvl="0" indent="0" algn="l" rtl="0">
                        <a:lnSpc>
                          <a:spcPct val="115000"/>
                        </a:lnSpc>
                        <a:spcBef>
                          <a:spcPts val="0"/>
                        </a:spcBef>
                        <a:spcAft>
                          <a:spcPts val="0"/>
                        </a:spcAft>
                        <a:buNone/>
                      </a:pPr>
                      <a:r>
                        <a:rPr lang="id" sz="1100">
                          <a:solidFill>
                            <a:srgbClr val="000000"/>
                          </a:solidFill>
                          <a:latin typeface="Roboto"/>
                          <a:ea typeface="Roboto"/>
                          <a:cs typeface="Roboto"/>
                          <a:sym typeface="Roboto"/>
                        </a:rPr>
                        <a:t>Beban Lain-Lain</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None/>
                      </a:pPr>
                      <a:r>
                        <a:rPr lang="id" sz="1100">
                          <a:solidFill>
                            <a:srgbClr val="000000"/>
                          </a:solidFill>
                          <a:latin typeface="Roboto"/>
                          <a:ea typeface="Roboto"/>
                          <a:cs typeface="Roboto"/>
                          <a:sym typeface="Roboto"/>
                        </a:rPr>
                        <a:t>100.000.000</a:t>
                      </a:r>
                      <a:endParaRPr sz="11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solidFill>
                            <a:srgbClr val="000000"/>
                          </a:solidFill>
                          <a:latin typeface="Roboto"/>
                          <a:ea typeface="Roboto"/>
                          <a:cs typeface="Roboto"/>
                          <a:sym typeface="Roboto"/>
                        </a:rPr>
                        <a:t>Jumlah</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10.000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latin typeface="Roboto"/>
                          <a:ea typeface="Roboto"/>
                          <a:cs typeface="Roboto"/>
                          <a:sym typeface="Roboto"/>
                        </a:rPr>
                        <a:t>Laba Bersih</a:t>
                      </a:r>
                      <a:endParaRPr sz="11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b="1">
                          <a:latin typeface="Roboto"/>
                          <a:ea typeface="Roboto"/>
                          <a:cs typeface="Roboto"/>
                          <a:sym typeface="Roboto"/>
                        </a:rPr>
                        <a:t>5.000</a:t>
                      </a:r>
                      <a:r>
                        <a:rPr lang="id" sz="1100" b="1" u="none" strike="noStrike" cap="none">
                          <a:latin typeface="Roboto"/>
                          <a:ea typeface="Roboto"/>
                          <a:cs typeface="Roboto"/>
                          <a:sym typeface="Roboto"/>
                        </a:rPr>
                        <a:t>.000.000</a:t>
                      </a:r>
                      <a:endParaRPr sz="11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6438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grpSp>
        <p:nvGrpSpPr>
          <p:cNvPr id="1222" name="Google Shape;1222;p78"/>
          <p:cNvGrpSpPr/>
          <p:nvPr/>
        </p:nvGrpSpPr>
        <p:grpSpPr>
          <a:xfrm>
            <a:off x="5139454" y="6320938"/>
            <a:ext cx="1913089" cy="518681"/>
            <a:chOff x="3248325" y="4588800"/>
            <a:chExt cx="2045939" cy="554700"/>
          </a:xfrm>
        </p:grpSpPr>
        <p:sp>
          <p:nvSpPr>
            <p:cNvPr id="1223" name="Google Shape;1223;p78"/>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4" name="Google Shape;1224;p78"/>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5" name="Google Shape;1225;p78"/>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26" name="Google Shape;1226;p78"/>
          <p:cNvGrpSpPr/>
          <p:nvPr/>
        </p:nvGrpSpPr>
        <p:grpSpPr>
          <a:xfrm>
            <a:off x="11100114" y="86873"/>
            <a:ext cx="1018357" cy="1003375"/>
            <a:chOff x="695950" y="3458000"/>
            <a:chExt cx="966550" cy="952450"/>
          </a:xfrm>
        </p:grpSpPr>
        <p:sp>
          <p:nvSpPr>
            <p:cNvPr id="1227" name="Google Shape;1227;p78"/>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8" name="Google Shape;1228;p78"/>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9" name="Google Shape;1229;p78"/>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0" name="Google Shape;1230;p78"/>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1" name="Google Shape;1231;p78"/>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2" name="Google Shape;1232;p78"/>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3" name="Google Shape;1233;p78"/>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4" name="Google Shape;1234;p78"/>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5" name="Google Shape;1235;p78"/>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36" name="Google Shape;1236;p78"/>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37" name="Google Shape;1237;p78"/>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38" name="Google Shape;1238;p78"/>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39" name="Google Shape;1239;p78"/>
          <p:cNvSpPr/>
          <p:nvPr/>
        </p:nvSpPr>
        <p:spPr>
          <a:xfrm>
            <a:off x="578300" y="16028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dirty="0">
                <a:solidFill>
                  <a:srgbClr val="040C28"/>
                </a:solidFill>
                <a:latin typeface="Roboto"/>
                <a:ea typeface="Roboto"/>
                <a:cs typeface="Roboto"/>
                <a:sym typeface="Roboto"/>
              </a:rPr>
              <a:t>PT Maju Yes memiliki omset lebih dari 4,8 miliar dan masih di bawah 50 miliar dalam satu tahun. Maka, berdasarkan UU PPh Pasal 31E maka PT Maju Yes mendapatkan fasilitas penurunan tarif 50% dari proporsi peredaran usaha 4,8 miliar. </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Berikut adalah perhitungan pajaknya : </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40" name="Google Shape;1240;p78"/>
          <p:cNvSpPr/>
          <p:nvPr/>
        </p:nvSpPr>
        <p:spPr>
          <a:xfrm>
            <a:off x="578300" y="3592251"/>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Peredaran Bruto				Rp 35.000.000.000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HPP						Rp 20.000.000.000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Beban Operasional			</a:t>
            </a:r>
            <a:r>
              <a:rPr lang="en-US" sz="2000" dirty="0">
                <a:solidFill>
                  <a:srgbClr val="040C28"/>
                </a:solidFill>
                <a:latin typeface="Roboto"/>
                <a:ea typeface="Roboto"/>
                <a:cs typeface="Roboto"/>
                <a:sym typeface="Roboto"/>
              </a:rPr>
              <a:t>        	</a:t>
            </a:r>
            <a:r>
              <a:rPr lang="id" sz="2000" u="sng" dirty="0">
                <a:solidFill>
                  <a:srgbClr val="040C28"/>
                </a:solidFill>
                <a:latin typeface="Roboto"/>
                <a:ea typeface="Roboto"/>
                <a:cs typeface="Roboto"/>
                <a:sym typeface="Roboto"/>
              </a:rPr>
              <a:t>Rp 10.000.000.000 (-)</a:t>
            </a:r>
            <a:endParaRPr sz="2000" u="sng"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Penghasilan Kena Pajak</a:t>
            </a:r>
            <a:r>
              <a:rPr lang="id" sz="2000" dirty="0">
                <a:solidFill>
                  <a:srgbClr val="040C28"/>
                </a:solidFill>
                <a:latin typeface="Roboto"/>
                <a:ea typeface="Roboto"/>
                <a:cs typeface="Roboto"/>
                <a:sym typeface="Roboto"/>
              </a:rPr>
              <a:t>		</a:t>
            </a:r>
            <a:r>
              <a:rPr lang="en-US" sz="2000" dirty="0">
                <a:solidFill>
                  <a:srgbClr val="040C28"/>
                </a:solidFill>
                <a:latin typeface="Roboto"/>
                <a:ea typeface="Roboto"/>
                <a:cs typeface="Roboto"/>
                <a:sym typeface="Roboto"/>
              </a:rPr>
              <a:t>	</a:t>
            </a:r>
            <a:r>
              <a:rPr lang="id" sz="2000" dirty="0">
                <a:solidFill>
                  <a:srgbClr val="040C28"/>
                </a:solidFill>
                <a:latin typeface="Roboto"/>
                <a:ea typeface="Roboto"/>
                <a:cs typeface="Roboto"/>
                <a:sym typeface="Roboto"/>
              </a:rPr>
              <a:t>Rp    5.000.000.000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91389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grpSp>
        <p:nvGrpSpPr>
          <p:cNvPr id="1245" name="Google Shape;1245;p79"/>
          <p:cNvGrpSpPr/>
          <p:nvPr/>
        </p:nvGrpSpPr>
        <p:grpSpPr>
          <a:xfrm>
            <a:off x="5139454" y="6320938"/>
            <a:ext cx="1913089" cy="518681"/>
            <a:chOff x="3248325" y="4588800"/>
            <a:chExt cx="2045939" cy="554700"/>
          </a:xfrm>
        </p:grpSpPr>
        <p:sp>
          <p:nvSpPr>
            <p:cNvPr id="1246" name="Google Shape;1246;p79"/>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47" name="Google Shape;1247;p79"/>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48" name="Google Shape;1248;p79"/>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49" name="Google Shape;1249;p79"/>
          <p:cNvGrpSpPr/>
          <p:nvPr/>
        </p:nvGrpSpPr>
        <p:grpSpPr>
          <a:xfrm>
            <a:off x="11100114" y="86873"/>
            <a:ext cx="1018357" cy="1003375"/>
            <a:chOff x="695950" y="3458000"/>
            <a:chExt cx="966550" cy="952450"/>
          </a:xfrm>
        </p:grpSpPr>
        <p:sp>
          <p:nvSpPr>
            <p:cNvPr id="1250" name="Google Shape;1250;p79"/>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1" name="Google Shape;1251;p79"/>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2" name="Google Shape;1252;p79"/>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3" name="Google Shape;1253;p79"/>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4" name="Google Shape;1254;p79"/>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5" name="Google Shape;1255;p79"/>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6" name="Google Shape;1256;p79"/>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7" name="Google Shape;1257;p79"/>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8" name="Google Shape;1258;p79"/>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59" name="Google Shape;1259;p79"/>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60" name="Google Shape;1260;p79"/>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61" name="Google Shape;1261;p79"/>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62" name="Google Shape;1262;p79"/>
          <p:cNvSpPr/>
          <p:nvPr/>
        </p:nvSpPr>
        <p:spPr>
          <a:xfrm>
            <a:off x="578300" y="20501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4.800.000.000/Peredaran Usaha Bruto) x Penghasilan Kena Pajak</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4.800.000.000/Rp 35.000.000.000) x Rp 5.000.000.000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685.714.285</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63" name="Google Shape;1263;p79"/>
          <p:cNvSpPr/>
          <p:nvPr/>
        </p:nvSpPr>
        <p:spPr>
          <a:xfrm>
            <a:off x="578300" y="3791851"/>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Penghasilan Kena Pajak -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5.000.000.000 - Rp 685.714.285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4.314.285.715</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304758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80"/>
          <p:cNvGrpSpPr/>
          <p:nvPr/>
        </p:nvGrpSpPr>
        <p:grpSpPr>
          <a:xfrm>
            <a:off x="5139454" y="6320938"/>
            <a:ext cx="1913089" cy="518681"/>
            <a:chOff x="3248325" y="4588800"/>
            <a:chExt cx="2045939" cy="554700"/>
          </a:xfrm>
        </p:grpSpPr>
        <p:sp>
          <p:nvSpPr>
            <p:cNvPr id="1269" name="Google Shape;1269;p8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0" name="Google Shape;1270;p8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1" name="Google Shape;1271;p8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72" name="Google Shape;1272;p80"/>
          <p:cNvGrpSpPr/>
          <p:nvPr/>
        </p:nvGrpSpPr>
        <p:grpSpPr>
          <a:xfrm>
            <a:off x="11100114" y="86873"/>
            <a:ext cx="1018357" cy="1003375"/>
            <a:chOff x="695950" y="3458000"/>
            <a:chExt cx="966550" cy="952450"/>
          </a:xfrm>
        </p:grpSpPr>
        <p:sp>
          <p:nvSpPr>
            <p:cNvPr id="1273" name="Google Shape;1273;p80"/>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4" name="Google Shape;1274;p80"/>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5" name="Google Shape;1275;p80"/>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6" name="Google Shape;1276;p80"/>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7" name="Google Shape;1277;p80"/>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8" name="Google Shape;1278;p80"/>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9" name="Google Shape;1279;p80"/>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0" name="Google Shape;1280;p80"/>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1" name="Google Shape;1281;p80"/>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82" name="Google Shape;1282;p80"/>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83" name="Google Shape;1283;p80"/>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84" name="Google Shape;1284;p80"/>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85" name="Google Shape;1285;p80"/>
          <p:cNvSpPr/>
          <p:nvPr/>
        </p:nvSpPr>
        <p:spPr>
          <a:xfrm>
            <a:off x="578300" y="19964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22% x Rp 685.714.285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75.428.570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86" name="Google Shape;1286;p80"/>
          <p:cNvSpPr/>
          <p:nvPr/>
        </p:nvSpPr>
        <p:spPr>
          <a:xfrm>
            <a:off x="578300" y="43180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22% x Rp 4.314.285.715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949.142.856</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Total 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75.428.570 + Rp 949.142.856 = </a:t>
            </a:r>
            <a:r>
              <a:rPr lang="id" sz="2000" b="1" dirty="0">
                <a:solidFill>
                  <a:srgbClr val="040C28"/>
                </a:solidFill>
                <a:latin typeface="Roboto"/>
                <a:ea typeface="Roboto"/>
                <a:cs typeface="Roboto"/>
                <a:sym typeface="Roboto"/>
              </a:rPr>
              <a:t>Rp 1.024.571.426</a:t>
            </a:r>
            <a:endParaRPr sz="2000" b="1"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16918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72"/>
          <p:cNvGrpSpPr/>
          <p:nvPr/>
        </p:nvGrpSpPr>
        <p:grpSpPr>
          <a:xfrm>
            <a:off x="5139454" y="6320938"/>
            <a:ext cx="1913089" cy="518681"/>
            <a:chOff x="3248325" y="4588800"/>
            <a:chExt cx="2045939" cy="554700"/>
          </a:xfrm>
        </p:grpSpPr>
        <p:sp>
          <p:nvSpPr>
            <p:cNvPr id="1081" name="Google Shape;1081;p7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2" name="Google Shape;1082;p7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3" name="Google Shape;1083;p7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084" name="Google Shape;1084;p72"/>
          <p:cNvGrpSpPr/>
          <p:nvPr/>
        </p:nvGrpSpPr>
        <p:grpSpPr>
          <a:xfrm>
            <a:off x="11100114" y="86873"/>
            <a:ext cx="1018357" cy="1003375"/>
            <a:chOff x="695950" y="3458000"/>
            <a:chExt cx="966550" cy="952450"/>
          </a:xfrm>
        </p:grpSpPr>
        <p:sp>
          <p:nvSpPr>
            <p:cNvPr id="1085" name="Google Shape;1085;p72"/>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6" name="Google Shape;1086;p72"/>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7" name="Google Shape;1087;p72"/>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8" name="Google Shape;1088;p72"/>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9" name="Google Shape;1089;p72"/>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0" name="Google Shape;1090;p72"/>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1" name="Google Shape;1091;p72"/>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2" name="Google Shape;1092;p72"/>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3" name="Google Shape;1093;p72"/>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094" name="Google Shape;1094;p72"/>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095" name="Google Shape;1095;p72"/>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096" name="Google Shape;1096;p72"/>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 #1</a:t>
            </a:r>
            <a:endParaRPr sz="3867" b="1">
              <a:solidFill>
                <a:srgbClr val="18919B"/>
              </a:solidFill>
              <a:latin typeface="Roboto"/>
              <a:ea typeface="Roboto"/>
              <a:cs typeface="Roboto"/>
              <a:sym typeface="Roboto"/>
            </a:endParaRPr>
          </a:p>
        </p:txBody>
      </p:sp>
      <p:sp>
        <p:nvSpPr>
          <p:cNvPr id="1097" name="Google Shape;1097;p72"/>
          <p:cNvSpPr/>
          <p:nvPr/>
        </p:nvSpPr>
        <p:spPr>
          <a:xfrm>
            <a:off x="547600" y="1481951"/>
            <a:ext cx="1109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a:solidFill>
                  <a:srgbClr val="040C28"/>
                </a:solidFill>
                <a:latin typeface="Roboto"/>
                <a:ea typeface="Roboto"/>
                <a:cs typeface="Roboto"/>
                <a:sym typeface="Roboto"/>
              </a:rPr>
              <a:t>PT Beruntung Selalu berdiri pada tahun 2021 dan bergerak dalam bidang perdagangan umum.</a:t>
            </a:r>
            <a:endParaRPr sz="1733">
              <a:solidFill>
                <a:srgbClr val="040C28"/>
              </a:solidFill>
              <a:latin typeface="Roboto"/>
              <a:ea typeface="Roboto"/>
              <a:cs typeface="Roboto"/>
              <a:sym typeface="Roboto"/>
            </a:endParaRPr>
          </a:p>
          <a:p>
            <a:pPr>
              <a:lnSpc>
                <a:spcPct val="115000"/>
              </a:lnSpc>
              <a:buClr>
                <a:srgbClr val="000000"/>
              </a:buClr>
              <a:buSzPts val="1500"/>
            </a:pPr>
            <a:r>
              <a:rPr lang="id" sz="1733">
                <a:solidFill>
                  <a:srgbClr val="040C28"/>
                </a:solidFill>
                <a:latin typeface="Roboto"/>
                <a:ea typeface="Roboto"/>
                <a:cs typeface="Roboto"/>
                <a:sym typeface="Roboto"/>
              </a:rPr>
              <a:t>Omzet PT Beruntung Selalu pada tahun 2022 sebesar 4 Milyar. Berikut adalah rincian omset PT Beruntung Selalu sepanjang tahun 2022 : </a:t>
            </a:r>
            <a:endParaRPr sz="1733">
              <a:solidFill>
                <a:srgbClr val="040C28"/>
              </a:solidFill>
              <a:latin typeface="Roboto"/>
              <a:ea typeface="Roboto"/>
              <a:cs typeface="Roboto"/>
              <a:sym typeface="Roboto"/>
            </a:endParaRPr>
          </a:p>
          <a:p>
            <a:pPr>
              <a:lnSpc>
                <a:spcPct val="115000"/>
              </a:lnSpc>
              <a:buClr>
                <a:srgbClr val="000000"/>
              </a:buClr>
              <a:buSzPts val="1500"/>
            </a:pPr>
            <a:endParaRPr sz="1733">
              <a:solidFill>
                <a:srgbClr val="040C28"/>
              </a:solidFill>
              <a:latin typeface="Roboto"/>
              <a:ea typeface="Roboto"/>
              <a:cs typeface="Roboto"/>
              <a:sym typeface="Roboto"/>
            </a:endParaRPr>
          </a:p>
        </p:txBody>
      </p:sp>
      <p:graphicFrame>
        <p:nvGraphicFramePr>
          <p:cNvPr id="1098" name="Google Shape;1098;p72"/>
          <p:cNvGraphicFramePr/>
          <p:nvPr/>
        </p:nvGraphicFramePr>
        <p:xfrm>
          <a:off x="761367" y="2431384"/>
          <a:ext cx="4530933" cy="3793678"/>
        </p:xfrm>
        <a:graphic>
          <a:graphicData uri="http://schemas.openxmlformats.org/drawingml/2006/table">
            <a:tbl>
              <a:tblPr>
                <a:noFill/>
              </a:tblPr>
              <a:tblGrid>
                <a:gridCol w="1525300">
                  <a:extLst>
                    <a:ext uri="{9D8B030D-6E8A-4147-A177-3AD203B41FA5}">
                      <a16:colId xmlns:a16="http://schemas.microsoft.com/office/drawing/2014/main" val="20000"/>
                    </a:ext>
                  </a:extLst>
                </a:gridCol>
                <a:gridCol w="3005633">
                  <a:extLst>
                    <a:ext uri="{9D8B030D-6E8A-4147-A177-3AD203B41FA5}">
                      <a16:colId xmlns:a16="http://schemas.microsoft.com/office/drawing/2014/main" val="20001"/>
                    </a:ext>
                  </a:extLst>
                </a:gridCol>
              </a:tblGrid>
              <a:tr h="261112">
                <a:tc>
                  <a:txBody>
                    <a:bodyPr/>
                    <a:lstStyle/>
                    <a:p>
                      <a:pPr marL="91440" marR="0" lvl="0" indent="0" algn="ctr" rtl="0">
                        <a:lnSpc>
                          <a:spcPct val="115000"/>
                        </a:lnSpc>
                        <a:spcBef>
                          <a:spcPts val="0"/>
                        </a:spcBef>
                        <a:spcAft>
                          <a:spcPts val="0"/>
                        </a:spcAft>
                        <a:buClr>
                          <a:srgbClr val="000000"/>
                        </a:buClr>
                        <a:buSzPts val="600"/>
                        <a:buFont typeface="Arial"/>
                        <a:buNone/>
                      </a:pPr>
                      <a:r>
                        <a:rPr lang="id" sz="1600" b="1">
                          <a:solidFill>
                            <a:srgbClr val="FFFFFF"/>
                          </a:solidFill>
                          <a:latin typeface="Roboto"/>
                          <a:ea typeface="Roboto"/>
                          <a:cs typeface="Roboto"/>
                          <a:sym typeface="Roboto"/>
                        </a:rPr>
                        <a:t>Bulan</a:t>
                      </a:r>
                      <a:endParaRPr sz="16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600" b="1">
                          <a:solidFill>
                            <a:srgbClr val="FFFFFF"/>
                          </a:solidFill>
                          <a:latin typeface="Roboto"/>
                          <a:ea typeface="Roboto"/>
                          <a:cs typeface="Roboto"/>
                          <a:sym typeface="Roboto"/>
                        </a:rPr>
                        <a:t>Peredaran Bruto</a:t>
                      </a:r>
                      <a:endParaRPr sz="1600" u="none" strike="noStrike" cap="none">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Januari</a:t>
                      </a:r>
                      <a:endParaRPr sz="16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600" dirty="0">
                          <a:latin typeface="Roboto"/>
                          <a:ea typeface="Roboto"/>
                          <a:cs typeface="Roboto"/>
                          <a:sym typeface="Roboto"/>
                        </a:rPr>
                        <a:t>325</a:t>
                      </a:r>
                      <a:r>
                        <a:rPr lang="id" sz="1600" u="none" strike="noStrike" cap="none" dirty="0">
                          <a:latin typeface="Roboto"/>
                          <a:ea typeface="Roboto"/>
                          <a:cs typeface="Roboto"/>
                          <a:sym typeface="Roboto"/>
                        </a:rPr>
                        <a:t>.000.000</a:t>
                      </a:r>
                      <a:endParaRPr sz="1600" u="none" strike="noStrike" cap="none" dirty="0">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Februari</a:t>
                      </a:r>
                      <a:endParaRPr sz="16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Maret</a:t>
                      </a:r>
                      <a:endParaRPr sz="16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dirty="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April</a:t>
                      </a:r>
                      <a:endParaRPr sz="16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Mei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Juni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Juli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Agustus</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September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Oktober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November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Desember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endParaRPr sz="16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600" dirty="0">
                          <a:latin typeface="Roboto"/>
                          <a:ea typeface="Roboto"/>
                          <a:cs typeface="Roboto"/>
                          <a:sym typeface="Roboto"/>
                        </a:rPr>
                        <a:t>4</a:t>
                      </a:r>
                      <a:r>
                        <a:rPr lang="id" sz="1600" u="none" strike="noStrike" cap="none" dirty="0">
                          <a:latin typeface="Roboto"/>
                          <a:ea typeface="Roboto"/>
                          <a:cs typeface="Roboto"/>
                          <a:sym typeface="Roboto"/>
                        </a:rPr>
                        <a:t>.000.000.000</a:t>
                      </a:r>
                      <a:endParaRPr sz="1600" u="none" strike="noStrike" cap="none" dirty="0">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
        <p:nvSpPr>
          <p:cNvPr id="1099" name="Google Shape;1099;p72"/>
          <p:cNvSpPr/>
          <p:nvPr/>
        </p:nvSpPr>
        <p:spPr>
          <a:xfrm>
            <a:off x="5968800" y="3722967"/>
            <a:ext cx="54332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b="1">
                <a:solidFill>
                  <a:srgbClr val="040C28"/>
                </a:solidFill>
                <a:latin typeface="Roboto"/>
                <a:ea typeface="Roboto"/>
                <a:cs typeface="Roboto"/>
                <a:sym typeface="Roboto"/>
              </a:rPr>
              <a:t>Diminta : </a:t>
            </a:r>
            <a:endParaRPr sz="1733" b="1">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Analisislah tarif pph badan yang tepat untuk PT Beruntung Selalu.</a:t>
            </a:r>
            <a:endParaRPr sz="1733">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Jika PT Beruntung Selalu menggunakan tarif pph 0,5%, kapan jangka waktu yang diperbolehkan untuk penggunaan tarif pph 0,5%? dan tarif pph badan apa yang berlaku setelah habis jangka waktu penggunaan pph 0,5%?</a:t>
            </a:r>
            <a:endParaRPr sz="1733">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Hitunglah PPh Terutang PT Beruntung Selalu</a:t>
            </a:r>
            <a:endParaRPr sz="1733">
              <a:solidFill>
                <a:srgbClr val="040C28"/>
              </a:solidFill>
              <a:latin typeface="Roboto"/>
              <a:ea typeface="Roboto"/>
              <a:cs typeface="Roboto"/>
              <a:sym typeface="Roboto"/>
            </a:endParaRPr>
          </a:p>
        </p:txBody>
      </p:sp>
    </p:spTree>
    <p:extLst>
      <p:ext uri="{BB962C8B-B14F-4D97-AF65-F5344CB8AC3E}">
        <p14:creationId xmlns:p14="http://schemas.microsoft.com/office/powerpoint/2010/main" val="80353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grpSp>
        <p:nvGrpSpPr>
          <p:cNvPr id="1104" name="Google Shape;1104;p73"/>
          <p:cNvGrpSpPr/>
          <p:nvPr/>
        </p:nvGrpSpPr>
        <p:grpSpPr>
          <a:xfrm>
            <a:off x="5139454" y="6320938"/>
            <a:ext cx="1913089" cy="518681"/>
            <a:chOff x="3248325" y="4588800"/>
            <a:chExt cx="2045939" cy="554700"/>
          </a:xfrm>
        </p:grpSpPr>
        <p:sp>
          <p:nvSpPr>
            <p:cNvPr id="1105" name="Google Shape;1105;p7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06" name="Google Shape;1106;p7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07" name="Google Shape;1107;p7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08" name="Google Shape;1108;p73"/>
          <p:cNvGrpSpPr/>
          <p:nvPr/>
        </p:nvGrpSpPr>
        <p:grpSpPr>
          <a:xfrm>
            <a:off x="11100114" y="86873"/>
            <a:ext cx="1018357" cy="1003375"/>
            <a:chOff x="695950" y="3458000"/>
            <a:chExt cx="966550" cy="952450"/>
          </a:xfrm>
        </p:grpSpPr>
        <p:sp>
          <p:nvSpPr>
            <p:cNvPr id="1109" name="Google Shape;1109;p73"/>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0" name="Google Shape;1110;p73"/>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1" name="Google Shape;1111;p73"/>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2" name="Google Shape;1112;p73"/>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3" name="Google Shape;1113;p73"/>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4" name="Google Shape;1114;p73"/>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5" name="Google Shape;1115;p73"/>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6" name="Google Shape;1116;p73"/>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7" name="Google Shape;1117;p73"/>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18" name="Google Shape;1118;p73"/>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19" name="Google Shape;1119;p73"/>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20" name="Google Shape;1120;p73"/>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
        <p:nvSpPr>
          <p:cNvPr id="1122" name="Google Shape;1122;p73"/>
          <p:cNvSpPr/>
          <p:nvPr/>
        </p:nvSpPr>
        <p:spPr>
          <a:xfrm>
            <a:off x="647400" y="1090217"/>
            <a:ext cx="1109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a:solidFill>
                  <a:srgbClr val="040C28"/>
                </a:solidFill>
                <a:latin typeface="Roboto"/>
                <a:ea typeface="Roboto"/>
                <a:cs typeface="Roboto"/>
                <a:sym typeface="Roboto"/>
              </a:rPr>
              <a:t>Analisis : </a:t>
            </a:r>
            <a:endParaRPr sz="1733">
              <a:solidFill>
                <a:srgbClr val="040C28"/>
              </a:solidFill>
              <a:latin typeface="Roboto"/>
              <a:ea typeface="Roboto"/>
              <a:cs typeface="Roboto"/>
              <a:sym typeface="Roboto"/>
            </a:endParaRPr>
          </a:p>
        </p:txBody>
      </p:sp>
      <p:graphicFrame>
        <p:nvGraphicFramePr>
          <p:cNvPr id="2" name="Table 1">
            <a:extLst>
              <a:ext uri="{FF2B5EF4-FFF2-40B4-BE49-F238E27FC236}">
                <a16:creationId xmlns:a16="http://schemas.microsoft.com/office/drawing/2014/main" id="{121E9BF0-A7A8-F6CD-B7BF-C58D5F014169}"/>
              </a:ext>
            </a:extLst>
          </p:cNvPr>
          <p:cNvGraphicFramePr>
            <a:graphicFrameLocks noGrp="1"/>
          </p:cNvGraphicFramePr>
          <p:nvPr>
            <p:extLst>
              <p:ext uri="{D42A27DB-BD31-4B8C-83A1-F6EECF244321}">
                <p14:modId xmlns:p14="http://schemas.microsoft.com/office/powerpoint/2010/main" val="2164733570"/>
              </p:ext>
            </p:extLst>
          </p:nvPr>
        </p:nvGraphicFramePr>
        <p:xfrm>
          <a:off x="753110" y="1872266"/>
          <a:ext cx="4976838" cy="3566080"/>
        </p:xfrm>
        <a:graphic>
          <a:graphicData uri="http://schemas.openxmlformats.org/drawingml/2006/table">
            <a:tbl>
              <a:tblPr/>
              <a:tblGrid>
                <a:gridCol w="987571">
                  <a:extLst>
                    <a:ext uri="{9D8B030D-6E8A-4147-A177-3AD203B41FA5}">
                      <a16:colId xmlns:a16="http://schemas.microsoft.com/office/drawing/2014/main" val="3923798711"/>
                    </a:ext>
                  </a:extLst>
                </a:gridCol>
                <a:gridCol w="1420717">
                  <a:extLst>
                    <a:ext uri="{9D8B030D-6E8A-4147-A177-3AD203B41FA5}">
                      <a16:colId xmlns:a16="http://schemas.microsoft.com/office/drawing/2014/main" val="2429392785"/>
                    </a:ext>
                  </a:extLst>
                </a:gridCol>
                <a:gridCol w="1286440">
                  <a:extLst>
                    <a:ext uri="{9D8B030D-6E8A-4147-A177-3AD203B41FA5}">
                      <a16:colId xmlns:a16="http://schemas.microsoft.com/office/drawing/2014/main" val="1589654728"/>
                    </a:ext>
                  </a:extLst>
                </a:gridCol>
                <a:gridCol w="1282110">
                  <a:extLst>
                    <a:ext uri="{9D8B030D-6E8A-4147-A177-3AD203B41FA5}">
                      <a16:colId xmlns:a16="http://schemas.microsoft.com/office/drawing/2014/main" val="1811169471"/>
                    </a:ext>
                  </a:extLst>
                </a:gridCol>
              </a:tblGrid>
              <a:tr h="254720">
                <a:tc>
                  <a:txBody>
                    <a:bodyPr/>
                    <a:lstStyle/>
                    <a:p>
                      <a:pPr algn="l" fontAlgn="b"/>
                      <a:r>
                        <a:rPr lang="en-ID" sz="1100" b="0" i="0" u="none" strike="noStrike">
                          <a:solidFill>
                            <a:srgbClr val="000000"/>
                          </a:solidFill>
                          <a:effectLst/>
                          <a:latin typeface="Calibri" panose="020F0502020204030204" pitchFamily="34" charset="0"/>
                        </a:rPr>
                        <a:t>Bulan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dirty="0" err="1">
                          <a:solidFill>
                            <a:srgbClr val="000000"/>
                          </a:solidFill>
                          <a:effectLst/>
                          <a:latin typeface="Calibri" panose="020F0502020204030204" pitchFamily="34" charset="0"/>
                        </a:rPr>
                        <a:t>Peredaran</a:t>
                      </a:r>
                      <a:r>
                        <a:rPr lang="en-ID" sz="1100" b="0" i="0" u="none" strike="noStrike" dirty="0">
                          <a:solidFill>
                            <a:srgbClr val="000000"/>
                          </a:solidFill>
                          <a:effectLst/>
                          <a:latin typeface="Calibri" panose="020F0502020204030204" pitchFamily="34" charset="0"/>
                        </a:rPr>
                        <a:t> </a:t>
                      </a:r>
                      <a:r>
                        <a:rPr lang="en-ID" sz="1100" b="0" i="0" u="none" strike="noStrike">
                          <a:solidFill>
                            <a:srgbClr val="000000"/>
                          </a:solidFill>
                          <a:effectLst/>
                          <a:latin typeface="Calibri" panose="020F0502020204030204" pitchFamily="34" charset="0"/>
                        </a:rPr>
                        <a:t>Bruto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a:solidFill>
                            <a:srgbClr val="000000"/>
                          </a:solidFill>
                          <a:effectLst/>
                          <a:latin typeface="Calibri" panose="020F0502020204030204" pitchFamily="34" charset="0"/>
                        </a:rPr>
                        <a:t>Tarif PPh Final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a:solidFill>
                            <a:srgbClr val="000000"/>
                          </a:solidFill>
                          <a:effectLst/>
                          <a:latin typeface="Calibri" panose="020F0502020204030204" pitchFamily="34" charset="0"/>
                        </a:rPr>
                        <a:t>PPh Final (Rp)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391353632"/>
                  </a:ext>
                </a:extLst>
              </a:tr>
              <a:tr h="254720">
                <a:tc>
                  <a:txBody>
                    <a:bodyPr/>
                    <a:lstStyle/>
                    <a:p>
                      <a:pPr algn="l" fontAlgn="b"/>
                      <a:r>
                        <a:rPr lang="en-ID" sz="1100" b="0" i="0" u="none" strike="noStrike">
                          <a:solidFill>
                            <a:srgbClr val="000000"/>
                          </a:solidFill>
                          <a:effectLst/>
                          <a:latin typeface="Calibri" panose="020F0502020204030204" pitchFamily="34" charset="0"/>
                        </a:rPr>
                        <a:t>Januari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4476436"/>
                  </a:ext>
                </a:extLst>
              </a:tr>
              <a:tr h="254720">
                <a:tc>
                  <a:txBody>
                    <a:bodyPr/>
                    <a:lstStyle/>
                    <a:p>
                      <a:pPr algn="l" fontAlgn="b"/>
                      <a:r>
                        <a:rPr lang="en-ID" sz="1100" b="0" i="0" u="none" strike="noStrike">
                          <a:solidFill>
                            <a:srgbClr val="000000"/>
                          </a:solidFill>
                          <a:effectLst/>
                          <a:latin typeface="Calibri" panose="020F0502020204030204" pitchFamily="34" charset="0"/>
                        </a:rPr>
                        <a:t>Februari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6951091"/>
                  </a:ext>
                </a:extLst>
              </a:tr>
              <a:tr h="254720">
                <a:tc>
                  <a:txBody>
                    <a:bodyPr/>
                    <a:lstStyle/>
                    <a:p>
                      <a:pPr algn="l" fontAlgn="b"/>
                      <a:r>
                        <a:rPr lang="en-ID" sz="1100" b="0" i="0" u="none" strike="noStrike">
                          <a:solidFill>
                            <a:srgbClr val="000000"/>
                          </a:solidFill>
                          <a:effectLst/>
                          <a:latin typeface="Calibri" panose="020F0502020204030204" pitchFamily="34" charset="0"/>
                        </a:rPr>
                        <a:t>Maret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581712"/>
                  </a:ext>
                </a:extLst>
              </a:tr>
              <a:tr h="254720">
                <a:tc>
                  <a:txBody>
                    <a:bodyPr/>
                    <a:lstStyle/>
                    <a:p>
                      <a:pPr algn="l" fontAlgn="b"/>
                      <a:r>
                        <a:rPr lang="en-ID" sz="1100" b="0" i="0" u="none" strike="noStrike">
                          <a:solidFill>
                            <a:srgbClr val="000000"/>
                          </a:solidFill>
                          <a:effectLst/>
                          <a:latin typeface="Calibri" panose="020F0502020204030204" pitchFamily="34" charset="0"/>
                        </a:rPr>
                        <a:t>April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8774944"/>
                  </a:ext>
                </a:extLst>
              </a:tr>
              <a:tr h="254720">
                <a:tc>
                  <a:txBody>
                    <a:bodyPr/>
                    <a:lstStyle/>
                    <a:p>
                      <a:pPr algn="l" fontAlgn="b"/>
                      <a:r>
                        <a:rPr lang="en-ID" sz="1100" b="0" i="0" u="none" strike="noStrike">
                          <a:solidFill>
                            <a:srgbClr val="000000"/>
                          </a:solidFill>
                          <a:effectLst/>
                          <a:latin typeface="Calibri" panose="020F0502020204030204" pitchFamily="34" charset="0"/>
                        </a:rPr>
                        <a:t>Mei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786502"/>
                  </a:ext>
                </a:extLst>
              </a:tr>
              <a:tr h="254720">
                <a:tc>
                  <a:txBody>
                    <a:bodyPr/>
                    <a:lstStyle/>
                    <a:p>
                      <a:pPr algn="l" fontAlgn="b"/>
                      <a:r>
                        <a:rPr lang="en-ID" sz="1100" b="0" i="0" u="none" strike="noStrike">
                          <a:solidFill>
                            <a:srgbClr val="000000"/>
                          </a:solidFill>
                          <a:effectLst/>
                          <a:latin typeface="Calibri" panose="020F0502020204030204" pitchFamily="34" charset="0"/>
                        </a:rPr>
                        <a:t>Juni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2939681"/>
                  </a:ext>
                </a:extLst>
              </a:tr>
              <a:tr h="254720">
                <a:tc>
                  <a:txBody>
                    <a:bodyPr/>
                    <a:lstStyle/>
                    <a:p>
                      <a:pPr algn="l" fontAlgn="b"/>
                      <a:r>
                        <a:rPr lang="en-ID" sz="1100" b="0" i="0" u="none" strike="noStrike">
                          <a:solidFill>
                            <a:srgbClr val="000000"/>
                          </a:solidFill>
                          <a:effectLst/>
                          <a:latin typeface="Calibri" panose="020F0502020204030204" pitchFamily="34" charset="0"/>
                        </a:rPr>
                        <a:t>Juli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2909572"/>
                  </a:ext>
                </a:extLst>
              </a:tr>
              <a:tr h="254720">
                <a:tc>
                  <a:txBody>
                    <a:bodyPr/>
                    <a:lstStyle/>
                    <a:p>
                      <a:pPr algn="l" fontAlgn="b"/>
                      <a:r>
                        <a:rPr lang="en-ID" sz="1100" b="0" i="0" u="none" strike="noStrike">
                          <a:solidFill>
                            <a:srgbClr val="000000"/>
                          </a:solidFill>
                          <a:effectLst/>
                          <a:latin typeface="Calibri" panose="020F0502020204030204" pitchFamily="34" charset="0"/>
                        </a:rPr>
                        <a:t>Agustus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2387271"/>
                  </a:ext>
                </a:extLst>
              </a:tr>
              <a:tr h="254720">
                <a:tc>
                  <a:txBody>
                    <a:bodyPr/>
                    <a:lstStyle/>
                    <a:p>
                      <a:pPr algn="l" fontAlgn="b"/>
                      <a:r>
                        <a:rPr lang="en-ID" sz="1100" b="0" i="0" u="none" strike="noStrike">
                          <a:solidFill>
                            <a:srgbClr val="000000"/>
                          </a:solidFill>
                          <a:effectLst/>
                          <a:latin typeface="Calibri" panose="020F0502020204030204" pitchFamily="34" charset="0"/>
                        </a:rPr>
                        <a:t>September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8369081"/>
                  </a:ext>
                </a:extLst>
              </a:tr>
              <a:tr h="254720">
                <a:tc>
                  <a:txBody>
                    <a:bodyPr/>
                    <a:lstStyle/>
                    <a:p>
                      <a:pPr algn="l" fontAlgn="b"/>
                      <a:r>
                        <a:rPr lang="en-ID" sz="1100" b="0" i="0" u="none" strike="noStrike">
                          <a:solidFill>
                            <a:srgbClr val="000000"/>
                          </a:solidFill>
                          <a:effectLst/>
                          <a:latin typeface="Calibri" panose="020F0502020204030204" pitchFamily="34" charset="0"/>
                        </a:rPr>
                        <a:t>Oktober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9213522"/>
                  </a:ext>
                </a:extLst>
              </a:tr>
              <a:tr h="254720">
                <a:tc>
                  <a:txBody>
                    <a:bodyPr/>
                    <a:lstStyle/>
                    <a:p>
                      <a:pPr algn="l" fontAlgn="b"/>
                      <a:r>
                        <a:rPr lang="en-ID" sz="1100" b="0" i="0" u="none" strike="noStrike">
                          <a:solidFill>
                            <a:srgbClr val="000000"/>
                          </a:solidFill>
                          <a:effectLst/>
                          <a:latin typeface="Calibri" panose="020F0502020204030204" pitchFamily="34" charset="0"/>
                        </a:rPr>
                        <a:t>November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7254084"/>
                  </a:ext>
                </a:extLst>
              </a:tr>
              <a:tr h="254720">
                <a:tc>
                  <a:txBody>
                    <a:bodyPr/>
                    <a:lstStyle/>
                    <a:p>
                      <a:pPr algn="l" fontAlgn="b"/>
                      <a:r>
                        <a:rPr lang="en-ID" sz="1100" b="0" i="0" u="none" strike="noStrike">
                          <a:solidFill>
                            <a:srgbClr val="000000"/>
                          </a:solidFill>
                          <a:effectLst/>
                          <a:latin typeface="Calibri" panose="020F0502020204030204" pitchFamily="34" charset="0"/>
                        </a:rPr>
                        <a:t>Desember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8546939"/>
                  </a:ext>
                </a:extLst>
              </a:tr>
              <a:tr h="254720">
                <a:tc>
                  <a:txBody>
                    <a:bodyPr/>
                    <a:lstStyle/>
                    <a:p>
                      <a:pPr algn="l" fontAlgn="b"/>
                      <a:r>
                        <a:rPr lang="en-ID" sz="11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dirty="0">
                          <a:solidFill>
                            <a:srgbClr val="000000"/>
                          </a:solidFill>
                          <a:effectLst/>
                          <a:latin typeface="Calibri" panose="020F0502020204030204" pitchFamily="34" charset="0"/>
                        </a:rPr>
                        <a:t> Rp  20.000.000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027736"/>
                  </a:ext>
                </a:extLst>
              </a:tr>
            </a:tbl>
          </a:graphicData>
        </a:graphic>
      </p:graphicFrame>
      <p:sp>
        <p:nvSpPr>
          <p:cNvPr id="5" name="TextBox 4">
            <a:extLst>
              <a:ext uri="{FF2B5EF4-FFF2-40B4-BE49-F238E27FC236}">
                <a16:creationId xmlns:a16="http://schemas.microsoft.com/office/drawing/2014/main" id="{FEB56FD9-EAAC-9579-A72F-CA273E4F0F0D}"/>
              </a:ext>
            </a:extLst>
          </p:cNvPr>
          <p:cNvSpPr txBox="1"/>
          <p:nvPr/>
        </p:nvSpPr>
        <p:spPr>
          <a:xfrm>
            <a:off x="5896735" y="1502213"/>
            <a:ext cx="5895204" cy="4108817"/>
          </a:xfrm>
          <a:prstGeom prst="rect">
            <a:avLst/>
          </a:prstGeom>
          <a:noFill/>
        </p:spPr>
        <p:txBody>
          <a:bodyPr wrap="none" rtlCol="0">
            <a:spAutoFit/>
          </a:bodyPr>
          <a:lstStyle/>
          <a:p>
            <a:pPr algn="just">
              <a:lnSpc>
                <a:spcPct val="150000"/>
              </a:lnSpc>
            </a:pPr>
            <a:r>
              <a:rPr lang="en-US" dirty="0"/>
              <a:t>1.Penghasilannya PT BS </a:t>
            </a:r>
            <a:r>
              <a:rPr lang="en-US" dirty="0" err="1"/>
              <a:t>tidak</a:t>
            </a:r>
            <a:r>
              <a:rPr lang="en-US" dirty="0"/>
              <a:t> </a:t>
            </a:r>
            <a:r>
              <a:rPr lang="en-US" dirty="0" err="1"/>
              <a:t>melebihi</a:t>
            </a:r>
            <a:r>
              <a:rPr lang="en-US" dirty="0"/>
              <a:t> 4,8 m </a:t>
            </a:r>
          </a:p>
          <a:p>
            <a:pPr algn="just">
              <a:lnSpc>
                <a:spcPct val="150000"/>
              </a:lnSpc>
            </a:pPr>
            <a:r>
              <a:rPr lang="en-US" dirty="0"/>
              <a:t>    dan </a:t>
            </a:r>
            <a:r>
              <a:rPr lang="en-US" dirty="0" err="1"/>
              <a:t>terdaftar</a:t>
            </a:r>
            <a:r>
              <a:rPr lang="en-US" dirty="0"/>
              <a:t> di 2021 yang </a:t>
            </a:r>
            <a:r>
              <a:rPr lang="en-US" dirty="0" err="1"/>
              <a:t>terhitung</a:t>
            </a:r>
            <a:r>
              <a:rPr lang="en-US" dirty="0"/>
              <a:t> </a:t>
            </a:r>
            <a:r>
              <a:rPr lang="en-US" dirty="0" err="1"/>
              <a:t>masih</a:t>
            </a:r>
            <a:r>
              <a:rPr lang="en-US" dirty="0"/>
              <a:t> </a:t>
            </a:r>
            <a:r>
              <a:rPr lang="en-US" dirty="0" err="1"/>
              <a:t>belum</a:t>
            </a:r>
            <a:r>
              <a:rPr lang="en-US" dirty="0"/>
              <a:t> 3 </a:t>
            </a:r>
            <a:r>
              <a:rPr lang="en-US" dirty="0" err="1"/>
              <a:t>tahun</a:t>
            </a:r>
            <a:r>
              <a:rPr lang="en-US" dirty="0"/>
              <a:t> </a:t>
            </a:r>
          </a:p>
          <a:p>
            <a:pPr algn="just">
              <a:lnSpc>
                <a:spcPct val="150000"/>
              </a:lnSpc>
            </a:pPr>
            <a:r>
              <a:rPr lang="en-US" dirty="0"/>
              <a:t>    </a:t>
            </a:r>
            <a:r>
              <a:rPr lang="en-US" dirty="0" err="1"/>
              <a:t>lebih</a:t>
            </a:r>
            <a:r>
              <a:rPr lang="en-US" dirty="0"/>
              <a:t> </a:t>
            </a:r>
            <a:r>
              <a:rPr lang="en-US" dirty="0" err="1"/>
              <a:t>dari</a:t>
            </a:r>
            <a:r>
              <a:rPr lang="en-US" dirty="0"/>
              <a:t> </a:t>
            </a:r>
            <a:r>
              <a:rPr lang="en-US" dirty="0" err="1"/>
              <a:t>pendaftarannya</a:t>
            </a:r>
            <a:r>
              <a:rPr lang="en-US" dirty="0"/>
              <a:t>, </a:t>
            </a:r>
            <a:r>
              <a:rPr lang="en-US" dirty="0" err="1"/>
              <a:t>maka</a:t>
            </a:r>
            <a:r>
              <a:rPr lang="en-US" dirty="0"/>
              <a:t> PT BS </a:t>
            </a:r>
            <a:r>
              <a:rPr lang="en-US" dirty="0" err="1"/>
              <a:t>terkena</a:t>
            </a:r>
            <a:r>
              <a:rPr lang="en-US" dirty="0"/>
              <a:t> </a:t>
            </a:r>
            <a:r>
              <a:rPr lang="en-US" dirty="0" err="1"/>
              <a:t>pajak</a:t>
            </a:r>
            <a:r>
              <a:rPr lang="en-US" dirty="0"/>
              <a:t> final </a:t>
            </a:r>
          </a:p>
          <a:p>
            <a:pPr algn="just">
              <a:lnSpc>
                <a:spcPct val="150000"/>
              </a:lnSpc>
            </a:pPr>
            <a:r>
              <a:rPr lang="en-US" dirty="0"/>
              <a:t>    0,5 %.</a:t>
            </a:r>
          </a:p>
          <a:p>
            <a:pPr algn="just">
              <a:lnSpc>
                <a:spcPct val="150000"/>
              </a:lnSpc>
            </a:pPr>
            <a:r>
              <a:rPr lang="en-US" dirty="0"/>
              <a:t>2. </a:t>
            </a:r>
            <a:r>
              <a:rPr lang="en-US" dirty="0" err="1"/>
              <a:t>Dikarenakan</a:t>
            </a:r>
            <a:r>
              <a:rPr lang="en-US" dirty="0"/>
              <a:t> badan Perusahaan </a:t>
            </a:r>
            <a:r>
              <a:rPr lang="en-US" dirty="0" err="1"/>
              <a:t>berbentuk</a:t>
            </a:r>
            <a:r>
              <a:rPr lang="en-US" dirty="0"/>
              <a:t> PT dan</a:t>
            </a:r>
          </a:p>
          <a:p>
            <a:pPr algn="just">
              <a:lnSpc>
                <a:spcPct val="150000"/>
              </a:lnSpc>
            </a:pPr>
            <a:r>
              <a:rPr lang="en-US" dirty="0"/>
              <a:t>    Masa </a:t>
            </a:r>
            <a:r>
              <a:rPr lang="en-US" dirty="0" err="1"/>
              <a:t>berlaku</a:t>
            </a:r>
            <a:r>
              <a:rPr lang="en-US" dirty="0"/>
              <a:t> </a:t>
            </a:r>
            <a:r>
              <a:rPr lang="en-US" dirty="0" err="1"/>
              <a:t>pajak</a:t>
            </a:r>
            <a:r>
              <a:rPr lang="en-US" dirty="0"/>
              <a:t> final </a:t>
            </a:r>
            <a:r>
              <a:rPr lang="en-US" dirty="0" err="1"/>
              <a:t>ini</a:t>
            </a:r>
            <a:r>
              <a:rPr lang="en-US" dirty="0"/>
              <a:t> </a:t>
            </a:r>
            <a:r>
              <a:rPr lang="en-US" dirty="0" err="1"/>
              <a:t>terhitung</a:t>
            </a:r>
            <a:r>
              <a:rPr lang="en-US" dirty="0"/>
              <a:t> </a:t>
            </a:r>
            <a:r>
              <a:rPr lang="en-US" dirty="0" err="1"/>
              <a:t>dari</a:t>
            </a:r>
            <a:r>
              <a:rPr lang="en-US" dirty="0"/>
              <a:t> 2021s/d 2023. </a:t>
            </a:r>
          </a:p>
          <a:p>
            <a:pPr algn="just">
              <a:lnSpc>
                <a:spcPct val="150000"/>
              </a:lnSpc>
            </a:pPr>
            <a:r>
              <a:rPr lang="en-US" dirty="0"/>
              <a:t>    Maka pada </a:t>
            </a:r>
            <a:r>
              <a:rPr lang="en-US" dirty="0" err="1"/>
              <a:t>tahun</a:t>
            </a:r>
            <a:r>
              <a:rPr lang="en-US" dirty="0"/>
              <a:t> 2024 </a:t>
            </a:r>
            <a:r>
              <a:rPr lang="en-US" dirty="0" err="1"/>
              <a:t>nanti</a:t>
            </a:r>
            <a:r>
              <a:rPr lang="en-US" dirty="0"/>
              <a:t> PT BS </a:t>
            </a:r>
            <a:r>
              <a:rPr lang="en-US" dirty="0" err="1"/>
              <a:t>sudah</a:t>
            </a:r>
            <a:r>
              <a:rPr lang="en-US" dirty="0"/>
              <a:t> </a:t>
            </a:r>
            <a:r>
              <a:rPr lang="en-US" dirty="0" err="1"/>
              <a:t>tidak</a:t>
            </a:r>
            <a:r>
              <a:rPr lang="en-US" dirty="0"/>
              <a:t> </a:t>
            </a:r>
            <a:r>
              <a:rPr lang="en-US" dirty="0" err="1"/>
              <a:t>termasuk</a:t>
            </a:r>
            <a:endParaRPr lang="en-US" dirty="0"/>
          </a:p>
          <a:p>
            <a:pPr algn="just">
              <a:lnSpc>
                <a:spcPct val="150000"/>
              </a:lnSpc>
            </a:pPr>
            <a:r>
              <a:rPr lang="en-US" dirty="0"/>
              <a:t>    </a:t>
            </a:r>
            <a:r>
              <a:rPr lang="en-US" dirty="0" err="1"/>
              <a:t>perusahaan</a:t>
            </a:r>
            <a:r>
              <a:rPr lang="en-US" dirty="0"/>
              <a:t> yang </a:t>
            </a:r>
            <a:r>
              <a:rPr lang="en-US" dirty="0" err="1"/>
              <a:t>terkena</a:t>
            </a:r>
            <a:r>
              <a:rPr lang="en-US" dirty="0"/>
              <a:t> </a:t>
            </a:r>
            <a:r>
              <a:rPr lang="en-US" dirty="0" err="1"/>
              <a:t>pajak</a:t>
            </a:r>
            <a:r>
              <a:rPr lang="en-US" dirty="0"/>
              <a:t> final </a:t>
            </a:r>
            <a:r>
              <a:rPr lang="en-US" dirty="0" err="1"/>
              <a:t>lagi</a:t>
            </a:r>
            <a:r>
              <a:rPr lang="en-US" dirty="0"/>
              <a:t>.</a:t>
            </a:r>
          </a:p>
          <a:p>
            <a:pPr algn="just">
              <a:lnSpc>
                <a:spcPct val="150000"/>
              </a:lnSpc>
            </a:pPr>
            <a:r>
              <a:rPr lang="en-US" dirty="0"/>
              <a:t>3. Pajak </a:t>
            </a:r>
            <a:r>
              <a:rPr lang="en-US" dirty="0" err="1"/>
              <a:t>terhutang</a:t>
            </a:r>
            <a:r>
              <a:rPr lang="en-US" dirty="0"/>
              <a:t> PT BS </a:t>
            </a:r>
            <a:r>
              <a:rPr lang="en-US" dirty="0" err="1"/>
              <a:t>diakhir</a:t>
            </a:r>
            <a:r>
              <a:rPr lang="en-US" dirty="0"/>
              <a:t> </a:t>
            </a:r>
            <a:r>
              <a:rPr lang="en-US" dirty="0" err="1"/>
              <a:t>tahun</a:t>
            </a:r>
            <a:r>
              <a:rPr lang="en-US" dirty="0"/>
              <a:t> 2022 </a:t>
            </a:r>
            <a:r>
              <a:rPr lang="en-US" dirty="0" err="1"/>
              <a:t>adalah</a:t>
            </a:r>
            <a:r>
              <a:rPr lang="en-US" dirty="0"/>
              <a:t> Rp 20 Jt.</a:t>
            </a:r>
          </a:p>
          <a:p>
            <a:pPr algn="just"/>
            <a:endParaRPr lang="en-US" dirty="0"/>
          </a:p>
        </p:txBody>
      </p:sp>
    </p:spTree>
    <p:extLst>
      <p:ext uri="{BB962C8B-B14F-4D97-AF65-F5344CB8AC3E}">
        <p14:creationId xmlns:p14="http://schemas.microsoft.com/office/powerpoint/2010/main" val="382435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grpSp>
        <p:nvGrpSpPr>
          <p:cNvPr id="1127" name="Google Shape;1127;p74"/>
          <p:cNvGrpSpPr/>
          <p:nvPr/>
        </p:nvGrpSpPr>
        <p:grpSpPr>
          <a:xfrm>
            <a:off x="5139454" y="6320938"/>
            <a:ext cx="1913089" cy="518681"/>
            <a:chOff x="3248325" y="4588800"/>
            <a:chExt cx="2045939" cy="554700"/>
          </a:xfrm>
        </p:grpSpPr>
        <p:sp>
          <p:nvSpPr>
            <p:cNvPr id="1128" name="Google Shape;1128;p74"/>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29" name="Google Shape;1129;p74"/>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0" name="Google Shape;1130;p74"/>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31" name="Google Shape;1131;p74"/>
          <p:cNvGrpSpPr/>
          <p:nvPr/>
        </p:nvGrpSpPr>
        <p:grpSpPr>
          <a:xfrm>
            <a:off x="11100114" y="86873"/>
            <a:ext cx="1018357" cy="1003375"/>
            <a:chOff x="695950" y="3458000"/>
            <a:chExt cx="966550" cy="952450"/>
          </a:xfrm>
        </p:grpSpPr>
        <p:sp>
          <p:nvSpPr>
            <p:cNvPr id="1132" name="Google Shape;1132;p74"/>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3" name="Google Shape;1133;p74"/>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4" name="Google Shape;1134;p74"/>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5" name="Google Shape;1135;p74"/>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6" name="Google Shape;1136;p74"/>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7" name="Google Shape;1137;p74"/>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8" name="Google Shape;1138;p74"/>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9" name="Google Shape;1139;p74"/>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40" name="Google Shape;1140;p74"/>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41" name="Google Shape;1141;p74"/>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42" name="Google Shape;1142;p74"/>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43" name="Google Shape;1143;p74"/>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 #2</a:t>
            </a:r>
            <a:endParaRPr sz="3867" b="1">
              <a:solidFill>
                <a:srgbClr val="18919B"/>
              </a:solidFill>
              <a:latin typeface="Roboto"/>
              <a:ea typeface="Roboto"/>
              <a:cs typeface="Roboto"/>
              <a:sym typeface="Roboto"/>
            </a:endParaRPr>
          </a:p>
        </p:txBody>
      </p:sp>
      <p:sp>
        <p:nvSpPr>
          <p:cNvPr id="1144" name="Google Shape;1144;p74"/>
          <p:cNvSpPr/>
          <p:nvPr/>
        </p:nvSpPr>
        <p:spPr>
          <a:xfrm>
            <a:off x="6189900" y="2242951"/>
            <a:ext cx="55756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600" dirty="0">
                <a:solidFill>
                  <a:srgbClr val="040C28"/>
                </a:solidFill>
                <a:latin typeface="Roboto"/>
                <a:ea typeface="Roboto"/>
                <a:cs typeface="Roboto"/>
                <a:sym typeface="Roboto"/>
              </a:rPr>
              <a:t>PT Yolo Yolo merupakan perusahaan yang bergerak di bidang perdagangan mainan. PT Yolo Yolo sudah melakukan pembukuan. Berikut adalah data Laporan Laba Rugi PT Yolo Yolo per 31 Desember 2023 : </a:t>
            </a:r>
            <a:endParaRPr sz="1600" dirty="0">
              <a:solidFill>
                <a:srgbClr val="040C28"/>
              </a:solidFill>
              <a:latin typeface="Roboto"/>
              <a:ea typeface="Roboto"/>
              <a:cs typeface="Roboto"/>
              <a:sym typeface="Roboto"/>
            </a:endParaRPr>
          </a:p>
          <a:p>
            <a:pPr>
              <a:lnSpc>
                <a:spcPct val="115000"/>
              </a:lnSpc>
              <a:buClr>
                <a:srgbClr val="000000"/>
              </a:buClr>
              <a:buSzPts val="1500"/>
            </a:pPr>
            <a:endParaRPr sz="2400" dirty="0">
              <a:solidFill>
                <a:srgbClr val="040C28"/>
              </a:solidFill>
              <a:latin typeface="Roboto"/>
              <a:ea typeface="Roboto"/>
              <a:cs typeface="Roboto"/>
              <a:sym typeface="Roboto"/>
            </a:endParaRPr>
          </a:p>
        </p:txBody>
      </p:sp>
      <p:sp>
        <p:nvSpPr>
          <p:cNvPr id="1145" name="Google Shape;1145;p74"/>
          <p:cNvSpPr/>
          <p:nvPr/>
        </p:nvSpPr>
        <p:spPr>
          <a:xfrm>
            <a:off x="6154300" y="3611850"/>
            <a:ext cx="564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600" b="1" dirty="0">
                <a:solidFill>
                  <a:srgbClr val="040C28"/>
                </a:solidFill>
                <a:latin typeface="Roboto"/>
                <a:ea typeface="Roboto"/>
                <a:cs typeface="Roboto"/>
                <a:sym typeface="Roboto"/>
              </a:rPr>
              <a:t>Diminta : </a:t>
            </a:r>
            <a:endParaRPr sz="1600" b="1"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Analisislah tarif pph badan yang tepat untuk PT Yolo Yolo</a:t>
            </a:r>
            <a:endParaRPr sz="1600"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Hitung dan tentukanlah berapa Penghasilan Kena Pajak PT Yolo Yolo</a:t>
            </a:r>
            <a:endParaRPr sz="1600"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Hitunglah PPh Terutang PT Yolo Yolo</a:t>
            </a:r>
            <a:endParaRPr sz="1600" dirty="0">
              <a:solidFill>
                <a:srgbClr val="040C28"/>
              </a:solidFill>
              <a:latin typeface="Roboto"/>
              <a:ea typeface="Roboto"/>
              <a:cs typeface="Roboto"/>
              <a:sym typeface="Roboto"/>
            </a:endParaRPr>
          </a:p>
        </p:txBody>
      </p:sp>
      <p:graphicFrame>
        <p:nvGraphicFramePr>
          <p:cNvPr id="1146" name="Google Shape;1146;p74"/>
          <p:cNvGraphicFramePr/>
          <p:nvPr/>
        </p:nvGraphicFramePr>
        <p:xfrm>
          <a:off x="721567" y="1687033"/>
          <a:ext cx="4974400" cy="3966404"/>
        </p:xfrm>
        <a:graphic>
          <a:graphicData uri="http://schemas.openxmlformats.org/drawingml/2006/table">
            <a:tbl>
              <a:tblPr>
                <a:noFill/>
              </a:tblPr>
              <a:tblGrid>
                <a:gridCol w="2852800">
                  <a:extLst>
                    <a:ext uri="{9D8B030D-6E8A-4147-A177-3AD203B41FA5}">
                      <a16:colId xmlns:a16="http://schemas.microsoft.com/office/drawing/2014/main" val="20000"/>
                    </a:ext>
                  </a:extLst>
                </a:gridCol>
                <a:gridCol w="2121600">
                  <a:extLst>
                    <a:ext uri="{9D8B030D-6E8A-4147-A177-3AD203B41FA5}">
                      <a16:colId xmlns:a16="http://schemas.microsoft.com/office/drawing/2014/main" val="20001"/>
                    </a:ext>
                  </a:extLst>
                </a:gridCol>
              </a:tblGrid>
              <a:tr h="637867">
                <a:tc gridSpan="2">
                  <a:txBody>
                    <a:bodyPr/>
                    <a:lstStyle/>
                    <a:p>
                      <a:pPr marL="91440" marR="0" lvl="0" indent="0" algn="ctr" rtl="0">
                        <a:lnSpc>
                          <a:spcPct val="115000"/>
                        </a:lnSpc>
                        <a:spcBef>
                          <a:spcPts val="0"/>
                        </a:spcBef>
                        <a:spcAft>
                          <a:spcPts val="0"/>
                        </a:spcAft>
                        <a:buClr>
                          <a:srgbClr val="000000"/>
                        </a:buClr>
                        <a:buSzPts val="800"/>
                        <a:buFont typeface="Arial"/>
                        <a:buNone/>
                      </a:pPr>
                      <a:r>
                        <a:rPr lang="id" sz="1100" b="1">
                          <a:solidFill>
                            <a:srgbClr val="FFFFFF"/>
                          </a:solidFill>
                          <a:latin typeface="Roboto"/>
                          <a:ea typeface="Roboto"/>
                          <a:cs typeface="Roboto"/>
                          <a:sym typeface="Roboto"/>
                        </a:rPr>
                        <a:t>PT YOLO YOLO</a:t>
                      </a:r>
                      <a:endParaRPr sz="1100" b="1" u="none" strike="noStrike" cap="none">
                        <a:solidFill>
                          <a:srgbClr val="FFFFFF"/>
                        </a:solidFill>
                        <a:latin typeface="Roboto"/>
                        <a:ea typeface="Roboto"/>
                        <a:cs typeface="Roboto"/>
                        <a:sym typeface="Roboto"/>
                      </a:endParaRPr>
                    </a:p>
                    <a:p>
                      <a:pPr marL="91440" marR="0" lvl="0" indent="0" algn="ctr" rtl="0">
                        <a:lnSpc>
                          <a:spcPct val="115000"/>
                        </a:lnSpc>
                        <a:spcBef>
                          <a:spcPts val="0"/>
                        </a:spcBef>
                        <a:spcAft>
                          <a:spcPts val="0"/>
                        </a:spcAft>
                        <a:buClr>
                          <a:srgbClr val="000000"/>
                        </a:buClr>
                        <a:buSzPts val="800"/>
                        <a:buFont typeface="Arial"/>
                        <a:buNone/>
                      </a:pPr>
                      <a:r>
                        <a:rPr lang="id" sz="1100" b="1" u="none" strike="noStrike" cap="none">
                          <a:solidFill>
                            <a:srgbClr val="FFFFFF"/>
                          </a:solidFill>
                          <a:latin typeface="Roboto"/>
                          <a:ea typeface="Roboto"/>
                          <a:cs typeface="Roboto"/>
                          <a:sym typeface="Roboto"/>
                        </a:rPr>
                        <a:t>LAPORAN LABA RUGI </a:t>
                      </a:r>
                      <a:endParaRPr sz="1100" b="1" u="none" strike="noStrike" cap="none">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0"/>
                  </a:ext>
                </a:extLst>
              </a:tr>
              <a:tr h="237733">
                <a:tc gridSpan="2">
                  <a:txBody>
                    <a:bodyPr/>
                    <a:lstStyle/>
                    <a:p>
                      <a:pPr marL="91440" lvl="0" indent="0" algn="ctr" rtl="0">
                        <a:lnSpc>
                          <a:spcPct val="115000"/>
                        </a:lnSpc>
                        <a:spcBef>
                          <a:spcPts val="0"/>
                        </a:spcBef>
                        <a:spcAft>
                          <a:spcPts val="0"/>
                        </a:spcAft>
                        <a:buNone/>
                      </a:pPr>
                      <a:r>
                        <a:rPr lang="id" sz="1100" b="1">
                          <a:solidFill>
                            <a:srgbClr val="FFFFFF"/>
                          </a:solidFill>
                          <a:latin typeface="Roboto"/>
                          <a:ea typeface="Roboto"/>
                          <a:cs typeface="Roboto"/>
                          <a:sym typeface="Roboto"/>
                        </a:rPr>
                        <a:t>Per 31 Desember 2023</a:t>
                      </a:r>
                      <a:endParaRPr sz="1100" b="1">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latin typeface="Roboto"/>
                          <a:ea typeface="Roboto"/>
                          <a:cs typeface="Roboto"/>
                          <a:sym typeface="Roboto"/>
                        </a:rPr>
                        <a:t>Penjualan</a:t>
                      </a:r>
                      <a:endParaRPr sz="1200" b="1" u="none" strike="noStrike" cap="none">
                        <a:latin typeface="Roboto"/>
                        <a:ea typeface="Roboto"/>
                        <a:cs typeface="Roboto"/>
                        <a:sym typeface="Roboto"/>
                      </a:endParaRPr>
                    </a:p>
                  </a:txBody>
                  <a:tcPr marL="0" marR="0" marT="0" marB="0" anchor="ct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b="1">
                          <a:latin typeface="Roboto"/>
                          <a:ea typeface="Roboto"/>
                          <a:cs typeface="Roboto"/>
                          <a:sym typeface="Roboto"/>
                        </a:rPr>
                        <a:t>40.0</a:t>
                      </a:r>
                      <a:r>
                        <a:rPr lang="id" sz="1200" b="1" u="none" strike="noStrike" cap="none">
                          <a:latin typeface="Roboto"/>
                          <a:ea typeface="Roboto"/>
                          <a:cs typeface="Roboto"/>
                          <a:sym typeface="Roboto"/>
                        </a:rPr>
                        <a:t>00.000.000</a:t>
                      </a:r>
                      <a:endParaRPr sz="1200" b="1"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u="none" strike="noStrike" cap="none">
                          <a:latin typeface="Roboto"/>
                          <a:ea typeface="Roboto"/>
                          <a:cs typeface="Roboto"/>
                          <a:sym typeface="Roboto"/>
                        </a:rPr>
                        <a:t>Harga Pokok Penjualan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25.0</a:t>
                      </a:r>
                      <a:r>
                        <a:rPr lang="id" sz="1200" u="none" strike="noStrike" cap="none">
                          <a:latin typeface="Roboto"/>
                          <a:ea typeface="Roboto"/>
                          <a:cs typeface="Roboto"/>
                          <a:sym typeface="Roboto"/>
                        </a:rPr>
                        <a:t>00.000.000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u="none" strike="noStrike" cap="none">
                          <a:latin typeface="Roboto"/>
                          <a:ea typeface="Roboto"/>
                          <a:cs typeface="Roboto"/>
                          <a:sym typeface="Roboto"/>
                        </a:rPr>
                        <a:t>Laba Kotor</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15.00</a:t>
                      </a:r>
                      <a:r>
                        <a:rPr lang="id" sz="1200" u="none" strike="noStrike" cap="none">
                          <a:latin typeface="Roboto"/>
                          <a:ea typeface="Roboto"/>
                          <a:cs typeface="Roboto"/>
                          <a:sym typeface="Roboto"/>
                        </a:rPr>
                        <a:t>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solidFill>
                            <a:srgbClr val="000000"/>
                          </a:solidFill>
                          <a:latin typeface="Roboto"/>
                          <a:ea typeface="Roboto"/>
                          <a:cs typeface="Roboto"/>
                          <a:sym typeface="Roboto"/>
                        </a:rPr>
                        <a:t>Beban Operasi</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Beban Gaji</a:t>
                      </a:r>
                      <a:endParaRPr sz="12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2.000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Transportasi</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500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Penyusutan</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500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a:t>
                      </a:r>
                      <a:r>
                        <a:rPr lang="id" sz="1200">
                          <a:solidFill>
                            <a:srgbClr val="000000"/>
                          </a:solidFill>
                          <a:latin typeface="Roboto"/>
                          <a:ea typeface="Roboto"/>
                          <a:cs typeface="Roboto"/>
                          <a:sym typeface="Roboto"/>
                        </a:rPr>
                        <a:t>Kantor</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2.900</a:t>
                      </a:r>
                      <a:r>
                        <a:rPr lang="id" sz="1200" u="none" strike="noStrike" cap="none">
                          <a:solidFill>
                            <a:srgbClr val="000000"/>
                          </a:solidFill>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9"/>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a:t>
                      </a:r>
                      <a:r>
                        <a:rPr lang="id" sz="1200">
                          <a:solidFill>
                            <a:srgbClr val="000000"/>
                          </a:solidFill>
                          <a:latin typeface="Roboto"/>
                          <a:ea typeface="Roboto"/>
                          <a:cs typeface="Roboto"/>
                          <a:sym typeface="Roboto"/>
                        </a:rPr>
                        <a:t>Pemeliharaan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1.00</a:t>
                      </a:r>
                      <a:r>
                        <a:rPr lang="id" sz="1200" u="none" strike="noStrike" cap="none">
                          <a:solidFill>
                            <a:srgbClr val="000000"/>
                          </a:solidFill>
                          <a:latin typeface="Roboto"/>
                          <a:ea typeface="Roboto"/>
                          <a:cs typeface="Roboto"/>
                          <a:sym typeface="Roboto"/>
                        </a:rPr>
                        <a:t>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57567">
                <a:tc>
                  <a:txBody>
                    <a:bodyPr/>
                    <a:lstStyle/>
                    <a:p>
                      <a:pPr marL="72000" marR="0" lvl="0" indent="0" algn="l" rtl="0">
                        <a:lnSpc>
                          <a:spcPct val="115000"/>
                        </a:lnSpc>
                        <a:spcBef>
                          <a:spcPts val="0"/>
                        </a:spcBef>
                        <a:spcAft>
                          <a:spcPts val="0"/>
                        </a:spcAft>
                        <a:buNone/>
                      </a:pPr>
                      <a:r>
                        <a:rPr lang="id" sz="1200">
                          <a:latin typeface="Roboto"/>
                          <a:ea typeface="Roboto"/>
                          <a:cs typeface="Roboto"/>
                          <a:sym typeface="Roboto"/>
                        </a:rPr>
                        <a:t>Beban</a:t>
                      </a:r>
                      <a:r>
                        <a:rPr lang="id" sz="1200">
                          <a:solidFill>
                            <a:srgbClr val="000000"/>
                          </a:solidFill>
                          <a:latin typeface="Roboto"/>
                          <a:ea typeface="Roboto"/>
                          <a:cs typeface="Roboto"/>
                          <a:sym typeface="Roboto"/>
                        </a:rPr>
                        <a:t> Lain-Lain</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None/>
                      </a:pPr>
                      <a:r>
                        <a:rPr lang="id" sz="1200">
                          <a:solidFill>
                            <a:srgbClr val="000000"/>
                          </a:solidFill>
                          <a:latin typeface="Roboto"/>
                          <a:ea typeface="Roboto"/>
                          <a:cs typeface="Roboto"/>
                          <a:sym typeface="Roboto"/>
                        </a:rPr>
                        <a:t>100.000.000</a:t>
                      </a:r>
                      <a:endParaRPr sz="12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Total Beban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7.000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latin typeface="Roboto"/>
                          <a:ea typeface="Roboto"/>
                          <a:cs typeface="Roboto"/>
                          <a:sym typeface="Roboto"/>
                        </a:rPr>
                        <a:t>Laba Bersih</a:t>
                      </a:r>
                      <a:endParaRPr sz="12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b="1">
                          <a:latin typeface="Roboto"/>
                          <a:ea typeface="Roboto"/>
                          <a:cs typeface="Roboto"/>
                          <a:sym typeface="Roboto"/>
                        </a:rPr>
                        <a:t>8.000</a:t>
                      </a:r>
                      <a:r>
                        <a:rPr lang="id" sz="1200" b="1" u="none" strike="noStrike" cap="none">
                          <a:latin typeface="Roboto"/>
                          <a:ea typeface="Roboto"/>
                          <a:cs typeface="Roboto"/>
                          <a:sym typeface="Roboto"/>
                        </a:rPr>
                        <a:t>.000.000</a:t>
                      </a:r>
                      <a:endParaRPr sz="12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30609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CDE3C-306A-A710-A122-89332D9E49F8}"/>
              </a:ext>
            </a:extLst>
          </p:cNvPr>
          <p:cNvSpPr>
            <a:spLocks noGrp="1"/>
          </p:cNvSpPr>
          <p:nvPr>
            <p:ph idx="1"/>
          </p:nvPr>
        </p:nvSpPr>
        <p:spPr/>
        <p:txBody>
          <a:bodyPr>
            <a:normAutofit fontScale="85000" lnSpcReduction="20000"/>
          </a:bodyPr>
          <a:lstStyle/>
          <a:p>
            <a:pPr>
              <a:lnSpc>
                <a:spcPct val="115000"/>
              </a:lnSpc>
              <a:buClr>
                <a:srgbClr val="000000"/>
              </a:buClr>
              <a:buSzPts val="1500"/>
            </a:pPr>
            <a:r>
              <a:rPr lang="en-ID" sz="2800" dirty="0">
                <a:solidFill>
                  <a:srgbClr val="040C28"/>
                </a:solidFill>
                <a:latin typeface="Roboto"/>
                <a:ea typeface="Roboto"/>
                <a:cs typeface="Roboto"/>
                <a:sym typeface="Roboto"/>
              </a:rPr>
              <a:t>PT Yolo </a:t>
            </a:r>
            <a:r>
              <a:rPr lang="en-ID" sz="2800" dirty="0" err="1">
                <a:solidFill>
                  <a:srgbClr val="040C28"/>
                </a:solidFill>
                <a:latin typeface="Roboto"/>
                <a:ea typeface="Roboto"/>
                <a:cs typeface="Roboto"/>
                <a:sym typeface="Roboto"/>
              </a:rPr>
              <a:t>Yolo</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memiliki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omset</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lebih</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dari</a:t>
            </a:r>
            <a:r>
              <a:rPr lang="en-ID" sz="2800" dirty="0">
                <a:solidFill>
                  <a:srgbClr val="040C28"/>
                </a:solidFill>
                <a:latin typeface="Roboto"/>
                <a:ea typeface="Roboto"/>
                <a:cs typeface="Roboto"/>
                <a:sym typeface="Roboto"/>
              </a:rPr>
              <a:t> 4,8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dan </a:t>
            </a:r>
            <a:r>
              <a:rPr lang="en-ID" sz="2800" dirty="0" err="1">
                <a:solidFill>
                  <a:srgbClr val="040C28"/>
                </a:solidFill>
                <a:latin typeface="Roboto"/>
                <a:ea typeface="Roboto"/>
                <a:cs typeface="Roboto"/>
                <a:sym typeface="Roboto"/>
              </a:rPr>
              <a:t>masih</a:t>
            </a:r>
            <a:r>
              <a:rPr lang="en-ID" sz="2800" dirty="0">
                <a:solidFill>
                  <a:srgbClr val="040C28"/>
                </a:solidFill>
                <a:latin typeface="Roboto"/>
                <a:ea typeface="Roboto"/>
                <a:cs typeface="Roboto"/>
                <a:sym typeface="Roboto"/>
              </a:rPr>
              <a:t> di </a:t>
            </a:r>
            <a:r>
              <a:rPr lang="en-ID" sz="2800" dirty="0" err="1">
                <a:solidFill>
                  <a:srgbClr val="040C28"/>
                </a:solidFill>
                <a:latin typeface="Roboto"/>
                <a:ea typeface="Roboto"/>
                <a:cs typeface="Roboto"/>
                <a:sym typeface="Roboto"/>
              </a:rPr>
              <a:t>bawah</a:t>
            </a:r>
            <a:r>
              <a:rPr lang="en-ID" sz="2800" dirty="0">
                <a:solidFill>
                  <a:srgbClr val="040C28"/>
                </a:solidFill>
                <a:latin typeface="Roboto"/>
                <a:ea typeface="Roboto"/>
                <a:cs typeface="Roboto"/>
                <a:sym typeface="Roboto"/>
              </a:rPr>
              <a:t> 50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dalam</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satu</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tahun</a:t>
            </a:r>
            <a:r>
              <a:rPr lang="en-ID" sz="2800" dirty="0">
                <a:solidFill>
                  <a:srgbClr val="040C28"/>
                </a:solidFill>
                <a:latin typeface="Roboto"/>
                <a:ea typeface="Roboto"/>
                <a:cs typeface="Roboto"/>
                <a:sym typeface="Roboto"/>
              </a:rPr>
              <a:t>. Maka, </a:t>
            </a:r>
            <a:r>
              <a:rPr lang="en-ID" sz="2800" dirty="0" err="1">
                <a:solidFill>
                  <a:srgbClr val="040C28"/>
                </a:solidFill>
                <a:latin typeface="Roboto"/>
                <a:ea typeface="Roboto"/>
                <a:cs typeface="Roboto"/>
                <a:sym typeface="Roboto"/>
              </a:rPr>
              <a:t>berdasarkan</a:t>
            </a:r>
            <a:r>
              <a:rPr lang="en-ID" sz="2800" dirty="0">
                <a:solidFill>
                  <a:srgbClr val="040C28"/>
                </a:solidFill>
                <a:latin typeface="Roboto"/>
                <a:ea typeface="Roboto"/>
                <a:cs typeface="Roboto"/>
                <a:sym typeface="Roboto"/>
              </a:rPr>
              <a:t> UU </a:t>
            </a:r>
            <a:r>
              <a:rPr lang="en-ID" sz="2800" dirty="0" err="1">
                <a:solidFill>
                  <a:srgbClr val="040C28"/>
                </a:solidFill>
                <a:latin typeface="Roboto"/>
                <a:ea typeface="Roboto"/>
                <a:cs typeface="Roboto"/>
                <a:sym typeface="Roboto"/>
              </a:rPr>
              <a:t>PPh</a:t>
            </a:r>
            <a:r>
              <a:rPr lang="en-ID" sz="2800" dirty="0">
                <a:solidFill>
                  <a:srgbClr val="040C28"/>
                </a:solidFill>
                <a:latin typeface="Roboto"/>
                <a:ea typeface="Roboto"/>
                <a:cs typeface="Roboto"/>
                <a:sym typeface="Roboto"/>
              </a:rPr>
              <a:t> Pasal 31E </a:t>
            </a:r>
            <a:r>
              <a:rPr lang="en-ID" sz="2800" dirty="0" err="1">
                <a:solidFill>
                  <a:srgbClr val="040C28"/>
                </a:solidFill>
                <a:latin typeface="Roboto"/>
                <a:ea typeface="Roboto"/>
                <a:cs typeface="Roboto"/>
                <a:sym typeface="Roboto"/>
              </a:rPr>
              <a:t>maka</a:t>
            </a:r>
            <a:r>
              <a:rPr lang="en-ID" sz="2800" dirty="0">
                <a:solidFill>
                  <a:srgbClr val="040C28"/>
                </a:solidFill>
                <a:latin typeface="Roboto"/>
                <a:ea typeface="Roboto"/>
                <a:cs typeface="Roboto"/>
                <a:sym typeface="Roboto"/>
              </a:rPr>
              <a:t> PT Maju Yes </a:t>
            </a:r>
            <a:r>
              <a:rPr lang="en-ID" sz="2800" dirty="0" err="1">
                <a:solidFill>
                  <a:srgbClr val="040C28"/>
                </a:solidFill>
                <a:latin typeface="Roboto"/>
                <a:ea typeface="Roboto"/>
                <a:cs typeface="Roboto"/>
                <a:sym typeface="Roboto"/>
              </a:rPr>
              <a:t>mendapatkan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fasilitas</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penurunan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tarif</a:t>
            </a:r>
            <a:r>
              <a:rPr lang="en-ID" sz="2800" dirty="0">
                <a:solidFill>
                  <a:srgbClr val="040C28"/>
                </a:solidFill>
                <a:latin typeface="Roboto"/>
                <a:ea typeface="Roboto"/>
                <a:cs typeface="Roboto"/>
                <a:sym typeface="Roboto"/>
              </a:rPr>
              <a:t> 50% </a:t>
            </a:r>
            <a:r>
              <a:rPr lang="en-ID" sz="2800" dirty="0" err="1">
                <a:solidFill>
                  <a:srgbClr val="040C28"/>
                </a:solidFill>
                <a:latin typeface="Roboto"/>
                <a:ea typeface="Roboto"/>
                <a:cs typeface="Roboto"/>
                <a:sym typeface="Roboto"/>
              </a:rPr>
              <a:t>dari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proporsi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peredaran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usaha</a:t>
            </a:r>
            <a:r>
              <a:rPr lang="en-ID" sz="2800" dirty="0">
                <a:solidFill>
                  <a:srgbClr val="040C28"/>
                </a:solidFill>
                <a:latin typeface="Roboto"/>
                <a:ea typeface="Roboto"/>
                <a:cs typeface="Roboto"/>
                <a:sym typeface="Roboto"/>
              </a:rPr>
              <a:t> 4,8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a:t>
            </a:r>
          </a:p>
          <a:p>
            <a:pPr>
              <a:lnSpc>
                <a:spcPct val="115000"/>
              </a:lnSpc>
              <a:buClr>
                <a:srgbClr val="000000"/>
              </a:buClr>
              <a:buSzPts val="1500"/>
            </a:pPr>
            <a:r>
              <a:rPr lang="en-ID" sz="2800" dirty="0" err="1">
                <a:solidFill>
                  <a:srgbClr val="040C28"/>
                </a:solidFill>
                <a:latin typeface="Roboto"/>
                <a:ea typeface="Roboto"/>
                <a:cs typeface="Roboto"/>
                <a:sym typeface="Roboto"/>
              </a:rPr>
              <a:t>Berikut</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adalah</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perhitungan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pajaknya</a:t>
            </a:r>
            <a:r>
              <a:rPr lang="en-ID" sz="2800" dirty="0">
                <a:solidFill>
                  <a:srgbClr val="040C28"/>
                </a:solidFill>
                <a:latin typeface="Roboto"/>
                <a:ea typeface="Roboto"/>
                <a:cs typeface="Roboto"/>
                <a:sym typeface="Roboto"/>
              </a:rPr>
              <a:t> : </a:t>
            </a:r>
          </a:p>
          <a:p>
            <a:pPr>
              <a:lnSpc>
                <a:spcPct val="115000"/>
              </a:lnSpc>
              <a:buClr>
                <a:srgbClr val="000000"/>
              </a:buClr>
              <a:buSzPts val="1500"/>
            </a:pPr>
            <a:r>
              <a:rPr lang="sv-SE" sz="2800" b="1" dirty="0">
                <a:solidFill>
                  <a:srgbClr val="040C28"/>
                </a:solidFill>
                <a:latin typeface="Roboto"/>
                <a:ea typeface="Roboto"/>
                <a:cs typeface="Roboto"/>
                <a:sym typeface="Roboto"/>
              </a:rPr>
              <a:t>Penghasilan Kena Pajak : </a:t>
            </a:r>
          </a:p>
          <a:p>
            <a:pPr>
              <a:lnSpc>
                <a:spcPct val="115000"/>
              </a:lnSpc>
              <a:buClr>
                <a:srgbClr val="000000"/>
              </a:buClr>
              <a:buSzPts val="1500"/>
            </a:pPr>
            <a:r>
              <a:rPr lang="sv-SE" sz="2800" dirty="0">
                <a:solidFill>
                  <a:srgbClr val="040C28"/>
                </a:solidFill>
                <a:latin typeface="Roboto"/>
                <a:ea typeface="Roboto"/>
                <a:cs typeface="Roboto"/>
                <a:sym typeface="Roboto"/>
              </a:rPr>
              <a:t>Peredaran Bruto				Rp 40.000.000.000</a:t>
            </a:r>
          </a:p>
          <a:p>
            <a:pPr>
              <a:lnSpc>
                <a:spcPct val="115000"/>
              </a:lnSpc>
              <a:buClr>
                <a:srgbClr val="000000"/>
              </a:buClr>
              <a:buSzPts val="1500"/>
            </a:pPr>
            <a:r>
              <a:rPr lang="sv-SE" sz="2800" dirty="0">
                <a:solidFill>
                  <a:srgbClr val="040C28"/>
                </a:solidFill>
                <a:latin typeface="Roboto"/>
                <a:ea typeface="Roboto"/>
                <a:cs typeface="Roboto"/>
                <a:sym typeface="Roboto"/>
              </a:rPr>
              <a:t>HPP						Rp 25.000.000.000</a:t>
            </a:r>
          </a:p>
          <a:p>
            <a:pPr>
              <a:lnSpc>
                <a:spcPct val="115000"/>
              </a:lnSpc>
              <a:buClr>
                <a:srgbClr val="000000"/>
              </a:buClr>
              <a:buSzPts val="1500"/>
            </a:pPr>
            <a:r>
              <a:rPr lang="sv-SE" sz="2800" dirty="0">
                <a:solidFill>
                  <a:srgbClr val="040C28"/>
                </a:solidFill>
                <a:latin typeface="Roboto"/>
                <a:ea typeface="Roboto"/>
                <a:cs typeface="Roboto"/>
                <a:sym typeface="Roboto"/>
              </a:rPr>
              <a:t>Beban Operasional			</a:t>
            </a:r>
            <a:r>
              <a:rPr lang="sv-SE" sz="2800" u="sng" dirty="0">
                <a:solidFill>
                  <a:srgbClr val="040C28"/>
                </a:solidFill>
                <a:latin typeface="Roboto"/>
                <a:ea typeface="Roboto"/>
                <a:cs typeface="Roboto"/>
                <a:sym typeface="Roboto"/>
              </a:rPr>
              <a:t>Rp    7.000.000.000 (-)</a:t>
            </a:r>
          </a:p>
          <a:p>
            <a:pPr>
              <a:lnSpc>
                <a:spcPct val="115000"/>
              </a:lnSpc>
              <a:buClr>
                <a:srgbClr val="000000"/>
              </a:buClr>
              <a:buSzPts val="1500"/>
            </a:pPr>
            <a:r>
              <a:rPr lang="sv-SE" sz="2800" b="1" dirty="0">
                <a:solidFill>
                  <a:srgbClr val="040C28"/>
                </a:solidFill>
                <a:latin typeface="Roboto"/>
                <a:ea typeface="Roboto"/>
                <a:cs typeface="Roboto"/>
                <a:sym typeface="Roboto"/>
              </a:rPr>
              <a:t>Penghasilan Kena Pajak</a:t>
            </a:r>
            <a:r>
              <a:rPr lang="sv-SE" sz="2800" dirty="0">
                <a:solidFill>
                  <a:srgbClr val="040C28"/>
                </a:solidFill>
                <a:latin typeface="Roboto"/>
                <a:ea typeface="Roboto"/>
                <a:cs typeface="Roboto"/>
                <a:sym typeface="Roboto"/>
              </a:rPr>
              <a:t>		            Rp    8.000.000.000</a:t>
            </a:r>
          </a:p>
          <a:p>
            <a:pPr marL="0" indent="0">
              <a:buNone/>
            </a:pPr>
            <a:endParaRPr lang="en-US" dirty="0"/>
          </a:p>
        </p:txBody>
      </p:sp>
      <p:sp>
        <p:nvSpPr>
          <p:cNvPr id="7" name="Google Shape;1167;p75">
            <a:extLst>
              <a:ext uri="{FF2B5EF4-FFF2-40B4-BE49-F238E27FC236}">
                <a16:creationId xmlns:a16="http://schemas.microsoft.com/office/drawing/2014/main" id="{BF40F0F7-09F2-5C36-CCAF-65D7C0BD26DD}"/>
              </a:ext>
            </a:extLst>
          </p:cNvPr>
          <p:cNvSpPr txBox="1">
            <a:spLocks noGrp="1"/>
          </p:cNvSpPr>
          <p:nvPr>
            <p:ph type="title"/>
          </p:nvPr>
        </p:nvSpPr>
        <p:spPr>
          <a:xfrm>
            <a:off x="838200" y="365125"/>
            <a:ext cx="10515600" cy="132556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Tree>
    <p:extLst>
      <p:ext uri="{BB962C8B-B14F-4D97-AF65-F5344CB8AC3E}">
        <p14:creationId xmlns:p14="http://schemas.microsoft.com/office/powerpoint/2010/main" val="377412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A3E1D-7953-241F-45F2-05F433D3C455}"/>
              </a:ext>
            </a:extLst>
          </p:cNvPr>
          <p:cNvSpPr>
            <a:spLocks noGrp="1"/>
          </p:cNvSpPr>
          <p:nvPr>
            <p:ph idx="1"/>
          </p:nvPr>
        </p:nvSpPr>
        <p:spPr/>
        <p:txBody>
          <a:bodyPr>
            <a:normAutofit/>
          </a:bodyPr>
          <a:lstStyle/>
          <a:p>
            <a:pPr>
              <a:lnSpc>
                <a:spcPct val="115000"/>
              </a:lnSpc>
              <a:buClr>
                <a:srgbClr val="000000"/>
              </a:buClr>
              <a:buSzPts val="1500"/>
            </a:pPr>
            <a:r>
              <a:rPr lang="en-ID" sz="2000" b="1" dirty="0" err="1">
                <a:solidFill>
                  <a:srgbClr val="040C28"/>
                </a:solidFill>
                <a:latin typeface="Roboto"/>
                <a:ea typeface="Roboto"/>
                <a:cs typeface="Roboto"/>
                <a:sym typeface="Roboto"/>
              </a:rPr>
              <a:t>Penghasilan</a:t>
            </a:r>
            <a:r>
              <a:rPr lang="en-ID" sz="2000" b="1" dirty="0">
                <a:solidFill>
                  <a:srgbClr val="040C28"/>
                </a:solidFill>
                <a:latin typeface="Roboto"/>
                <a:ea typeface="Roboto"/>
                <a:cs typeface="Roboto"/>
                <a:sym typeface="Roboto"/>
              </a:rPr>
              <a:t> Kena Pajak </a:t>
            </a:r>
            <a:r>
              <a:rPr lang="en-ID" sz="2000" b="1" dirty="0" err="1">
                <a:solidFill>
                  <a:srgbClr val="040C28"/>
                </a:solidFill>
                <a:latin typeface="Roboto"/>
                <a:ea typeface="Roboto"/>
                <a:cs typeface="Roboto"/>
                <a:sym typeface="Roboto"/>
              </a:rPr>
              <a:t>mendapat</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fasilitas</a:t>
            </a:r>
            <a:r>
              <a:rPr lang="en-ID" sz="2000" b="1" dirty="0">
                <a:solidFill>
                  <a:srgbClr val="040C28"/>
                </a:solidFill>
                <a:latin typeface="Roboto"/>
                <a:ea typeface="Roboto"/>
                <a:cs typeface="Roboto"/>
                <a:sym typeface="Roboto"/>
              </a:rPr>
              <a:t> : </a:t>
            </a:r>
          </a:p>
          <a:p>
            <a:pPr>
              <a:lnSpc>
                <a:spcPct val="115000"/>
              </a:lnSpc>
              <a:buClr>
                <a:srgbClr val="000000"/>
              </a:buClr>
              <a:buSzPts val="1500"/>
            </a:pPr>
            <a:r>
              <a:rPr lang="en-ID" sz="2000" dirty="0">
                <a:solidFill>
                  <a:srgbClr val="040C28"/>
                </a:solidFill>
                <a:latin typeface="Roboto"/>
                <a:ea typeface="Roboto"/>
                <a:cs typeface="Roboto"/>
                <a:sym typeface="Roboto"/>
              </a:rPr>
              <a:t>= (Rp 4.800.000.000/</a:t>
            </a:r>
            <a:r>
              <a:rPr lang="en-ID" sz="2000" dirty="0" err="1">
                <a:solidFill>
                  <a:srgbClr val="040C28"/>
                </a:solidFill>
                <a:latin typeface="Roboto"/>
                <a:ea typeface="Roboto"/>
                <a:cs typeface="Roboto"/>
                <a:sym typeface="Roboto"/>
              </a:rPr>
              <a:t>Peredaran</a:t>
            </a:r>
            <a:r>
              <a:rPr lang="en-ID" sz="2000" dirty="0">
                <a:solidFill>
                  <a:srgbClr val="040C28"/>
                </a:solidFill>
                <a:latin typeface="Roboto"/>
                <a:ea typeface="Roboto"/>
                <a:cs typeface="Roboto"/>
                <a:sym typeface="Roboto"/>
              </a:rPr>
              <a:t> Usaha </a:t>
            </a:r>
            <a:r>
              <a:rPr lang="en-ID" sz="2000" dirty="0" err="1">
                <a:solidFill>
                  <a:srgbClr val="040C28"/>
                </a:solidFill>
                <a:latin typeface="Roboto"/>
                <a:ea typeface="Roboto"/>
                <a:cs typeface="Roboto"/>
                <a:sym typeface="Roboto"/>
              </a:rPr>
              <a:t>Bruto</a:t>
            </a:r>
            <a:r>
              <a:rPr lang="en-ID" sz="2000" dirty="0">
                <a:solidFill>
                  <a:srgbClr val="040C28"/>
                </a:solidFill>
                <a:latin typeface="Roboto"/>
                <a:ea typeface="Roboto"/>
                <a:cs typeface="Roboto"/>
                <a:sym typeface="Roboto"/>
              </a:rPr>
              <a:t>) x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a:t>
            </a:r>
          </a:p>
          <a:p>
            <a:pPr>
              <a:lnSpc>
                <a:spcPct val="115000"/>
              </a:lnSpc>
              <a:buClr>
                <a:srgbClr val="000000"/>
              </a:buClr>
              <a:buSzPts val="1500"/>
            </a:pPr>
            <a:r>
              <a:rPr lang="en-ID" sz="2000" dirty="0">
                <a:solidFill>
                  <a:srgbClr val="040C28"/>
                </a:solidFill>
                <a:latin typeface="Roboto"/>
                <a:ea typeface="Roboto"/>
                <a:cs typeface="Roboto"/>
                <a:sym typeface="Roboto"/>
              </a:rPr>
              <a:t>= (Rp 4.800.000.000/Rp 40.000.000.000) x Rp 8.000.000.000</a:t>
            </a:r>
          </a:p>
          <a:p>
            <a:pPr>
              <a:lnSpc>
                <a:spcPct val="115000"/>
              </a:lnSpc>
              <a:buClr>
                <a:srgbClr val="000000"/>
              </a:buClr>
              <a:buSzPts val="1500"/>
            </a:pPr>
            <a:r>
              <a:rPr lang="en-ID" sz="2000" dirty="0">
                <a:solidFill>
                  <a:srgbClr val="040C28"/>
                </a:solidFill>
                <a:latin typeface="Roboto"/>
                <a:ea typeface="Roboto"/>
                <a:cs typeface="Roboto"/>
                <a:sym typeface="Roboto"/>
              </a:rPr>
              <a:t>= Rp 960.000.000</a:t>
            </a:r>
          </a:p>
          <a:p>
            <a:pPr>
              <a:lnSpc>
                <a:spcPct val="115000"/>
              </a:lnSpc>
              <a:buClr>
                <a:srgbClr val="000000"/>
              </a:buClr>
              <a:buSzPts val="1500"/>
            </a:pPr>
            <a:r>
              <a:rPr lang="en-ID" sz="2000" b="1" dirty="0" err="1">
                <a:solidFill>
                  <a:srgbClr val="040C28"/>
                </a:solidFill>
                <a:latin typeface="Roboto"/>
                <a:ea typeface="Roboto"/>
                <a:cs typeface="Roboto"/>
                <a:sym typeface="Roboto"/>
              </a:rPr>
              <a:t>Penghasilan</a:t>
            </a:r>
            <a:r>
              <a:rPr lang="en-ID" sz="2000" b="1" dirty="0">
                <a:solidFill>
                  <a:srgbClr val="040C28"/>
                </a:solidFill>
                <a:latin typeface="Roboto"/>
                <a:ea typeface="Roboto"/>
                <a:cs typeface="Roboto"/>
                <a:sym typeface="Roboto"/>
              </a:rPr>
              <a:t> Kena Pajak yang </a:t>
            </a:r>
            <a:r>
              <a:rPr lang="en-ID" sz="2000" b="1" dirty="0" err="1">
                <a:solidFill>
                  <a:srgbClr val="040C28"/>
                </a:solidFill>
                <a:latin typeface="Roboto"/>
                <a:ea typeface="Roboto"/>
                <a:cs typeface="Roboto"/>
                <a:sym typeface="Roboto"/>
              </a:rPr>
              <a:t>tidak</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mendapat</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fasilitas</a:t>
            </a:r>
            <a:r>
              <a:rPr lang="en-ID" sz="2000" b="1" dirty="0">
                <a:solidFill>
                  <a:srgbClr val="040C28"/>
                </a:solidFill>
                <a:latin typeface="Roboto"/>
                <a:ea typeface="Roboto"/>
                <a:cs typeface="Roboto"/>
                <a:sym typeface="Roboto"/>
              </a:rPr>
              <a:t> : </a:t>
            </a:r>
          </a:p>
          <a:p>
            <a:pPr>
              <a:lnSpc>
                <a:spcPct val="115000"/>
              </a:lnSpc>
              <a:buClr>
                <a:srgbClr val="000000"/>
              </a:buClr>
              <a:buSzPts val="1500"/>
            </a:pPr>
            <a:r>
              <a:rPr lang="en-ID" sz="2000" dirty="0">
                <a:solidFill>
                  <a:srgbClr val="040C28"/>
                </a:solidFill>
                <a:latin typeface="Roboto"/>
                <a:ea typeface="Roboto"/>
                <a:cs typeface="Roboto"/>
                <a:sym typeface="Roboto"/>
              </a:rPr>
              <a:t>=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 -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 </a:t>
            </a:r>
            <a:r>
              <a:rPr lang="en-ID" sz="2000" dirty="0" err="1">
                <a:solidFill>
                  <a:srgbClr val="040C28"/>
                </a:solidFill>
                <a:latin typeface="Roboto"/>
                <a:ea typeface="Roboto"/>
                <a:cs typeface="Roboto"/>
                <a:sym typeface="Roboto"/>
              </a:rPr>
              <a:t>mendapat</a:t>
            </a:r>
            <a:r>
              <a:rPr lang="en-ID" sz="2000" dirty="0">
                <a:solidFill>
                  <a:srgbClr val="040C28"/>
                </a:solidFill>
                <a:latin typeface="Roboto"/>
                <a:ea typeface="Roboto"/>
                <a:cs typeface="Roboto"/>
                <a:sym typeface="Roboto"/>
              </a:rPr>
              <a:t> </a:t>
            </a:r>
            <a:r>
              <a:rPr lang="en-ID" sz="2000" dirty="0" err="1">
                <a:solidFill>
                  <a:srgbClr val="040C28"/>
                </a:solidFill>
                <a:latin typeface="Roboto"/>
                <a:ea typeface="Roboto"/>
                <a:cs typeface="Roboto"/>
                <a:sym typeface="Roboto"/>
              </a:rPr>
              <a:t>Fasilitas</a:t>
            </a:r>
            <a:endParaRPr lang="en-ID" sz="2000" dirty="0">
              <a:solidFill>
                <a:srgbClr val="040C28"/>
              </a:solidFill>
              <a:latin typeface="Roboto"/>
              <a:ea typeface="Roboto"/>
              <a:cs typeface="Roboto"/>
              <a:sym typeface="Roboto"/>
            </a:endParaRPr>
          </a:p>
          <a:p>
            <a:pPr>
              <a:lnSpc>
                <a:spcPct val="115000"/>
              </a:lnSpc>
              <a:buClr>
                <a:srgbClr val="000000"/>
              </a:buClr>
              <a:buSzPts val="1500"/>
            </a:pPr>
            <a:r>
              <a:rPr lang="en-ID" sz="2000" dirty="0">
                <a:solidFill>
                  <a:srgbClr val="040C28"/>
                </a:solidFill>
                <a:latin typeface="Roboto"/>
                <a:ea typeface="Roboto"/>
                <a:cs typeface="Roboto"/>
                <a:sym typeface="Roboto"/>
              </a:rPr>
              <a:t>= Rp 8.000.000.000 - Rp 960.000.000</a:t>
            </a:r>
          </a:p>
          <a:p>
            <a:pPr>
              <a:lnSpc>
                <a:spcPct val="115000"/>
              </a:lnSpc>
              <a:buClr>
                <a:srgbClr val="000000"/>
              </a:buClr>
              <a:buSzPts val="1500"/>
            </a:pPr>
            <a:r>
              <a:rPr lang="en-ID" sz="2000" dirty="0">
                <a:solidFill>
                  <a:srgbClr val="040C28"/>
                </a:solidFill>
                <a:latin typeface="Roboto"/>
                <a:ea typeface="Roboto"/>
                <a:cs typeface="Roboto"/>
                <a:sym typeface="Roboto"/>
              </a:rPr>
              <a:t>= Rp 7.040.000.000 </a:t>
            </a:r>
          </a:p>
          <a:p>
            <a:pPr>
              <a:lnSpc>
                <a:spcPct val="115000"/>
              </a:lnSpc>
              <a:buClr>
                <a:srgbClr val="000000"/>
              </a:buClr>
              <a:buSzPts val="1500"/>
            </a:pPr>
            <a:endParaRPr lang="en-ID" sz="2800" dirty="0">
              <a:solidFill>
                <a:srgbClr val="040C28"/>
              </a:solidFill>
              <a:latin typeface="Roboto"/>
              <a:ea typeface="Roboto"/>
              <a:cs typeface="Roboto"/>
              <a:sym typeface="Roboto"/>
            </a:endParaRPr>
          </a:p>
          <a:p>
            <a:endParaRPr lang="en-ID" dirty="0"/>
          </a:p>
        </p:txBody>
      </p:sp>
      <p:sp>
        <p:nvSpPr>
          <p:cNvPr id="4" name="Google Shape;1167;p75">
            <a:extLst>
              <a:ext uri="{FF2B5EF4-FFF2-40B4-BE49-F238E27FC236}">
                <a16:creationId xmlns:a16="http://schemas.microsoft.com/office/drawing/2014/main" id="{643F0021-3FB3-2EA6-B3FB-886E6BAE64F9}"/>
              </a:ext>
            </a:extLst>
          </p:cNvPr>
          <p:cNvSpPr txBox="1">
            <a:spLocks noGrp="1"/>
          </p:cNvSpPr>
          <p:nvPr>
            <p:ph type="title"/>
          </p:nvPr>
        </p:nvSpPr>
        <p:spPr>
          <a:xfrm>
            <a:off x="838200" y="365125"/>
            <a:ext cx="10515600" cy="132556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Tree>
    <p:extLst>
      <p:ext uri="{BB962C8B-B14F-4D97-AF65-F5344CB8AC3E}">
        <p14:creationId xmlns:p14="http://schemas.microsoft.com/office/powerpoint/2010/main" val="176801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7">
          <a:extLst>
            <a:ext uri="{FF2B5EF4-FFF2-40B4-BE49-F238E27FC236}">
              <a16:creationId xmlns:a16="http://schemas.microsoft.com/office/drawing/2014/main" id="{B6B7C5DB-6370-7997-9807-3A386BA31BD0}"/>
            </a:ext>
          </a:extLst>
        </p:cNvPr>
        <p:cNvGrpSpPr/>
        <p:nvPr/>
      </p:nvGrpSpPr>
      <p:grpSpPr>
        <a:xfrm>
          <a:off x="0" y="0"/>
          <a:ext cx="0" cy="0"/>
          <a:chOff x="0" y="0"/>
          <a:chExt cx="0" cy="0"/>
        </a:xfrm>
      </p:grpSpPr>
      <p:grpSp>
        <p:nvGrpSpPr>
          <p:cNvPr id="1268" name="Google Shape;1268;p80">
            <a:extLst>
              <a:ext uri="{FF2B5EF4-FFF2-40B4-BE49-F238E27FC236}">
                <a16:creationId xmlns:a16="http://schemas.microsoft.com/office/drawing/2014/main" id="{8F1A3239-6A59-895A-5DE0-0E55F6BB2E20}"/>
              </a:ext>
            </a:extLst>
          </p:cNvPr>
          <p:cNvGrpSpPr/>
          <p:nvPr/>
        </p:nvGrpSpPr>
        <p:grpSpPr>
          <a:xfrm>
            <a:off x="5139454" y="6320938"/>
            <a:ext cx="1913089" cy="518681"/>
            <a:chOff x="3248325" y="4588800"/>
            <a:chExt cx="2045939" cy="554700"/>
          </a:xfrm>
        </p:grpSpPr>
        <p:sp>
          <p:nvSpPr>
            <p:cNvPr id="1269" name="Google Shape;1269;p80">
              <a:extLst>
                <a:ext uri="{FF2B5EF4-FFF2-40B4-BE49-F238E27FC236}">
                  <a16:creationId xmlns:a16="http://schemas.microsoft.com/office/drawing/2014/main" id="{A3694180-8319-8D33-98CC-BF811539F034}"/>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0" name="Google Shape;1270;p80">
              <a:extLst>
                <a:ext uri="{FF2B5EF4-FFF2-40B4-BE49-F238E27FC236}">
                  <a16:creationId xmlns:a16="http://schemas.microsoft.com/office/drawing/2014/main" id="{2C2A1DD3-1AE5-3064-7F72-C26332657CEC}"/>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1" name="Google Shape;1271;p80">
              <a:extLst>
                <a:ext uri="{FF2B5EF4-FFF2-40B4-BE49-F238E27FC236}">
                  <a16:creationId xmlns:a16="http://schemas.microsoft.com/office/drawing/2014/main" id="{23D0B64F-D550-4ED3-0676-F96E900764C8}"/>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72" name="Google Shape;1272;p80">
            <a:extLst>
              <a:ext uri="{FF2B5EF4-FFF2-40B4-BE49-F238E27FC236}">
                <a16:creationId xmlns:a16="http://schemas.microsoft.com/office/drawing/2014/main" id="{E3240B2B-DF3C-491B-AE2F-2B659953803A}"/>
              </a:ext>
            </a:extLst>
          </p:cNvPr>
          <p:cNvGrpSpPr/>
          <p:nvPr/>
        </p:nvGrpSpPr>
        <p:grpSpPr>
          <a:xfrm>
            <a:off x="11100114" y="86873"/>
            <a:ext cx="1018357" cy="1003375"/>
            <a:chOff x="695950" y="3458000"/>
            <a:chExt cx="966550" cy="952450"/>
          </a:xfrm>
        </p:grpSpPr>
        <p:sp>
          <p:nvSpPr>
            <p:cNvPr id="1273" name="Google Shape;1273;p80">
              <a:extLst>
                <a:ext uri="{FF2B5EF4-FFF2-40B4-BE49-F238E27FC236}">
                  <a16:creationId xmlns:a16="http://schemas.microsoft.com/office/drawing/2014/main" id="{EE6D49B9-4441-6647-F50C-9BA881A623E8}"/>
                </a:ext>
              </a:extLst>
            </p:cNvPr>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4" name="Google Shape;1274;p80">
              <a:extLst>
                <a:ext uri="{FF2B5EF4-FFF2-40B4-BE49-F238E27FC236}">
                  <a16:creationId xmlns:a16="http://schemas.microsoft.com/office/drawing/2014/main" id="{11907311-B20E-6EB4-6B9D-22C5D702FCFC}"/>
                </a:ext>
              </a:extLst>
            </p:cNvPr>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5" name="Google Shape;1275;p80">
              <a:extLst>
                <a:ext uri="{FF2B5EF4-FFF2-40B4-BE49-F238E27FC236}">
                  <a16:creationId xmlns:a16="http://schemas.microsoft.com/office/drawing/2014/main" id="{5A594510-692A-6DAE-45B0-F17111E6BEB8}"/>
                </a:ext>
              </a:extLst>
            </p:cNvPr>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6" name="Google Shape;1276;p80">
              <a:extLst>
                <a:ext uri="{FF2B5EF4-FFF2-40B4-BE49-F238E27FC236}">
                  <a16:creationId xmlns:a16="http://schemas.microsoft.com/office/drawing/2014/main" id="{1C9DC1A2-F4B7-CA31-FA04-20FDB843047F}"/>
                </a:ext>
              </a:extLst>
            </p:cNvPr>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7" name="Google Shape;1277;p80">
              <a:extLst>
                <a:ext uri="{FF2B5EF4-FFF2-40B4-BE49-F238E27FC236}">
                  <a16:creationId xmlns:a16="http://schemas.microsoft.com/office/drawing/2014/main" id="{E1AFABE4-7001-F23D-8178-F633214BCF6D}"/>
                </a:ext>
              </a:extLst>
            </p:cNvPr>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8" name="Google Shape;1278;p80">
              <a:extLst>
                <a:ext uri="{FF2B5EF4-FFF2-40B4-BE49-F238E27FC236}">
                  <a16:creationId xmlns:a16="http://schemas.microsoft.com/office/drawing/2014/main" id="{0BD6BA18-17FF-8299-E5B3-F8187EE47CD9}"/>
                </a:ext>
              </a:extLst>
            </p:cNvPr>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9" name="Google Shape;1279;p80">
              <a:extLst>
                <a:ext uri="{FF2B5EF4-FFF2-40B4-BE49-F238E27FC236}">
                  <a16:creationId xmlns:a16="http://schemas.microsoft.com/office/drawing/2014/main" id="{C564C78C-A465-2417-7649-4865AC3177DF}"/>
                </a:ext>
              </a:extLst>
            </p:cNvPr>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0" name="Google Shape;1280;p80">
              <a:extLst>
                <a:ext uri="{FF2B5EF4-FFF2-40B4-BE49-F238E27FC236}">
                  <a16:creationId xmlns:a16="http://schemas.microsoft.com/office/drawing/2014/main" id="{EB0ECF03-B021-4D64-6B6F-8A984500144E}"/>
                </a:ext>
              </a:extLst>
            </p:cNvPr>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1" name="Google Shape;1281;p80">
              <a:extLst>
                <a:ext uri="{FF2B5EF4-FFF2-40B4-BE49-F238E27FC236}">
                  <a16:creationId xmlns:a16="http://schemas.microsoft.com/office/drawing/2014/main" id="{7C1DC0EE-458D-B6C3-6C41-5BBC6AC8C73D}"/>
                </a:ext>
              </a:extLst>
            </p:cNvPr>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82" name="Google Shape;1282;p80">
            <a:extLst>
              <a:ext uri="{FF2B5EF4-FFF2-40B4-BE49-F238E27FC236}">
                <a16:creationId xmlns:a16="http://schemas.microsoft.com/office/drawing/2014/main" id="{C8332F48-BB21-0C08-E420-3F009FD79AB6}"/>
              </a:ext>
            </a:extLst>
          </p:cNvPr>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83" name="Google Shape;1283;p80">
            <a:extLst>
              <a:ext uri="{FF2B5EF4-FFF2-40B4-BE49-F238E27FC236}">
                <a16:creationId xmlns:a16="http://schemas.microsoft.com/office/drawing/2014/main" id="{AE492FEC-E6BE-7009-E18C-F49D7D659986}"/>
              </a:ext>
            </a:extLst>
          </p:cNvPr>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84" name="Google Shape;1284;p80">
            <a:extLst>
              <a:ext uri="{FF2B5EF4-FFF2-40B4-BE49-F238E27FC236}">
                <a16:creationId xmlns:a16="http://schemas.microsoft.com/office/drawing/2014/main" id="{219E2134-D637-7AA6-C607-804F0E0473EB}"/>
              </a:ext>
            </a:extLst>
          </p:cNvPr>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85" name="Google Shape;1285;p80">
            <a:extLst>
              <a:ext uri="{FF2B5EF4-FFF2-40B4-BE49-F238E27FC236}">
                <a16:creationId xmlns:a16="http://schemas.microsoft.com/office/drawing/2014/main" id="{8BD53023-F445-43EA-2BD0-9FCBE46A1E29}"/>
              </a:ext>
            </a:extLst>
          </p:cNvPr>
          <p:cNvSpPr/>
          <p:nvPr/>
        </p:nvSpPr>
        <p:spPr>
          <a:xfrm>
            <a:off x="578300" y="19964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22% x Rp </a:t>
            </a:r>
            <a:r>
              <a:rPr lang="en-US" sz="2000" dirty="0">
                <a:solidFill>
                  <a:srgbClr val="040C28"/>
                </a:solidFill>
                <a:latin typeface="Roboto"/>
                <a:ea typeface="Roboto"/>
                <a:cs typeface="Roboto"/>
                <a:sym typeface="Roboto"/>
              </a:rPr>
              <a:t>960.000.000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a:t>
            </a:r>
            <a:r>
              <a:rPr lang="en-US" sz="2000" dirty="0">
                <a:solidFill>
                  <a:srgbClr val="040C28"/>
                </a:solidFill>
                <a:latin typeface="Roboto"/>
                <a:ea typeface="Roboto"/>
                <a:cs typeface="Roboto"/>
                <a:sym typeface="Roboto"/>
              </a:rPr>
              <a:t>105.600.000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86" name="Google Shape;1286;p80">
            <a:extLst>
              <a:ext uri="{FF2B5EF4-FFF2-40B4-BE49-F238E27FC236}">
                <a16:creationId xmlns:a16="http://schemas.microsoft.com/office/drawing/2014/main" id="{9D3307F4-6F06-C182-9F2D-35807F509E06}"/>
              </a:ext>
            </a:extLst>
          </p:cNvPr>
          <p:cNvSpPr/>
          <p:nvPr/>
        </p:nvSpPr>
        <p:spPr>
          <a:xfrm>
            <a:off x="578300" y="43180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en-ID" sz="2000" dirty="0">
                <a:solidFill>
                  <a:srgbClr val="040C28"/>
                </a:solidFill>
                <a:latin typeface="Roboto"/>
                <a:ea typeface="Roboto"/>
                <a:cs typeface="Roboto"/>
                <a:sym typeface="Roboto"/>
              </a:rPr>
              <a:t>= 22% x Rp </a:t>
            </a:r>
            <a:r>
              <a:rPr lang="en-ID" sz="2000" dirty="0" err="1">
                <a:solidFill>
                  <a:srgbClr val="040C28"/>
                </a:solidFill>
                <a:latin typeface="Roboto"/>
                <a:ea typeface="Roboto"/>
                <a:cs typeface="Roboto"/>
                <a:sym typeface="Roboto"/>
              </a:rPr>
              <a:t>Rp</a:t>
            </a:r>
            <a:r>
              <a:rPr lang="en-ID" sz="2000" dirty="0">
                <a:solidFill>
                  <a:srgbClr val="040C28"/>
                </a:solidFill>
                <a:latin typeface="Roboto"/>
                <a:ea typeface="Roboto"/>
                <a:cs typeface="Roboto"/>
                <a:sym typeface="Roboto"/>
              </a:rPr>
              <a:t> 960.000.000</a:t>
            </a:r>
          </a:p>
          <a:p>
            <a:pPr>
              <a:lnSpc>
                <a:spcPct val="115000"/>
              </a:lnSpc>
              <a:buClr>
                <a:srgbClr val="000000"/>
              </a:buClr>
              <a:buSzPts val="1500"/>
            </a:pPr>
            <a:r>
              <a:rPr lang="en-ID" sz="2000" dirty="0">
                <a:solidFill>
                  <a:srgbClr val="040C28"/>
                </a:solidFill>
                <a:latin typeface="Roboto"/>
                <a:ea typeface="Roboto"/>
                <a:cs typeface="Roboto"/>
                <a:sym typeface="Roboto"/>
              </a:rPr>
              <a:t>= Rp 211.200.000</a:t>
            </a:r>
          </a:p>
          <a:p>
            <a:pPr>
              <a:lnSpc>
                <a:spcPct val="115000"/>
              </a:lnSpc>
              <a:buClr>
                <a:srgbClr val="000000"/>
              </a:buClr>
              <a:buSzPts val="1500"/>
            </a:pP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Total 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a:t>
            </a:r>
            <a:r>
              <a:rPr lang="en-US" sz="2000" dirty="0">
                <a:solidFill>
                  <a:srgbClr val="040C28"/>
                </a:solidFill>
                <a:latin typeface="Roboto"/>
                <a:ea typeface="Roboto"/>
                <a:cs typeface="Roboto"/>
                <a:sym typeface="Roboto"/>
              </a:rPr>
              <a:t>105.600.000 </a:t>
            </a:r>
            <a:r>
              <a:rPr lang="id" sz="2000" dirty="0">
                <a:solidFill>
                  <a:srgbClr val="040C28"/>
                </a:solidFill>
                <a:latin typeface="Roboto"/>
                <a:ea typeface="Roboto"/>
                <a:cs typeface="Roboto"/>
                <a:sym typeface="Roboto"/>
              </a:rPr>
              <a:t>+ Rp</a:t>
            </a:r>
            <a:r>
              <a:rPr lang="en-US" sz="2000" dirty="0">
                <a:solidFill>
                  <a:srgbClr val="040C28"/>
                </a:solidFill>
                <a:latin typeface="Roboto"/>
                <a:ea typeface="Roboto"/>
                <a:cs typeface="Roboto"/>
                <a:sym typeface="Roboto"/>
              </a:rPr>
              <a:t> 211.200.000</a:t>
            </a:r>
            <a:r>
              <a:rPr lang="id" sz="2000" dirty="0">
                <a:solidFill>
                  <a:srgbClr val="040C28"/>
                </a:solidFill>
                <a:latin typeface="Roboto"/>
                <a:ea typeface="Roboto"/>
                <a:cs typeface="Roboto"/>
                <a:sym typeface="Roboto"/>
              </a:rPr>
              <a:t>= </a:t>
            </a:r>
            <a:r>
              <a:rPr lang="id" sz="2000" b="1" dirty="0">
                <a:solidFill>
                  <a:srgbClr val="040C28"/>
                </a:solidFill>
                <a:latin typeface="Roboto"/>
                <a:ea typeface="Roboto"/>
                <a:cs typeface="Roboto"/>
                <a:sym typeface="Roboto"/>
              </a:rPr>
              <a:t>Rp</a:t>
            </a:r>
            <a:r>
              <a:rPr lang="en-US" sz="2000" b="1" dirty="0">
                <a:solidFill>
                  <a:srgbClr val="040C28"/>
                </a:solidFill>
                <a:latin typeface="Roboto"/>
                <a:ea typeface="Roboto"/>
                <a:cs typeface="Roboto"/>
                <a:sym typeface="Roboto"/>
              </a:rPr>
              <a:t> 316.800.000</a:t>
            </a: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347919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grpSp>
        <p:nvGrpSpPr>
          <p:cNvPr id="1151" name="Google Shape;1151;p75"/>
          <p:cNvGrpSpPr/>
          <p:nvPr/>
        </p:nvGrpSpPr>
        <p:grpSpPr>
          <a:xfrm>
            <a:off x="5139454" y="6320938"/>
            <a:ext cx="1913089" cy="518681"/>
            <a:chOff x="3248325" y="4588800"/>
            <a:chExt cx="2045939" cy="554700"/>
          </a:xfrm>
        </p:grpSpPr>
        <p:sp>
          <p:nvSpPr>
            <p:cNvPr id="1152" name="Google Shape;1152;p7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3" name="Google Shape;1153;p7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4" name="Google Shape;1154;p7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55" name="Google Shape;1155;p75"/>
          <p:cNvGrpSpPr/>
          <p:nvPr/>
        </p:nvGrpSpPr>
        <p:grpSpPr>
          <a:xfrm>
            <a:off x="11100114" y="86873"/>
            <a:ext cx="1018357" cy="1003375"/>
            <a:chOff x="695950" y="3458000"/>
            <a:chExt cx="966550" cy="952450"/>
          </a:xfrm>
        </p:grpSpPr>
        <p:sp>
          <p:nvSpPr>
            <p:cNvPr id="1156" name="Google Shape;1156;p75"/>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7" name="Google Shape;1157;p75"/>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8" name="Google Shape;1158;p75"/>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9" name="Google Shape;1159;p75"/>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0" name="Google Shape;1160;p75"/>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1" name="Google Shape;1161;p75"/>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2" name="Google Shape;1162;p75"/>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3" name="Google Shape;1163;p75"/>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4" name="Google Shape;1164;p75"/>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65" name="Google Shape;1165;p75"/>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66" name="Google Shape;1166;p75"/>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67" name="Google Shape;1167;p75"/>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
        <p:nvSpPr>
          <p:cNvPr id="1168" name="Google Shape;1168;p75"/>
          <p:cNvSpPr txBox="1"/>
          <p:nvPr/>
        </p:nvSpPr>
        <p:spPr>
          <a:xfrm>
            <a:off x="479100" y="1247067"/>
            <a:ext cx="10512800" cy="595059"/>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Contoh Study Case #1</a:t>
            </a:r>
            <a:endParaRPr sz="3867" b="1">
              <a:solidFill>
                <a:srgbClr val="18919B"/>
              </a:solidFill>
              <a:latin typeface="Roboto"/>
              <a:ea typeface="Roboto"/>
              <a:cs typeface="Roboto"/>
              <a:sym typeface="Roboto"/>
            </a:endParaRPr>
          </a:p>
        </p:txBody>
      </p:sp>
      <p:sp>
        <p:nvSpPr>
          <p:cNvPr id="1169" name="Google Shape;1169;p75"/>
          <p:cNvSpPr/>
          <p:nvPr/>
        </p:nvSpPr>
        <p:spPr>
          <a:xfrm>
            <a:off x="5769400" y="3130600"/>
            <a:ext cx="58620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a:solidFill>
                  <a:srgbClr val="040C28"/>
                </a:solidFill>
                <a:latin typeface="Roboto"/>
                <a:ea typeface="Roboto"/>
                <a:cs typeface="Roboto"/>
                <a:sym typeface="Roboto"/>
              </a:rPr>
              <a:t>CV Muda Abadi berdiri pada tahun 2021 dan bergerak dalam bidang perdagangan perlengkapan kantor. CV Muda Abadi mendaftarkan NPWP pada tahun 2021.</a:t>
            </a:r>
            <a:endParaRPr sz="2000">
              <a:solidFill>
                <a:srgbClr val="040C28"/>
              </a:solidFill>
              <a:latin typeface="Roboto"/>
              <a:ea typeface="Roboto"/>
              <a:cs typeface="Roboto"/>
              <a:sym typeface="Roboto"/>
            </a:endParaRPr>
          </a:p>
          <a:p>
            <a:pPr>
              <a:lnSpc>
                <a:spcPct val="115000"/>
              </a:lnSpc>
              <a:buClr>
                <a:srgbClr val="000000"/>
              </a:buClr>
              <a:buSzPts val="1500"/>
            </a:pPr>
            <a:r>
              <a:rPr lang="id" sz="2000">
                <a:solidFill>
                  <a:srgbClr val="040C28"/>
                </a:solidFill>
                <a:latin typeface="Roboto"/>
                <a:ea typeface="Roboto"/>
                <a:cs typeface="Roboto"/>
                <a:sym typeface="Roboto"/>
              </a:rPr>
              <a:t>Omzet CV Muda Abadi pada tahun 2022 sebesar Rp 2.390.000.000 Berikut adalah rincian omzet CV Muda Abadi sepanjang tahun 2022 : </a:t>
            </a:r>
            <a:endParaRPr sz="2000">
              <a:solidFill>
                <a:srgbClr val="040C28"/>
              </a:solidFill>
              <a:latin typeface="Roboto"/>
              <a:ea typeface="Roboto"/>
              <a:cs typeface="Roboto"/>
              <a:sym typeface="Roboto"/>
            </a:endParaRPr>
          </a:p>
          <a:p>
            <a:pPr>
              <a:lnSpc>
                <a:spcPct val="115000"/>
              </a:lnSpc>
              <a:buClr>
                <a:srgbClr val="000000"/>
              </a:buClr>
              <a:buSzPts val="1500"/>
            </a:pPr>
            <a:endParaRPr sz="2000">
              <a:solidFill>
                <a:srgbClr val="040C28"/>
              </a:solidFill>
              <a:latin typeface="Roboto"/>
              <a:ea typeface="Roboto"/>
              <a:cs typeface="Roboto"/>
              <a:sym typeface="Roboto"/>
            </a:endParaRPr>
          </a:p>
        </p:txBody>
      </p:sp>
      <p:graphicFrame>
        <p:nvGraphicFramePr>
          <p:cNvPr id="1170" name="Google Shape;1170;p75"/>
          <p:cNvGraphicFramePr/>
          <p:nvPr/>
        </p:nvGraphicFramePr>
        <p:xfrm>
          <a:off x="761367" y="2024984"/>
          <a:ext cx="4530933" cy="4054798"/>
        </p:xfrm>
        <a:graphic>
          <a:graphicData uri="http://schemas.openxmlformats.org/drawingml/2006/table">
            <a:tbl>
              <a:tblPr>
                <a:noFill/>
              </a:tblPr>
              <a:tblGrid>
                <a:gridCol w="1525300">
                  <a:extLst>
                    <a:ext uri="{9D8B030D-6E8A-4147-A177-3AD203B41FA5}">
                      <a16:colId xmlns:a16="http://schemas.microsoft.com/office/drawing/2014/main" val="20000"/>
                    </a:ext>
                  </a:extLst>
                </a:gridCol>
                <a:gridCol w="3005633">
                  <a:extLst>
                    <a:ext uri="{9D8B030D-6E8A-4147-A177-3AD203B41FA5}">
                      <a16:colId xmlns:a16="http://schemas.microsoft.com/office/drawing/2014/main" val="20001"/>
                    </a:ext>
                  </a:extLst>
                </a:gridCol>
              </a:tblGrid>
              <a:tr h="282872">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Bulan</a:t>
                      </a:r>
                      <a:endParaRPr sz="17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Peredaran Bruto</a:t>
                      </a:r>
                      <a:endParaRPr sz="1700" u="none" strike="noStrike" cap="none">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Januari</a:t>
                      </a:r>
                      <a:endParaRPr sz="17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200</a:t>
                      </a:r>
                      <a:r>
                        <a:rPr lang="id" sz="1700" u="none" strike="noStrike" cap="none">
                          <a:latin typeface="Roboto"/>
                          <a:ea typeface="Roboto"/>
                          <a:cs typeface="Roboto"/>
                          <a:sym typeface="Roboto"/>
                        </a:rPr>
                        <a:t>.000.000</a:t>
                      </a:r>
                      <a:endParaRPr sz="1700"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Februari</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100.000.000</a:t>
                      </a:r>
                      <a:endParaRPr sz="1700" u="none" strike="noStrike" cap="none">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Maret</a:t>
                      </a:r>
                      <a:endParaRPr sz="17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April</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50.000.000</a:t>
                      </a:r>
                      <a:endParaRPr sz="1700" u="none" strike="noStrike" cap="none">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Mei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75.000.000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Juni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80.000.000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Juli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Agustus</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September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Oktober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300.000.000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November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395.000.000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Desember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b="1">
                          <a:solidFill>
                            <a:srgbClr val="000000"/>
                          </a:solidFill>
                          <a:latin typeface="Roboto"/>
                          <a:ea typeface="Roboto"/>
                          <a:cs typeface="Roboto"/>
                          <a:sym typeface="Roboto"/>
                        </a:rPr>
                        <a:t>Total</a:t>
                      </a:r>
                      <a:endParaRPr sz="1700" b="1"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2.39</a:t>
                      </a:r>
                      <a:r>
                        <a:rPr lang="id" sz="1700" u="none" strike="noStrike" cap="none">
                          <a:latin typeface="Roboto"/>
                          <a:ea typeface="Roboto"/>
                          <a:cs typeface="Roboto"/>
                          <a:sym typeface="Roboto"/>
                        </a:rPr>
                        <a:t>0.000.000</a:t>
                      </a:r>
                      <a:endParaRPr sz="17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3873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grpSp>
        <p:nvGrpSpPr>
          <p:cNvPr id="1175" name="Google Shape;1175;p76"/>
          <p:cNvGrpSpPr/>
          <p:nvPr/>
        </p:nvGrpSpPr>
        <p:grpSpPr>
          <a:xfrm>
            <a:off x="5139454" y="6320938"/>
            <a:ext cx="1913089" cy="518681"/>
            <a:chOff x="3248325" y="4588800"/>
            <a:chExt cx="2045939" cy="554700"/>
          </a:xfrm>
        </p:grpSpPr>
        <p:sp>
          <p:nvSpPr>
            <p:cNvPr id="1176" name="Google Shape;1176;p76"/>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77" name="Google Shape;1177;p76"/>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78" name="Google Shape;1178;p76"/>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79" name="Google Shape;1179;p76"/>
          <p:cNvGrpSpPr/>
          <p:nvPr/>
        </p:nvGrpSpPr>
        <p:grpSpPr>
          <a:xfrm>
            <a:off x="11100114" y="86873"/>
            <a:ext cx="1018357" cy="1003375"/>
            <a:chOff x="695950" y="3458000"/>
            <a:chExt cx="966550" cy="952450"/>
          </a:xfrm>
        </p:grpSpPr>
        <p:sp>
          <p:nvSpPr>
            <p:cNvPr id="1180" name="Google Shape;1180;p76"/>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1" name="Google Shape;1181;p76"/>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2" name="Google Shape;1182;p76"/>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3" name="Google Shape;1183;p76"/>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4" name="Google Shape;1184;p76"/>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5" name="Google Shape;1185;p76"/>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6" name="Google Shape;1186;p76"/>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7" name="Google Shape;1187;p76"/>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8" name="Google Shape;1188;p76"/>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89" name="Google Shape;1189;p76"/>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90" name="Google Shape;1190;p76"/>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91" name="Google Shape;1191;p76"/>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192" name="Google Shape;1192;p76"/>
          <p:cNvSpPr/>
          <p:nvPr/>
        </p:nvSpPr>
        <p:spPr>
          <a:xfrm>
            <a:off x="688900" y="1090233"/>
            <a:ext cx="10512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400">
                <a:solidFill>
                  <a:srgbClr val="040C28"/>
                </a:solidFill>
                <a:latin typeface="Roboto"/>
                <a:ea typeface="Roboto"/>
                <a:cs typeface="Roboto"/>
                <a:sym typeface="Roboto"/>
              </a:rPr>
              <a:t>CV Muda Abadi memenuhi kriteria wajib pajak dengan bruto tertentu, yaitu penghasilan dari usaha dalam tahun 2022 kurang dari 4,8 milyar dengan tarif 0,5% dari peredaran usaha per bulan.</a:t>
            </a:r>
            <a:endParaRPr sz="2400">
              <a:solidFill>
                <a:srgbClr val="040C28"/>
              </a:solidFill>
              <a:latin typeface="Roboto"/>
              <a:ea typeface="Roboto"/>
              <a:cs typeface="Roboto"/>
              <a:sym typeface="Roboto"/>
            </a:endParaRPr>
          </a:p>
        </p:txBody>
      </p:sp>
      <p:graphicFrame>
        <p:nvGraphicFramePr>
          <p:cNvPr id="1193" name="Google Shape;1193;p76"/>
          <p:cNvGraphicFramePr/>
          <p:nvPr/>
        </p:nvGraphicFramePr>
        <p:xfrm>
          <a:off x="862967" y="2013717"/>
          <a:ext cx="8885200" cy="4145862"/>
        </p:xfrm>
        <a:graphic>
          <a:graphicData uri="http://schemas.openxmlformats.org/drawingml/2006/table">
            <a:tbl>
              <a:tblPr>
                <a:noFill/>
              </a:tblPr>
              <a:tblGrid>
                <a:gridCol w="1847433">
                  <a:extLst>
                    <a:ext uri="{9D8B030D-6E8A-4147-A177-3AD203B41FA5}">
                      <a16:colId xmlns:a16="http://schemas.microsoft.com/office/drawing/2014/main" val="20000"/>
                    </a:ext>
                  </a:extLst>
                </a:gridCol>
                <a:gridCol w="2452567">
                  <a:extLst>
                    <a:ext uri="{9D8B030D-6E8A-4147-A177-3AD203B41FA5}">
                      <a16:colId xmlns:a16="http://schemas.microsoft.com/office/drawing/2014/main" val="20001"/>
                    </a:ext>
                  </a:extLst>
                </a:gridCol>
                <a:gridCol w="2292600">
                  <a:extLst>
                    <a:ext uri="{9D8B030D-6E8A-4147-A177-3AD203B41FA5}">
                      <a16:colId xmlns:a16="http://schemas.microsoft.com/office/drawing/2014/main" val="20002"/>
                    </a:ext>
                  </a:extLst>
                </a:gridCol>
                <a:gridCol w="2292600">
                  <a:extLst>
                    <a:ext uri="{9D8B030D-6E8A-4147-A177-3AD203B41FA5}">
                      <a16:colId xmlns:a16="http://schemas.microsoft.com/office/drawing/2014/main" val="20003"/>
                    </a:ext>
                  </a:extLst>
                </a:gridCol>
              </a:tblGrid>
              <a:tr h="296133">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Bulan</a:t>
                      </a:r>
                      <a:endParaRPr sz="17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Peredaran Bruto</a:t>
                      </a:r>
                      <a:endParaRPr sz="1700" u="none" strike="noStrike" cap="none">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None/>
                      </a:pPr>
                      <a:r>
                        <a:rPr lang="id" sz="1700" b="1">
                          <a:solidFill>
                            <a:srgbClr val="FFFFFF"/>
                          </a:solidFill>
                          <a:latin typeface="Roboto"/>
                          <a:ea typeface="Roboto"/>
                          <a:cs typeface="Roboto"/>
                          <a:sym typeface="Roboto"/>
                        </a:rPr>
                        <a:t>Tarif PPh Final </a:t>
                      </a:r>
                      <a:endParaRPr sz="1700" b="1">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None/>
                      </a:pPr>
                      <a:r>
                        <a:rPr lang="id" sz="1700" b="1">
                          <a:solidFill>
                            <a:srgbClr val="FFFFFF"/>
                          </a:solidFill>
                          <a:latin typeface="Roboto"/>
                          <a:ea typeface="Roboto"/>
                          <a:cs typeface="Roboto"/>
                          <a:sym typeface="Roboto"/>
                        </a:rPr>
                        <a:t>PPh Final (Rp)</a:t>
                      </a:r>
                      <a:endParaRPr sz="1700" b="1">
                        <a:solidFill>
                          <a:srgbClr val="FFFFFF"/>
                        </a:solidFill>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Januari</a:t>
                      </a:r>
                      <a:endParaRPr sz="17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200</a:t>
                      </a:r>
                      <a:r>
                        <a:rPr lang="id" sz="1700" u="none" strike="noStrike" cap="none">
                          <a:latin typeface="Roboto"/>
                          <a:ea typeface="Roboto"/>
                          <a:cs typeface="Roboto"/>
                          <a:sym typeface="Roboto"/>
                        </a:rPr>
                        <a:t>.000.000</a:t>
                      </a:r>
                      <a:endParaRPr sz="1700" u="none" strike="noStrike" cap="none">
                        <a:latin typeface="Roboto"/>
                        <a:ea typeface="Roboto"/>
                        <a:cs typeface="Roboto"/>
                        <a:sym typeface="Roboto"/>
                      </a:endParaRPr>
                    </a:p>
                  </a:txBody>
                  <a:tcPr marL="0" marR="96000" marT="0" marB="0" anchor="ctr"/>
                </a:tc>
                <a:tc>
                  <a:txBody>
                    <a:bodyPr/>
                    <a:lstStyle/>
                    <a:p>
                      <a:pPr marL="72000" marR="0" lvl="0" indent="0" algn="ctr" rtl="0">
                        <a:lnSpc>
                          <a:spcPct val="115000"/>
                        </a:lnSpc>
                        <a:spcBef>
                          <a:spcPts val="0"/>
                        </a:spcBef>
                        <a:spcAft>
                          <a:spcPts val="0"/>
                        </a:spcAft>
                        <a:buNone/>
                      </a:pPr>
                      <a:r>
                        <a:rPr lang="id" sz="1700">
                          <a:latin typeface="Roboto"/>
                          <a:ea typeface="Roboto"/>
                          <a:cs typeface="Roboto"/>
                          <a:sym typeface="Roboto"/>
                        </a:rPr>
                        <a:t>0,5%</a:t>
                      </a:r>
                      <a:endParaRPr sz="1700">
                        <a:latin typeface="Roboto"/>
                        <a:ea typeface="Roboto"/>
                        <a:cs typeface="Roboto"/>
                        <a:sym typeface="Roboto"/>
                      </a:endParaRPr>
                    </a:p>
                  </a:txBody>
                  <a:tcPr marL="0" marR="96000" marT="0" marB="0" anchor="ctr"/>
                </a:tc>
                <a:tc>
                  <a:txBody>
                    <a:bodyPr/>
                    <a:lstStyle/>
                    <a:p>
                      <a:pPr marL="72000" marR="0" lvl="0" indent="0" algn="r" rtl="0">
                        <a:lnSpc>
                          <a:spcPct val="115000"/>
                        </a:lnSpc>
                        <a:spcBef>
                          <a:spcPts val="0"/>
                        </a:spcBef>
                        <a:spcAft>
                          <a:spcPts val="0"/>
                        </a:spcAft>
                        <a:buNone/>
                      </a:pPr>
                      <a:r>
                        <a:rPr lang="id" sz="1700">
                          <a:latin typeface="Roboto"/>
                          <a:ea typeface="Roboto"/>
                          <a:cs typeface="Roboto"/>
                          <a:sym typeface="Roboto"/>
                        </a:rPr>
                        <a:t>1.000.000</a:t>
                      </a:r>
                      <a:endParaRPr sz="1700">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Februari</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100.000.000</a:t>
                      </a:r>
                      <a:endParaRPr sz="1700" u="none" strike="noStrike" cap="none">
                        <a:solidFill>
                          <a:srgbClr val="000000"/>
                        </a:solidFill>
                        <a:latin typeface="Roboto"/>
                        <a:ea typeface="Roboto"/>
                        <a:cs typeface="Roboto"/>
                        <a:sym typeface="Roboto"/>
                      </a:endParaRPr>
                    </a:p>
                  </a:txBody>
                  <a:tcPr marL="0" marR="96000" marT="0" marB="0" anchor="ctr">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Maret</a:t>
                      </a:r>
                      <a:endParaRPr sz="17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a:solidFill>
                          <a:srgbClr val="000000"/>
                        </a:solidFill>
                        <a:latin typeface="Roboto"/>
                        <a:ea typeface="Roboto"/>
                        <a:cs typeface="Roboto"/>
                        <a:sym typeface="Roboto"/>
                      </a:endParaRPr>
                    </a:p>
                  </a:txBody>
                  <a:tcPr marL="0" marR="96000" marT="0" marB="0" anchor="ctr">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600.000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April</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50.000.000</a:t>
                      </a:r>
                      <a:endParaRPr sz="1700" u="none" strike="noStrike" cap="none">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a:t>
                      </a:r>
                      <a:endParaRPr sz="170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Mei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75.000.000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375.000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Juni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80.000.000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400.000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Juli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600.000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Agustus</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September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1.750.000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Oktober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300.000.000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1.500.000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November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395.000.000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1.975.000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Desember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1.750.000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96133">
                <a:tc>
                  <a:txBody>
                    <a:bodyPr/>
                    <a:lstStyle/>
                    <a:p>
                      <a:pPr marL="72000" marR="0" lvl="0" indent="0" algn="l" rtl="0">
                        <a:lnSpc>
                          <a:spcPct val="115000"/>
                        </a:lnSpc>
                        <a:spcBef>
                          <a:spcPts val="0"/>
                        </a:spcBef>
                        <a:spcAft>
                          <a:spcPts val="0"/>
                        </a:spcAft>
                        <a:buClr>
                          <a:srgbClr val="000000"/>
                        </a:buClr>
                        <a:buSzPts val="600"/>
                        <a:buFont typeface="Arial"/>
                        <a:buNone/>
                      </a:pPr>
                      <a:r>
                        <a:rPr lang="id" sz="1700" b="1">
                          <a:solidFill>
                            <a:srgbClr val="000000"/>
                          </a:solidFill>
                          <a:latin typeface="Roboto"/>
                          <a:ea typeface="Roboto"/>
                          <a:cs typeface="Roboto"/>
                          <a:sym typeface="Roboto"/>
                        </a:rPr>
                        <a:t>Total</a:t>
                      </a:r>
                      <a:endParaRPr sz="1700" b="1"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b="1">
                          <a:latin typeface="Roboto"/>
                          <a:ea typeface="Roboto"/>
                          <a:cs typeface="Roboto"/>
                          <a:sym typeface="Roboto"/>
                        </a:rPr>
                        <a:t>2.39</a:t>
                      </a:r>
                      <a:r>
                        <a:rPr lang="id" sz="1700" b="1" u="none" strike="noStrike" cap="none">
                          <a:latin typeface="Roboto"/>
                          <a:ea typeface="Roboto"/>
                          <a:cs typeface="Roboto"/>
                          <a:sym typeface="Roboto"/>
                        </a:rPr>
                        <a:t>0.000.000</a:t>
                      </a:r>
                      <a:endParaRPr sz="17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marR="0" lvl="0" indent="0" algn="ctr" rtl="0">
                        <a:lnSpc>
                          <a:spcPct val="115000"/>
                        </a:lnSpc>
                        <a:spcBef>
                          <a:spcPts val="0"/>
                        </a:spcBef>
                        <a:spcAft>
                          <a:spcPts val="0"/>
                        </a:spcAft>
                        <a:buNone/>
                      </a:pPr>
                      <a:endParaRPr sz="1700">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marR="0" lvl="0" indent="0" algn="r" rtl="0">
                        <a:lnSpc>
                          <a:spcPct val="115000"/>
                        </a:lnSpc>
                        <a:spcBef>
                          <a:spcPts val="0"/>
                        </a:spcBef>
                        <a:spcAft>
                          <a:spcPts val="0"/>
                        </a:spcAft>
                        <a:buNone/>
                      </a:pPr>
                      <a:r>
                        <a:rPr lang="id" sz="1700" b="1">
                          <a:latin typeface="Roboto"/>
                          <a:ea typeface="Roboto"/>
                          <a:cs typeface="Roboto"/>
                          <a:sym typeface="Roboto"/>
                        </a:rPr>
                        <a:t>11.950.000</a:t>
                      </a:r>
                      <a:endParaRPr sz="1700" b="1">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77684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1231</Words>
  <Application>Microsoft Office PowerPoint</Application>
  <PresentationFormat>Widescreen</PresentationFormat>
  <Paragraphs>337</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Caveat</vt:lpstr>
      <vt:lpstr>Open Sans</vt:lpstr>
      <vt:lpstr>Roboto</vt:lpstr>
      <vt:lpstr>Roboto Black</vt:lpstr>
      <vt:lpstr>Office Theme</vt:lpstr>
      <vt:lpstr>PowerPoint Presentation</vt:lpstr>
      <vt:lpstr>PowerPoint Presentation</vt:lpstr>
      <vt:lpstr>PowerPoint Presentation</vt:lpstr>
      <vt:lpstr>PowerPoint Presentation</vt:lpstr>
      <vt:lpstr>Studi Kasus Perhitungan Pph Badan</vt:lpstr>
      <vt:lpstr>Studi Kasus Perhitungan Pph Badan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pakuy kuya</dc:creator>
  <cp:lastModifiedBy>pakuy kuya</cp:lastModifiedBy>
  <cp:revision>4</cp:revision>
  <dcterms:created xsi:type="dcterms:W3CDTF">2025-03-11T15:08:24Z</dcterms:created>
  <dcterms:modified xsi:type="dcterms:W3CDTF">2025-03-11T16:10:35Z</dcterms:modified>
</cp:coreProperties>
</file>