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5" r:id="rId2"/>
    <p:sldId id="316" r:id="rId3"/>
    <p:sldId id="317" r:id="rId4"/>
    <p:sldId id="321" r:id="rId5"/>
    <p:sldId id="318" r:id="rId6"/>
    <p:sldId id="320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A2E3-4395-49F3-B44B-546340D7CB57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9232-5676-4E12-98F9-ECB76FA03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04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703aeb8bf5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5" name="Google Shape;1445;g2703aeb8bf5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9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703aeb8bf5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" name="Google Shape;1454;g2703aeb8bf5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4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703aeb8bf5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7" name="Google Shape;1477;g2703aeb8bf5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703aeb8bf5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g2703aeb8bf5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2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f89ef116b5_15_7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3" name="Google Shape;1523;g2f89ef116b5_1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383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CB8-1D5F-5545-0F42-33D506542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C7B0-97F4-ACB5-253A-B4DD4449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DD9F-8F2A-88F9-D142-0418EA5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EB85-CE19-064D-C5C0-9BB73952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6375-F3DA-72DC-5A51-DD286B7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9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6027-D701-7519-0B53-A4CFBD00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E1B6D-1844-2142-B1F5-78E3B6C34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9456-0D2B-1BF6-7371-31DCB085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F843-EA67-C652-1819-5A9764EB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C7D1-EA6E-7EBA-B763-83411795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1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03A7C-0E7A-EE0C-3355-8C3BB0AC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ED4E-1865-1B03-2D43-0978A6714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4D5D-CE28-7309-3E02-CA6E5120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A420-A9AF-CFDE-227A-55E73426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12F5-83E1-BC9E-BE8B-652D2B9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4376-78EB-E686-A39D-CB862A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AE19-02CF-E03F-EE0F-1F7B0F7E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25EC-9AE7-2926-137B-8BF694B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1203-CEDA-6E51-951C-28D2BCCB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3600-BF35-2EEE-0BE6-31F5E06A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38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9BF4-5446-5DDD-6CFD-CD07B85B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AA98-2837-7DB6-1EB6-10BFCC69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2010-956A-3A32-A32B-5E7ED4F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EE36-D736-877E-FAAA-3E9FE70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D942-EE37-827F-9FF0-4FA524F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908-F1BD-BE9B-D9E1-1F94021B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4E50-B6C0-F7EC-0844-DB66638B2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C27FA-0FB8-FB0A-1A66-8C59D1FF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A32F-4C31-2A9A-7F22-C5529F81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052A-DDF6-609F-35CB-1502A1A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A562-B2A4-12F2-7922-A4F9ACDE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00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6615-53CE-AA4C-2ABF-082EF87B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48311-F0A1-40EF-D8EC-E0D8F225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7EFD-7386-27A3-674A-71A0F2A1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CF503-5F19-83F9-8889-D70AF600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47D9-AD32-6526-85FD-957AFF8B1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4E25F-6EF2-F094-6B4B-06929C90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BF981-BA6E-0D6F-EAB9-0FFBECBA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8A1D-5C25-9861-7D21-1E370149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1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0F8-8C57-0E98-4A0C-6DA68D27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5B546-E071-D632-BD37-255AE509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D4DD-98F3-0330-6867-4EB218A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6D818-1437-99E3-FA35-7DDF4474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4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53376-60A2-22FB-3F1C-329AF12B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EC378-486F-A09E-1307-6932594E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703F-3C62-681C-7D4A-C91730F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0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E13-39C3-54C4-6F27-040F370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7759-BD4A-0993-C4D2-5255AD83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75402-1A7A-FC1F-35E7-48F57F0C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0779-B49A-BA02-17D9-AD9B43F1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55B5-BDD4-7F5D-3FA3-CBDC1B70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0EF3E-575E-CF87-3788-DCCC6B02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4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A981-9AF2-265E-AC73-4B2B2343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86E5B-B953-EB53-6B17-2D403DCE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8AFF6-876D-935F-E8D4-7F57CB78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C04F-6712-F4F2-FC32-E5008CC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74F4B-7896-C614-2B59-570E6C78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F84D-AE5A-ADB2-6DFE-5062BBE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12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5A780-75C2-14B0-81E0-BE6DBE74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82FA-195A-06B9-3CE7-46D0862C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C90A-E0A6-1C0C-9AA0-9C9F942AE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1790-5FE4-4A77-A317-A83ED070E4BE}" type="datetimeFigureOut">
              <a:rPr lang="en-ID" smtClean="0"/>
              <a:t>19/03/2025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9732-FB81-9C7A-4880-08A7590D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8C5F-BDCF-47CD-18E6-38FEBF60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49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orms.gle/8vPoMrtuoD8MtPpy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Google Shape;144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4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87"/>
          <p:cNvSpPr txBox="1"/>
          <p:nvPr/>
        </p:nvSpPr>
        <p:spPr>
          <a:xfrm>
            <a:off x="5056167" y="1066400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Bootcamp Sesi 7</a:t>
            </a:r>
            <a:endParaRPr sz="3067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9" name="Google Shape;1449;p87"/>
          <p:cNvSpPr txBox="1"/>
          <p:nvPr/>
        </p:nvSpPr>
        <p:spPr>
          <a:xfrm>
            <a:off x="5056167" y="2100667"/>
            <a:ext cx="6821200" cy="2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8000"/>
            </a:pPr>
            <a:r>
              <a:rPr lang="id" sz="7333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Pengantar Audit Keuangan</a:t>
            </a:r>
            <a:endParaRPr sz="7333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0" name="Google Shape;1450;p87"/>
          <p:cNvSpPr txBox="1"/>
          <p:nvPr/>
        </p:nvSpPr>
        <p:spPr>
          <a:xfrm>
            <a:off x="5056167" y="5083733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Maulana Yahya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6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1" name="Google Shape;1451;p87"/>
          <p:cNvSpPr txBox="1"/>
          <p:nvPr/>
        </p:nvSpPr>
        <p:spPr>
          <a:xfrm>
            <a:off x="5056167" y="5883667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id" sz="1867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867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88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457" name="Google Shape;1457;p8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88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461" name="Google Shape;1461;p8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8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8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8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0" name="Google Shape;1470;p88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71" name="Google Shape;1471;p88"/>
          <p:cNvSpPr txBox="1"/>
          <p:nvPr/>
        </p:nvSpPr>
        <p:spPr>
          <a:xfrm>
            <a:off x="294567" y="906130"/>
            <a:ext cx="3409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2" name="Google Shape;147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1" y="1928985"/>
            <a:ext cx="3000033" cy="30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88"/>
          <p:cNvSpPr txBox="1"/>
          <p:nvPr/>
        </p:nvSpPr>
        <p:spPr>
          <a:xfrm>
            <a:off x="3704167" y="402134"/>
            <a:ext cx="8487600" cy="635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133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Studi Kasus: PT XYZ</a:t>
            </a:r>
            <a:endParaRPr sz="2133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Kantor Akuntan Publik "JAYA" menerima penugasan untuk mengaudit PT XYZ, untuk pertama kalinya.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Engagement Manager, pada fase persiapan audit, menyampaikan informasi berikut terkait PT XYZ: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 adalah sesi audit eksternal pertama kalinya untuk PT XYZ.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PT XYZ adalah perusahaan distribusi yang memiliki banyak cabang di India, Jepang, Tiongkok, Vietnam, Prancis, dan Brazil.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 internal Audit PT XYZ baru dibentuk 2 bulan lalu.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Komite Audit PT XYZ terdiri dari Board of Director member yang tidak satupun memiliki latar belakang bidang akuntansi dan keuangan.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KAP JAYA mematok angka 15% sebagai "accepted audit risk level."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82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89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480" name="Google Shape;1480;p8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8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8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89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484" name="Google Shape;1484;p8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8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8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8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8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8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8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3" name="Google Shape;1493;p89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94" name="Google Shape;1494;p89"/>
          <p:cNvSpPr txBox="1"/>
          <p:nvPr/>
        </p:nvSpPr>
        <p:spPr>
          <a:xfrm>
            <a:off x="73529" y="588560"/>
            <a:ext cx="364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5" name="Google Shape;149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68" y="2374885"/>
            <a:ext cx="3000033" cy="30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9"/>
          <p:cNvSpPr txBox="1"/>
          <p:nvPr/>
        </p:nvSpPr>
        <p:spPr>
          <a:xfrm>
            <a:off x="3704167" y="402134"/>
            <a:ext cx="8487600" cy="638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 informasi tersebut, tim audit KAP "JAYA" menghitung besaran angka DR yang harus diantisipasi dengan prosedur dan metode audit yang paling efektif: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Inherent Risk (IR) diperkirakan mencapai 70%, mengingat: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Klien adalah perusahaan distribusi dengan kompleksitas pengakuan pendapatan yang tinggi karena penjualan dan inventarisasi barang.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 adalah audit eksternal pertama kalinya, sehingga minimnya informasi obyektif dapat meningkatkan risiko kesalahan pengakuan transaksi.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Klien memiliki banyak cabang di luar negeri dengan mata uang asing yang berbeda, meningkatkan kompleksitas pelaporan keuangan.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5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4;p89">
            <a:extLst>
              <a:ext uri="{FF2B5EF4-FFF2-40B4-BE49-F238E27FC236}">
                <a16:creationId xmlns:a16="http://schemas.microsoft.com/office/drawing/2014/main" id="{0B8900B5-717B-24FB-C458-D769AB225139}"/>
              </a:ext>
            </a:extLst>
          </p:cNvPr>
          <p:cNvSpPr txBox="1"/>
          <p:nvPr/>
        </p:nvSpPr>
        <p:spPr>
          <a:xfrm>
            <a:off x="219215" y="660818"/>
            <a:ext cx="364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1495;p89">
            <a:extLst>
              <a:ext uri="{FF2B5EF4-FFF2-40B4-BE49-F238E27FC236}">
                <a16:creationId xmlns:a16="http://schemas.microsoft.com/office/drawing/2014/main" id="{1776BEB2-843E-BCBD-1782-0315884609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376" y="2401621"/>
            <a:ext cx="3000033" cy="30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7;p89">
            <a:extLst>
              <a:ext uri="{FF2B5EF4-FFF2-40B4-BE49-F238E27FC236}">
                <a16:creationId xmlns:a16="http://schemas.microsoft.com/office/drawing/2014/main" id="{7C22A4F2-0767-B778-D85C-3B2CBC18803A}"/>
              </a:ext>
            </a:extLst>
          </p:cNvPr>
          <p:cNvSpPr txBox="1"/>
          <p:nvPr/>
        </p:nvSpPr>
        <p:spPr>
          <a:xfrm>
            <a:off x="3704167" y="402134"/>
            <a:ext cx="8487600" cy="40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Risk (CR) juga diperkirakan mencapai 60%, mengingat: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 internal audit PT XYZ tergolong baru.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Anggota audit komite nya terdiri dari orang-orang yang tidak berlatar belakang akuntansi dan keuangan, yang dapat mengurangi efektivitas pengawasan terhadap proses pencatatan dan pelaporan transaksi keuangan PT XYZ.</a:t>
            </a:r>
            <a:endParaRPr sz="2533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0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90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503" name="Google Shape;1503;p9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90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507" name="Google Shape;1507;p9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6" name="Google Shape;1516;p90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17" name="Google Shape;1517;p90"/>
          <p:cNvSpPr txBox="1"/>
          <p:nvPr/>
        </p:nvSpPr>
        <p:spPr>
          <a:xfrm>
            <a:off x="479100" y="219034"/>
            <a:ext cx="10512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8" name="Google Shape;151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1" y="1928985"/>
            <a:ext cx="3000033" cy="30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90"/>
          <p:cNvSpPr/>
          <p:nvPr/>
        </p:nvSpPr>
        <p:spPr>
          <a:xfrm>
            <a:off x="3891767" y="1687600"/>
            <a:ext cx="8066400" cy="3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Instruksi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Inherent Risk (IR):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Risk (CR):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Accepted Audit Risk Level: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Besaran Angka DR yang Diharapkan:</a:t>
            </a:r>
            <a:b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Besaran angka DR yang diharapkan dapat dihitung dengan rumus: DR = AAR / (IR * CR), dimana AAR adalah "Accepted Audit Risk Level". Dalam kasus ini, AAR = 15%.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Analisa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>
              <a:lnSpc>
                <a:spcPct val="115000"/>
              </a:lnSpc>
              <a:spcBef>
                <a:spcPts val="1600"/>
              </a:spcBef>
            </a:pPr>
            <a:b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1100"/>
            </a:pPr>
            <a:br>
              <a:rPr lang="id" sz="2400" b="1">
                <a:latin typeface="Roboto"/>
                <a:ea typeface="Roboto"/>
                <a:cs typeface="Roboto"/>
                <a:sym typeface="Roboto"/>
              </a:rPr>
            </a:b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81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4F1-F2AD-C7FD-0CC4-0E8B3CD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br>
              <a:rPr lang="en-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8E37-4C40-1203-1EB4-534BAA39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313560"/>
            <a:ext cx="10515600" cy="4840351"/>
          </a:xfrm>
        </p:spPr>
        <p:txBody>
          <a:bodyPr>
            <a:noAutofit/>
          </a:bodyPr>
          <a:lstStyle/>
          <a:p>
            <a:r>
              <a:rPr lang="en-US" sz="1800" dirty="0" err="1"/>
              <a:t>Ir</a:t>
            </a:r>
            <a:r>
              <a:rPr lang="en-US" sz="1800" dirty="0"/>
              <a:t>  = 70%                                                                                           </a:t>
            </a:r>
          </a:p>
          <a:p>
            <a:r>
              <a:rPr lang="en-US" sz="1800" dirty="0"/>
              <a:t>Cr = 60%</a:t>
            </a:r>
          </a:p>
          <a:p>
            <a:r>
              <a:rPr lang="en-US" sz="1800" dirty="0"/>
              <a:t>Accepted Audit Risk = 15 %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Ar</a:t>
            </a:r>
            <a:r>
              <a:rPr lang="en-US" sz="1800" dirty="0"/>
              <a:t> = </a:t>
            </a:r>
            <a:r>
              <a:rPr lang="en-US" sz="1800" dirty="0" err="1"/>
              <a:t>Ir</a:t>
            </a:r>
            <a:r>
              <a:rPr lang="en-US" sz="1800" dirty="0"/>
              <a:t> x Cr x Dr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15% = 70% x 60% x Dr</a:t>
            </a:r>
          </a:p>
          <a:p>
            <a:pPr marL="0" indent="0">
              <a:buNone/>
            </a:pPr>
            <a:r>
              <a:rPr lang="en-US" sz="1800" dirty="0"/>
              <a:t>0,15 = 0,70 x 0,60 x Dr</a:t>
            </a:r>
          </a:p>
          <a:p>
            <a:pPr marL="0" indent="0">
              <a:buNone/>
            </a:pPr>
            <a:r>
              <a:rPr lang="en-US" sz="1800" dirty="0"/>
              <a:t>0,15 = 0,42 x Dr</a:t>
            </a:r>
          </a:p>
          <a:p>
            <a:pPr marL="0" indent="0">
              <a:buNone/>
            </a:pPr>
            <a:r>
              <a:rPr lang="en-US" sz="1800" dirty="0"/>
              <a:t>   Dr = 0,15/0,42</a:t>
            </a:r>
          </a:p>
          <a:p>
            <a:pPr marL="0" indent="0">
              <a:buNone/>
            </a:pPr>
            <a:r>
              <a:rPr lang="en-US" sz="1800" dirty="0"/>
              <a:t>   Dr = 0,36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Angka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persen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36%. Jadi Dr yang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diantisipasi</a:t>
            </a:r>
            <a:r>
              <a:rPr lang="en-US" sz="1800" dirty="0"/>
              <a:t> Perusahaan </a:t>
            </a:r>
            <a:r>
              <a:rPr lang="en-US" sz="1800" dirty="0" err="1"/>
              <a:t>sebesar</a:t>
            </a:r>
            <a:r>
              <a:rPr lang="en-US" sz="1800" dirty="0"/>
              <a:t> 36%.</a:t>
            </a:r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80160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91"/>
          <p:cNvGrpSpPr/>
          <p:nvPr/>
        </p:nvGrpSpPr>
        <p:grpSpPr>
          <a:xfrm>
            <a:off x="5139454" y="6320937"/>
            <a:ext cx="1913089" cy="518681"/>
            <a:chOff x="3248325" y="4588800"/>
            <a:chExt cx="2045939" cy="554700"/>
          </a:xfrm>
        </p:grpSpPr>
        <p:sp>
          <p:nvSpPr>
            <p:cNvPr id="1526" name="Google Shape;1526;p9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91"/>
          <p:cNvGrpSpPr/>
          <p:nvPr/>
        </p:nvGrpSpPr>
        <p:grpSpPr>
          <a:xfrm>
            <a:off x="11100114" y="86874"/>
            <a:ext cx="1018357" cy="1003375"/>
            <a:chOff x="695950" y="3458000"/>
            <a:chExt cx="966550" cy="952450"/>
          </a:xfrm>
        </p:grpSpPr>
        <p:sp>
          <p:nvSpPr>
            <p:cNvPr id="1530" name="Google Shape;1530;p9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9" name="Google Shape;1539;p91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0" name="Google Shape;1540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91"/>
          <p:cNvSpPr txBox="1"/>
          <p:nvPr/>
        </p:nvSpPr>
        <p:spPr>
          <a:xfrm>
            <a:off x="416100" y="322967"/>
            <a:ext cx="11374000" cy="63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rgbClr val="000000"/>
              </a:buClr>
              <a:buSzPts val="3600"/>
            </a:pPr>
            <a:r>
              <a:rPr lang="id" sz="4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91"/>
          <p:cNvSpPr txBox="1"/>
          <p:nvPr/>
        </p:nvSpPr>
        <p:spPr>
          <a:xfrm>
            <a:off x="4340800" y="779767"/>
            <a:ext cx="7272400" cy="2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133" b="1">
                <a:latin typeface="Roboto"/>
                <a:ea typeface="Roboto"/>
                <a:cs typeface="Roboto"/>
                <a:sym typeface="Roboto"/>
              </a:rPr>
              <a:t>Instruksi :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id" sz="2133">
                <a:latin typeface="Roboto"/>
                <a:ea typeface="Roboto"/>
                <a:cs typeface="Roboto"/>
                <a:sym typeface="Roboto"/>
              </a:rPr>
              <a:t>Kerjakan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excel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. Kemudian, upload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google drive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masing-masing. Selanjutnya,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share link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 pada </a:t>
            </a:r>
            <a:r>
              <a:rPr lang="id" sz="2133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form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berikut : </a:t>
            </a:r>
            <a:r>
              <a:rPr lang="id" sz="2133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https://forms.gle/8vPoMrtuoD8MtPpy9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3" name="Google Shape;154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00" y="1443351"/>
            <a:ext cx="3971267" cy="39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91"/>
          <p:cNvPicPr preferRelativeResize="0"/>
          <p:nvPr/>
        </p:nvPicPr>
        <p:blipFill rotWithShape="1">
          <a:blip r:embed="rId6">
            <a:alphaModFix/>
          </a:blip>
          <a:srcRect l="1875" r="1469"/>
          <a:stretch/>
        </p:blipFill>
        <p:spPr>
          <a:xfrm>
            <a:off x="7474234" y="3603151"/>
            <a:ext cx="3668333" cy="17435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5" name="Google Shape;1545;p91"/>
          <p:cNvSpPr txBox="1"/>
          <p:nvPr/>
        </p:nvSpPr>
        <p:spPr>
          <a:xfrm>
            <a:off x="4340800" y="3926600"/>
            <a:ext cx="3047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: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7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(Pastikan akses file dibagikan untuk ‘siapa saja yang memiliki link’ (tidak dibatasi)).</a:t>
            </a:r>
            <a:endParaRPr sz="1733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67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490</Words>
  <Application>Microsoft Office PowerPoint</Application>
  <PresentationFormat>Widescreen</PresentationFormat>
  <Paragraphs>53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Caveat</vt:lpstr>
      <vt:lpstr>Open Sans</vt:lpstr>
      <vt:lpstr>Roboto</vt:lpstr>
      <vt:lpstr>Roboto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pakuy kuya</dc:creator>
  <cp:lastModifiedBy>pakuy kuya</cp:lastModifiedBy>
  <cp:revision>6</cp:revision>
  <dcterms:created xsi:type="dcterms:W3CDTF">2025-03-19T07:07:42Z</dcterms:created>
  <dcterms:modified xsi:type="dcterms:W3CDTF">2025-03-19T07:59:44Z</dcterms:modified>
</cp:coreProperties>
</file>