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9" r:id="rId9"/>
    <p:sldId id="300" r:id="rId10"/>
    <p:sldId id="296" r:id="rId11"/>
    <p:sldId id="297" r:id="rId12"/>
    <p:sldId id="2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A256D-1259-49D5-A067-BA766581DE4C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7E18E-FA22-4BC7-8B0C-33CF2DD5C91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897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6f90468206_0_1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9" name="Google Shape;839;g26f90468206_0_1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061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2f89ef116b5_15_2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4" name="Google Shape;1044;g2f89ef116b5_1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348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703aeb8bf5_0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8" name="Google Shape;848;g2703aeb8bf5_0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224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e05bfd533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2" name="Google Shape;872;g2e05bfd533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25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74b926fc34_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6" name="Google Shape;896;g274b926fc34_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705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74b926fc34_17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2" name="Google Shape;922;g274b926fc34_17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125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74b926fc34_17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8" name="Google Shape;948;g274b926fc34_17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641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4b926fc34_17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4" name="Google Shape;974;g274b926fc34_17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620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74b926fc34_17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7" name="Google Shape;997;g274b926fc34_17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123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74b926fc34_17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1" name="Google Shape;1021;g274b926fc34_17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44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AB7E-B645-CC36-5CB5-CF526D9D5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2E1DF-7E84-CEBD-654F-E115BCE8E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CE37C-41D2-2363-4C33-72DE75AB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6CC1-03D1-4F91-BCC7-1B58E5EBA8A3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FB52C-B128-CD84-31B7-DA629001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F45E7-7E6B-0537-98C0-5BFCC852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DED6-6526-4905-A7E6-8A47A9FCEB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619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2CBA-9C76-AD04-52AD-2D71C245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B637E-5896-C073-B0B3-DAEE8E19D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750FA-EC22-ABF9-32A5-A1B4EE6F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6CC1-03D1-4F91-BCC7-1B58E5EBA8A3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4B0F4-3566-0BA1-3602-6D5D47E9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6DB75-F597-0FC1-93CD-8D0320A3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DED6-6526-4905-A7E6-8A47A9FCEB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21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396B6-FF3D-5624-4083-A1DBD575B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72164-2EF5-EF81-BDD1-669DC7E52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73079-5011-E6E3-411C-DE0C2D9D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6CC1-03D1-4F91-BCC7-1B58E5EBA8A3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1DCE2-A8B6-0D55-6191-27EC476E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8FA81-5FBE-EED5-AA4F-E466F2D6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DED6-6526-4905-A7E6-8A47A9FCEB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480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00BD-4666-D2B2-E2ED-091C3627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0895C-75F6-1683-70E8-DE1E48699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3EFC1-9C33-025E-A1FA-8D8D66D3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6CC1-03D1-4F91-BCC7-1B58E5EBA8A3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69D3-FDB5-99B8-12F7-EB138EBB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5A5F-5BD0-6BDB-C12A-089AFC61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DED6-6526-4905-A7E6-8A47A9FCEB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601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D819-7B95-9655-B29C-6D428E98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B686-571B-93C1-C576-4ABD77959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120A6-F403-B260-74E8-27EAFA3B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6CC1-03D1-4F91-BCC7-1B58E5EBA8A3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228D-B66D-F81C-1E93-FD276A93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7CC2E-4672-589C-9880-24D2411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DED6-6526-4905-A7E6-8A47A9FCEB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892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4110-C039-B5CC-0985-DA076EFC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46FC-D25A-5433-4C43-8A2A1120A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11647-C50F-EAE6-5C45-8C2F98825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44D68-3A24-F3F4-C5A4-F99CA888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6CC1-03D1-4F91-BCC7-1B58E5EBA8A3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0EBA5-D390-6FD8-DC22-EF70408D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2316-570E-B534-DFFA-B35EFE56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DED6-6526-4905-A7E6-8A47A9FCEB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98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2086-D756-CD1E-1191-66BF089C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EE2D3-FCBF-5E1A-6F22-10D50A0F7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FB0D3-E201-A61A-0E63-27B9831B1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D6757-1599-3B17-9528-0671909A3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CA5B7-2BDB-0358-0715-3AA335EBF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8C658-A27D-C124-0517-51F32C20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6CC1-03D1-4F91-BCC7-1B58E5EBA8A3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C1345-EA36-55E1-67B4-370C70C1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0B186-2072-6C69-0B8F-9DC836B1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DED6-6526-4905-A7E6-8A47A9FCEB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348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0F81-3BF2-75B0-B569-60A4D87F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6EE5B-D8E1-426E-7114-133DC973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6CC1-03D1-4F91-BCC7-1B58E5EBA8A3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85845-F1DF-ABDA-9F2D-64AE9603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3DEC9-035A-310B-29E2-D749F3BE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DED6-6526-4905-A7E6-8A47A9FCEB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132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897F7-69E8-4A73-7F4B-43E65F3A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6CC1-03D1-4F91-BCC7-1B58E5EBA8A3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8963B-FD5A-B84C-0777-5740B361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6B016-1D4B-E971-C8BE-6E41EAE2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DED6-6526-4905-A7E6-8A47A9FCEB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15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6205-A60A-9EC8-96D6-79B7B5B8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91F8-85C4-69E6-F1BA-655DC3A10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E419F-CF1E-3F7E-A945-872DF3790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8A7B-DEA5-A939-D963-987A0E00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6CC1-03D1-4F91-BCC7-1B58E5EBA8A3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901A3-0C0C-B6A8-FC40-648D264C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4B858-1DF5-10EA-A245-9FB28CF6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DED6-6526-4905-A7E6-8A47A9FCEB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142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1F46-A054-C5AC-5831-6580F6E2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D6E2E-DC14-0E67-02D2-049D68FAB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3B095-FE41-4E7F-3839-F3F53A6FD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85C6E-2C71-49E9-2F10-EB6DF48C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6CC1-03D1-4F91-BCC7-1B58E5EBA8A3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3F1F9-1DD9-A8F2-AF12-6B977E9A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D69BE-E892-3CD8-B116-805968C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DED6-6526-4905-A7E6-8A47A9FCEB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002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FABBB-77A1-991D-5DE3-50B4FFD9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E8660-452A-930A-E2EA-0203B571F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A8CBC-3AA9-6D5E-A085-3E2210D5F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F6CC1-03D1-4F91-BCC7-1B58E5EBA8A3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B28C6-46AE-791A-148E-221D0B479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FEA9-3BA1-B8FE-F5FA-52DDBB88F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4DED6-6526-4905-A7E6-8A47A9FCEB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012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5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png" /><Relationship Id="rId5" Type="http://schemas.openxmlformats.org/officeDocument/2006/relationships/image" Target="../media/image3.png" /><Relationship Id="rId4" Type="http://schemas.openxmlformats.org/officeDocument/2006/relationships/hyperlink" Target="https://forms.gle/8vPoMrtuoD8MtPpy9" TargetMode="Externa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1" name="Google Shape;841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12192004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61"/>
          <p:cNvSpPr txBox="1"/>
          <p:nvPr/>
        </p:nvSpPr>
        <p:spPr>
          <a:xfrm>
            <a:off x="5056167" y="1066400"/>
            <a:ext cx="6821200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id" sz="2667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Bootcamp Sesi 5</a:t>
            </a:r>
            <a:endParaRPr sz="3067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3" name="Google Shape;843;p61"/>
          <p:cNvSpPr txBox="1"/>
          <p:nvPr/>
        </p:nvSpPr>
        <p:spPr>
          <a:xfrm>
            <a:off x="5056167" y="2100667"/>
            <a:ext cx="6821200" cy="2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8000"/>
            </a:pPr>
            <a:r>
              <a:rPr lang="id" sz="8666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Perpajakan Perusahaan</a:t>
            </a:r>
            <a:endParaRPr sz="8666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44" name="Google Shape;844;p61"/>
          <p:cNvSpPr txBox="1"/>
          <p:nvPr/>
        </p:nvSpPr>
        <p:spPr>
          <a:xfrm>
            <a:off x="5056167" y="5083733"/>
            <a:ext cx="6821200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id" sz="2667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lang="id" sz="26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26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Maulana Yahya</a:t>
            </a:r>
            <a:r>
              <a:rPr lang="id" sz="26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3067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5" name="Google Shape;845;p61"/>
          <p:cNvSpPr txBox="1"/>
          <p:nvPr/>
        </p:nvSpPr>
        <p:spPr>
          <a:xfrm>
            <a:off x="5056167" y="5883667"/>
            <a:ext cx="6821200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id" sz="1867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 </a:t>
            </a:r>
            <a:endParaRPr sz="1867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35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oogle Shape;999;p68"/>
          <p:cNvGrpSpPr/>
          <p:nvPr/>
        </p:nvGrpSpPr>
        <p:grpSpPr>
          <a:xfrm>
            <a:off x="5139454" y="6320938"/>
            <a:ext cx="1913089" cy="518681"/>
            <a:chOff x="3248325" y="4588800"/>
            <a:chExt cx="2045939" cy="554700"/>
          </a:xfrm>
        </p:grpSpPr>
        <p:sp>
          <p:nvSpPr>
            <p:cNvPr id="1000" name="Google Shape;1000;p68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68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68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3" name="Google Shape;1003;p68"/>
          <p:cNvGrpSpPr/>
          <p:nvPr/>
        </p:nvGrpSpPr>
        <p:grpSpPr>
          <a:xfrm>
            <a:off x="11100114" y="86873"/>
            <a:ext cx="1018357" cy="1003375"/>
            <a:chOff x="695950" y="3458000"/>
            <a:chExt cx="966550" cy="952450"/>
          </a:xfrm>
        </p:grpSpPr>
        <p:sp>
          <p:nvSpPr>
            <p:cNvPr id="1004" name="Google Shape;1004;p68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68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68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68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68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68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68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68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68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3" name="Google Shape;1013;p68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14" name="Google Shape;1014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68"/>
          <p:cNvSpPr txBox="1"/>
          <p:nvPr/>
        </p:nvSpPr>
        <p:spPr>
          <a:xfrm>
            <a:off x="464000" y="-88649"/>
            <a:ext cx="105128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d" sz="2800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Studi Kasus</a:t>
            </a:r>
            <a:endParaRPr sz="2800"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id" sz="44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Perpajakan Perusahaan - PPh 21 TER</a:t>
            </a:r>
            <a:endParaRPr sz="4400" b="1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6" name="Google Shape;101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225" y="1972564"/>
            <a:ext cx="8000908" cy="4607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17" name="Google Shape;1017;p68"/>
          <p:cNvGraphicFramePr/>
          <p:nvPr/>
        </p:nvGraphicFramePr>
        <p:xfrm>
          <a:off x="8565133" y="1696817"/>
          <a:ext cx="3225533" cy="2331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8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No.</a:t>
                      </a:r>
                      <a:endParaRPr sz="15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 Pengurang Gaji Bruto</a:t>
                      </a:r>
                      <a:endParaRPr sz="15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Jumlah </a:t>
                      </a:r>
                      <a:endParaRPr sz="15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1.</a:t>
                      </a:r>
                      <a:endParaRPr sz="15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Biaya jabatan maksimal setahun</a:t>
                      </a:r>
                      <a:endParaRPr sz="15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6.000.000</a:t>
                      </a:r>
                      <a:endParaRPr sz="15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2.</a:t>
                      </a:r>
                      <a:endParaRPr sz="15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Iuran pensiun setahun</a:t>
                      </a:r>
                      <a:endParaRPr sz="15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500"/>
                        <a:t>1.200.000</a:t>
                      </a:r>
                      <a:endParaRPr sz="15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8" name="Google Shape;1018;p68"/>
          <p:cNvSpPr txBox="1"/>
          <p:nvPr/>
        </p:nvSpPr>
        <p:spPr>
          <a:xfrm>
            <a:off x="596133" y="1085967"/>
            <a:ext cx="7744000" cy="109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id" sz="24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CONTOH STUDY CASE UNTUK REFERENSI PENGERJAAN : </a:t>
            </a:r>
            <a:endParaRPr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9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69"/>
          <p:cNvGrpSpPr/>
          <p:nvPr/>
        </p:nvGrpSpPr>
        <p:grpSpPr>
          <a:xfrm>
            <a:off x="5139454" y="6320938"/>
            <a:ext cx="1913089" cy="518681"/>
            <a:chOff x="3248325" y="4588800"/>
            <a:chExt cx="2045939" cy="554700"/>
          </a:xfrm>
        </p:grpSpPr>
        <p:sp>
          <p:nvSpPr>
            <p:cNvPr id="1024" name="Google Shape;1024;p69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69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69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7" name="Google Shape;1027;p69"/>
          <p:cNvGrpSpPr/>
          <p:nvPr/>
        </p:nvGrpSpPr>
        <p:grpSpPr>
          <a:xfrm>
            <a:off x="11100114" y="86873"/>
            <a:ext cx="1018357" cy="1003375"/>
            <a:chOff x="695950" y="3458000"/>
            <a:chExt cx="966550" cy="952450"/>
          </a:xfrm>
        </p:grpSpPr>
        <p:sp>
          <p:nvSpPr>
            <p:cNvPr id="1028" name="Google Shape;1028;p69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69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9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69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69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9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9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69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69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7" name="Google Shape;1037;p69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38" name="Google Shape;1038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69"/>
          <p:cNvSpPr txBox="1"/>
          <p:nvPr/>
        </p:nvSpPr>
        <p:spPr>
          <a:xfrm>
            <a:off x="464000" y="-88649"/>
            <a:ext cx="105128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d" sz="2800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Studi Kasus</a:t>
            </a:r>
            <a:endParaRPr sz="2800"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id" sz="44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Perpajakan Perusahaan - PPh 21 TER</a:t>
            </a:r>
            <a:endParaRPr sz="4400" b="1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0" name="Google Shape;1040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407" y="2101499"/>
            <a:ext cx="6213653" cy="4097968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69"/>
          <p:cNvSpPr txBox="1"/>
          <p:nvPr/>
        </p:nvSpPr>
        <p:spPr>
          <a:xfrm>
            <a:off x="596133" y="1085967"/>
            <a:ext cx="7744000" cy="109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id" sz="24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CONTOH STUDY CASE UNTUK REFERENSI PENGERJAAN : </a:t>
            </a:r>
            <a:endParaRPr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61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oogle Shape;1046;p70"/>
          <p:cNvGrpSpPr/>
          <p:nvPr/>
        </p:nvGrpSpPr>
        <p:grpSpPr>
          <a:xfrm>
            <a:off x="5139454" y="6320937"/>
            <a:ext cx="1913089" cy="518681"/>
            <a:chOff x="3248325" y="4588800"/>
            <a:chExt cx="2045939" cy="554700"/>
          </a:xfrm>
        </p:grpSpPr>
        <p:sp>
          <p:nvSpPr>
            <p:cNvPr id="1047" name="Google Shape;1047;p7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7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7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0" name="Google Shape;1050;p70"/>
          <p:cNvGrpSpPr/>
          <p:nvPr/>
        </p:nvGrpSpPr>
        <p:grpSpPr>
          <a:xfrm>
            <a:off x="11100114" y="86874"/>
            <a:ext cx="1018357" cy="1003375"/>
            <a:chOff x="695950" y="3458000"/>
            <a:chExt cx="966550" cy="952450"/>
          </a:xfrm>
        </p:grpSpPr>
        <p:sp>
          <p:nvSpPr>
            <p:cNvPr id="1051" name="Google Shape;1051;p7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7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7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7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7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7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7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7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7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0" name="Google Shape;1060;p70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1" name="Google Shape;106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70"/>
          <p:cNvSpPr txBox="1"/>
          <p:nvPr/>
        </p:nvSpPr>
        <p:spPr>
          <a:xfrm>
            <a:off x="416100" y="322967"/>
            <a:ext cx="11374000" cy="63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marL="16933">
              <a:buClr>
                <a:srgbClr val="000000"/>
              </a:buClr>
              <a:buSzPts val="3600"/>
            </a:pPr>
            <a:r>
              <a:rPr lang="id" sz="4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4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3" name="Google Shape;1063;p70"/>
          <p:cNvSpPr txBox="1"/>
          <p:nvPr/>
        </p:nvSpPr>
        <p:spPr>
          <a:xfrm>
            <a:off x="4340800" y="779767"/>
            <a:ext cx="7272400" cy="20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id" sz="2133" b="1">
                <a:latin typeface="Roboto"/>
                <a:ea typeface="Roboto"/>
                <a:cs typeface="Roboto"/>
                <a:sym typeface="Roboto"/>
              </a:rPr>
              <a:t>Instruksi :</a:t>
            </a:r>
            <a:endParaRPr sz="2133" b="1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id" sz="2133">
                <a:latin typeface="Roboto"/>
                <a:ea typeface="Roboto"/>
                <a:cs typeface="Roboto"/>
                <a:sym typeface="Roboto"/>
              </a:rPr>
              <a:t>Kerjakan penugasan pada </a:t>
            </a:r>
            <a:r>
              <a:rPr lang="id" sz="2133" i="1">
                <a:latin typeface="Roboto"/>
                <a:ea typeface="Roboto"/>
                <a:cs typeface="Roboto"/>
                <a:sym typeface="Roboto"/>
              </a:rPr>
              <a:t>spreadsheet</a:t>
            </a:r>
            <a:r>
              <a:rPr lang="id" sz="2133">
                <a:latin typeface="Roboto"/>
                <a:ea typeface="Roboto"/>
                <a:cs typeface="Roboto"/>
                <a:sym typeface="Roboto"/>
              </a:rPr>
              <a:t> atau </a:t>
            </a:r>
            <a:r>
              <a:rPr lang="id" sz="2133" i="1">
                <a:latin typeface="Roboto"/>
                <a:ea typeface="Roboto"/>
                <a:cs typeface="Roboto"/>
                <a:sym typeface="Roboto"/>
              </a:rPr>
              <a:t>excel</a:t>
            </a:r>
            <a:r>
              <a:rPr lang="id" sz="2133">
                <a:latin typeface="Roboto"/>
                <a:ea typeface="Roboto"/>
                <a:cs typeface="Roboto"/>
                <a:sym typeface="Roboto"/>
              </a:rPr>
              <a:t>. Kemudian, upload penugasan pada </a:t>
            </a:r>
            <a:r>
              <a:rPr lang="id" sz="2133" i="1">
                <a:latin typeface="Roboto"/>
                <a:ea typeface="Roboto"/>
                <a:cs typeface="Roboto"/>
                <a:sym typeface="Roboto"/>
              </a:rPr>
              <a:t>google drive</a:t>
            </a:r>
            <a:r>
              <a:rPr lang="id" sz="2133">
                <a:latin typeface="Roboto"/>
                <a:ea typeface="Roboto"/>
                <a:cs typeface="Roboto"/>
                <a:sym typeface="Roboto"/>
              </a:rPr>
              <a:t> masing-masing. Selanjutnya, </a:t>
            </a:r>
            <a:r>
              <a:rPr lang="id" sz="2133" i="1">
                <a:latin typeface="Roboto"/>
                <a:ea typeface="Roboto"/>
                <a:cs typeface="Roboto"/>
                <a:sym typeface="Roboto"/>
              </a:rPr>
              <a:t>share link</a:t>
            </a:r>
            <a:r>
              <a:rPr lang="id" sz="2133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penugasan pada </a:t>
            </a:r>
            <a:r>
              <a:rPr lang="id" sz="2133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 form</a:t>
            </a:r>
            <a: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berikut : </a:t>
            </a:r>
            <a:r>
              <a:rPr lang="id" sz="2133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https://forms.gle/8vPoMrtuoD8MtPpy9</a:t>
            </a:r>
            <a:b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133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4" name="Google Shape;1064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700" y="1443351"/>
            <a:ext cx="3971267" cy="397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70"/>
          <p:cNvPicPr preferRelativeResize="0"/>
          <p:nvPr/>
        </p:nvPicPr>
        <p:blipFill rotWithShape="1">
          <a:blip r:embed="rId6">
            <a:alphaModFix/>
          </a:blip>
          <a:srcRect l="1875" r="1469"/>
          <a:stretch/>
        </p:blipFill>
        <p:spPr>
          <a:xfrm>
            <a:off x="7474234" y="3603151"/>
            <a:ext cx="3668333" cy="1743567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66" name="Google Shape;1066;p70"/>
          <p:cNvSpPr txBox="1"/>
          <p:nvPr/>
        </p:nvSpPr>
        <p:spPr>
          <a:xfrm>
            <a:off x="4340800" y="3926600"/>
            <a:ext cx="30476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id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 :</a:t>
            </a:r>
            <a:b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d" sz="17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(Pastikan akses file dibagikan untuk ‘siapa saja yang memiliki link’ (tidak dibatasi)).</a:t>
            </a:r>
            <a:endParaRPr sz="1733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160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62"/>
          <p:cNvGrpSpPr/>
          <p:nvPr/>
        </p:nvGrpSpPr>
        <p:grpSpPr>
          <a:xfrm>
            <a:off x="5139454" y="6320938"/>
            <a:ext cx="1913089" cy="518681"/>
            <a:chOff x="3248325" y="4588800"/>
            <a:chExt cx="2045939" cy="554700"/>
          </a:xfrm>
        </p:grpSpPr>
        <p:sp>
          <p:nvSpPr>
            <p:cNvPr id="851" name="Google Shape;851;p6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4" name="Google Shape;854;p62"/>
          <p:cNvGrpSpPr/>
          <p:nvPr/>
        </p:nvGrpSpPr>
        <p:grpSpPr>
          <a:xfrm>
            <a:off x="11100114" y="86873"/>
            <a:ext cx="1018357" cy="1003375"/>
            <a:chOff x="695950" y="3458000"/>
            <a:chExt cx="966550" cy="952450"/>
          </a:xfrm>
        </p:grpSpPr>
        <p:sp>
          <p:nvSpPr>
            <p:cNvPr id="855" name="Google Shape;855;p6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4" name="Google Shape;864;p62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65" name="Google Shape;865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62"/>
          <p:cNvSpPr txBox="1"/>
          <p:nvPr/>
        </p:nvSpPr>
        <p:spPr>
          <a:xfrm>
            <a:off x="6007167" y="2450800"/>
            <a:ext cx="5086400" cy="4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000"/>
              </a:lnSpc>
              <a:buClr>
                <a:schemeClr val="dk1"/>
              </a:buClr>
              <a:buSzPts val="1500"/>
            </a:pPr>
            <a:r>
              <a:rPr lang="id" sz="2400" b="1">
                <a:latin typeface="Roboto"/>
                <a:ea typeface="Roboto"/>
                <a:cs typeface="Roboto"/>
                <a:sym typeface="Roboto"/>
              </a:rPr>
              <a:t>Ilustrasi : </a:t>
            </a:r>
            <a:endParaRPr sz="1867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ct val="115000"/>
              </a:lnSpc>
              <a:buClr>
                <a:schemeClr val="dk1"/>
              </a:buClr>
              <a:buSzPts val="1500"/>
            </a:pPr>
            <a:endParaRPr sz="186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ct val="115000"/>
              </a:lnSpc>
              <a:buClr>
                <a:schemeClr val="dk1"/>
              </a:buClr>
              <a:buSzPts val="1500"/>
            </a:pPr>
            <a:endParaRPr sz="186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62"/>
          <p:cNvSpPr txBox="1"/>
          <p:nvPr/>
        </p:nvSpPr>
        <p:spPr>
          <a:xfrm>
            <a:off x="479300" y="219033"/>
            <a:ext cx="105128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d" sz="28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Studi Kasus</a:t>
            </a:r>
            <a:endParaRPr sz="28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id" sz="44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Perpajakan Perusahaan</a:t>
            </a:r>
            <a:endParaRPr sz="4400" b="1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id" sz="44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PPh 21 TER</a:t>
            </a:r>
            <a:endParaRPr sz="4400" b="1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62"/>
          <p:cNvSpPr txBox="1"/>
          <p:nvPr/>
        </p:nvSpPr>
        <p:spPr>
          <a:xfrm>
            <a:off x="6007167" y="2922800"/>
            <a:ext cx="5086400" cy="4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500"/>
            </a:pPr>
            <a:r>
              <a:rPr lang="id" sz="2400">
                <a:latin typeface="Roboto"/>
                <a:ea typeface="Roboto"/>
                <a:cs typeface="Roboto"/>
                <a:sym typeface="Roboto"/>
              </a:rPr>
              <a:t>Bapak Jamal adalah seorang pegawai tetap di PT Maju Abadi. Bapak Jamal berstatus menikah dan memiliki 1 tanggungan (K/1). Selama bekerja di PT Maju Abadi di Tahun 2024, Bapak Jamal menerima gaji bruto per bulan, iuran pensiun, dan biaya jabatan. </a:t>
            </a:r>
            <a:endParaRPr sz="186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ct val="115000"/>
              </a:lnSpc>
              <a:buClr>
                <a:schemeClr val="dk1"/>
              </a:buClr>
              <a:buSzPts val="1500"/>
            </a:pPr>
            <a:endParaRPr sz="186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ct val="115000"/>
              </a:lnSpc>
              <a:buClr>
                <a:schemeClr val="dk1"/>
              </a:buClr>
              <a:buSzPts val="1500"/>
            </a:pPr>
            <a:endParaRPr sz="186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9" name="Google Shape;86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8200" y="2165051"/>
            <a:ext cx="3971267" cy="3971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648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63"/>
          <p:cNvGrpSpPr/>
          <p:nvPr/>
        </p:nvGrpSpPr>
        <p:grpSpPr>
          <a:xfrm>
            <a:off x="5139454" y="6320938"/>
            <a:ext cx="1913089" cy="518681"/>
            <a:chOff x="3248325" y="4588800"/>
            <a:chExt cx="2045939" cy="554700"/>
          </a:xfrm>
        </p:grpSpPr>
        <p:sp>
          <p:nvSpPr>
            <p:cNvPr id="875" name="Google Shape;875;p6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8" name="Google Shape;878;p63"/>
          <p:cNvGrpSpPr/>
          <p:nvPr/>
        </p:nvGrpSpPr>
        <p:grpSpPr>
          <a:xfrm>
            <a:off x="11100114" y="86873"/>
            <a:ext cx="1018357" cy="1003375"/>
            <a:chOff x="695950" y="3458000"/>
            <a:chExt cx="966550" cy="952450"/>
          </a:xfrm>
        </p:grpSpPr>
        <p:sp>
          <p:nvSpPr>
            <p:cNvPr id="879" name="Google Shape;879;p6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6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6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6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6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6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6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6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6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8" name="Google Shape;888;p63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89" name="Google Shape;889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63"/>
          <p:cNvSpPr txBox="1"/>
          <p:nvPr/>
        </p:nvSpPr>
        <p:spPr>
          <a:xfrm>
            <a:off x="492533" y="3067"/>
            <a:ext cx="105128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d" sz="28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Studi Kasus</a:t>
            </a:r>
            <a:endParaRPr sz="28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id" sz="44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Perpajakan Perusahaan - PPh 21 TER</a:t>
            </a:r>
            <a:endParaRPr sz="4400" b="1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91" name="Google Shape;891;p63"/>
          <p:cNvGraphicFramePr/>
          <p:nvPr/>
        </p:nvGraphicFramePr>
        <p:xfrm>
          <a:off x="662593" y="1268623"/>
          <a:ext cx="3010000" cy="4531543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9CE7F5"/>
                    </a:gs>
                    <a:gs pos="35000">
                      <a:srgbClr val="BBEAF6"/>
                    </a:gs>
                    <a:gs pos="100000">
                      <a:srgbClr val="E4F9FC"/>
                    </a:gs>
                  </a:gsLst>
                  <a:lin ang="16200038" scaled="0"/>
                </a:gradFill>
              </a:tblPr>
              <a:tblGrid>
                <a:gridCol w="1583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Bulan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Gaji (Rp)</a:t>
                      </a:r>
                      <a:endParaRPr sz="12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Januari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12.000.000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Februari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id" sz="1300"/>
                        <a:t>2</a:t>
                      </a:r>
                      <a:r>
                        <a:rPr lang="id" sz="1300">
                          <a:solidFill>
                            <a:schemeClr val="dk1"/>
                          </a:solidFill>
                        </a:rPr>
                        <a:t>.000.000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Maret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id" sz="1300"/>
                        <a:t>2</a:t>
                      </a:r>
                      <a:r>
                        <a:rPr lang="id" sz="1300">
                          <a:solidFill>
                            <a:schemeClr val="dk1"/>
                          </a:solidFill>
                        </a:rPr>
                        <a:t>.000.000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April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id" sz="1300"/>
                        <a:t>2</a:t>
                      </a:r>
                      <a:r>
                        <a:rPr lang="id" sz="1300">
                          <a:solidFill>
                            <a:schemeClr val="dk1"/>
                          </a:solidFill>
                        </a:rPr>
                        <a:t>.000.000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Mei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id" sz="1300"/>
                        <a:t>2</a:t>
                      </a:r>
                      <a:r>
                        <a:rPr lang="id" sz="1300">
                          <a:solidFill>
                            <a:schemeClr val="dk1"/>
                          </a:solidFill>
                        </a:rPr>
                        <a:t>.000.000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Juni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id" sz="1300"/>
                        <a:t>2</a:t>
                      </a:r>
                      <a:r>
                        <a:rPr lang="id" sz="1300">
                          <a:solidFill>
                            <a:schemeClr val="dk1"/>
                          </a:solidFill>
                        </a:rPr>
                        <a:t>.000.000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Juli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id" sz="1300"/>
                        <a:t>2</a:t>
                      </a:r>
                      <a:r>
                        <a:rPr lang="id" sz="1300">
                          <a:solidFill>
                            <a:schemeClr val="dk1"/>
                          </a:solidFill>
                        </a:rPr>
                        <a:t>.000.000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Agustus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id" sz="1300"/>
                        <a:t>2</a:t>
                      </a:r>
                      <a:r>
                        <a:rPr lang="id" sz="1300">
                          <a:solidFill>
                            <a:schemeClr val="dk1"/>
                          </a:solidFill>
                        </a:rPr>
                        <a:t>.000.000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September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id" sz="1300"/>
                        <a:t>2</a:t>
                      </a:r>
                      <a:r>
                        <a:rPr lang="id" sz="1300">
                          <a:solidFill>
                            <a:schemeClr val="dk1"/>
                          </a:solidFill>
                        </a:rPr>
                        <a:t>.000.000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Oktober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id" sz="1300"/>
                        <a:t>2</a:t>
                      </a:r>
                      <a:r>
                        <a:rPr lang="id" sz="1300">
                          <a:solidFill>
                            <a:schemeClr val="dk1"/>
                          </a:solidFill>
                        </a:rPr>
                        <a:t>.000.000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November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id" sz="1300"/>
                        <a:t>2</a:t>
                      </a:r>
                      <a:r>
                        <a:rPr lang="id" sz="1300">
                          <a:solidFill>
                            <a:schemeClr val="dk1"/>
                          </a:solidFill>
                        </a:rPr>
                        <a:t>.000.000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/>
                        <a:t>Desember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id" sz="1300"/>
                        <a:t>2</a:t>
                      </a:r>
                      <a:r>
                        <a:rPr lang="id" sz="1300">
                          <a:solidFill>
                            <a:schemeClr val="dk1"/>
                          </a:solidFill>
                        </a:rPr>
                        <a:t>.000.000</a:t>
                      </a:r>
                      <a:endParaRPr sz="1300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 b="1"/>
                        <a:t>Total</a:t>
                      </a:r>
                      <a:endParaRPr sz="1300" b="1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300" b="1"/>
                        <a:t>144.000.000</a:t>
                      </a:r>
                      <a:endParaRPr sz="1300" b="1"/>
                    </a:p>
                  </a:txBody>
                  <a:tcPr marL="121933" marR="121933" marT="60967" marB="60967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92" name="Google Shape;892;p63"/>
          <p:cNvSpPr txBox="1"/>
          <p:nvPr/>
        </p:nvSpPr>
        <p:spPr>
          <a:xfrm>
            <a:off x="4043300" y="1357467"/>
            <a:ext cx="6182400" cy="4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000"/>
              </a:lnSpc>
              <a:buClr>
                <a:schemeClr val="dk1"/>
              </a:buClr>
              <a:buSzPts val="1500"/>
            </a:pPr>
            <a:r>
              <a:rPr lang="id" sz="1600" b="1">
                <a:latin typeface="Roboto"/>
                <a:ea typeface="Roboto"/>
                <a:cs typeface="Roboto"/>
                <a:sym typeface="Roboto"/>
              </a:rPr>
              <a:t>Tambahan Informasi :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609585" indent="-406390" algn="just">
              <a:lnSpc>
                <a:spcPct val="115000"/>
              </a:lnSpc>
              <a:buSzPts val="1200"/>
              <a:buFont typeface="Roboto"/>
              <a:buChar char="-"/>
            </a:pPr>
            <a:r>
              <a:rPr lang="id" sz="1600">
                <a:latin typeface="Roboto"/>
                <a:ea typeface="Roboto"/>
                <a:cs typeface="Roboto"/>
                <a:sym typeface="Roboto"/>
              </a:rPr>
              <a:t>Biaya Jabatan per tahun Bapak Jamal  sebesar Rp 6.000.000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609585" indent="-406390" algn="just">
              <a:lnSpc>
                <a:spcPct val="115000"/>
              </a:lnSpc>
              <a:buSzPts val="1200"/>
              <a:buFont typeface="Roboto"/>
              <a:buChar char="-"/>
            </a:pPr>
            <a:r>
              <a:rPr lang="id" sz="1600">
                <a:latin typeface="Roboto"/>
                <a:ea typeface="Roboto"/>
                <a:cs typeface="Roboto"/>
                <a:sym typeface="Roboto"/>
              </a:rPr>
              <a:t>Iuran Pensiun Bapak Jamal per tahun sebesar Rp 1.200.000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" name="Google Shape;893;p63"/>
          <p:cNvSpPr txBox="1"/>
          <p:nvPr/>
        </p:nvSpPr>
        <p:spPr>
          <a:xfrm>
            <a:off x="4043300" y="2799600"/>
            <a:ext cx="5086400" cy="4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15000"/>
              </a:lnSpc>
              <a:buClr>
                <a:schemeClr val="dk1"/>
              </a:buClr>
              <a:buSzPts val="1500"/>
            </a:pPr>
            <a:r>
              <a:rPr lang="id" sz="1600" b="1">
                <a:latin typeface="Roboto"/>
                <a:ea typeface="Roboto"/>
                <a:cs typeface="Roboto"/>
                <a:sym typeface="Roboto"/>
              </a:rPr>
              <a:t>Instruksi : 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609585" indent="-406390" algn="just">
              <a:lnSpc>
                <a:spcPct val="115000"/>
              </a:lnSpc>
              <a:buSzPts val="1200"/>
              <a:buFont typeface="Roboto"/>
              <a:buAutoNum type="arabicPeriod"/>
            </a:pPr>
            <a:r>
              <a:rPr lang="id" sz="1600">
                <a:latin typeface="Roboto"/>
                <a:ea typeface="Roboto"/>
                <a:cs typeface="Roboto"/>
                <a:sym typeface="Roboto"/>
              </a:rPr>
              <a:t>Analisis Tarif PPH 21 yang dikenakan kepada Bapak Jamal berdasarkan Kategori A/Kategori B/Kategori C!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609585" indent="-406390" algn="just">
              <a:lnSpc>
                <a:spcPct val="115000"/>
              </a:lnSpc>
              <a:buSzPts val="1200"/>
              <a:buFont typeface="Roboto"/>
              <a:buAutoNum type="arabicPeriod"/>
            </a:pPr>
            <a:r>
              <a:rPr lang="id" sz="1600">
                <a:latin typeface="Roboto"/>
                <a:ea typeface="Roboto"/>
                <a:cs typeface="Roboto"/>
                <a:sym typeface="Roboto"/>
              </a:rPr>
              <a:t>Hitung Besaran Pajak Penghasilan Pasal 21 per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609585" algn="just">
              <a:lnSpc>
                <a:spcPct val="115000"/>
              </a:lnSpc>
            </a:pPr>
            <a:r>
              <a:rPr lang="id" sz="1600">
                <a:latin typeface="Roboto"/>
                <a:ea typeface="Roboto"/>
                <a:cs typeface="Roboto"/>
                <a:sym typeface="Roboto"/>
              </a:rPr>
              <a:t>bulan yang dipotong oleh PT Maju Abadi atas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609585" algn="just">
              <a:lnSpc>
                <a:spcPct val="115000"/>
              </a:lnSpc>
            </a:pPr>
            <a:r>
              <a:rPr lang="id" sz="1600">
                <a:latin typeface="Roboto"/>
                <a:ea typeface="Roboto"/>
                <a:cs typeface="Roboto"/>
                <a:sym typeface="Roboto"/>
              </a:rPr>
              <a:t>penghasilan Bapak Jamal untuk masa pajak Januari sampai November 2024?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609585" indent="-406390" algn="just">
              <a:lnSpc>
                <a:spcPct val="115000"/>
              </a:lnSpc>
              <a:buSzPts val="1200"/>
              <a:buFont typeface="Roboto"/>
              <a:buAutoNum type="arabicPeriod"/>
            </a:pPr>
            <a:r>
              <a:rPr lang="id" sz="1600">
                <a:latin typeface="Roboto"/>
                <a:ea typeface="Roboto"/>
                <a:cs typeface="Roboto"/>
                <a:sym typeface="Roboto"/>
              </a:rPr>
              <a:t>Hitung Besaran Pajak Pasal 21 yang dipotong oleh PT Maju Abadi atas penghasilan Bapak Jamal untuk masa pajak Desember 2024?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609585" algn="just">
              <a:lnSpc>
                <a:spcPct val="115000"/>
              </a:lnSpc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ct val="115000"/>
              </a:lnSpc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609585" algn="just">
              <a:lnSpc>
                <a:spcPct val="115000"/>
              </a:lnSpc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609585" algn="just">
              <a:lnSpc>
                <a:spcPct val="115000"/>
              </a:lnSpc>
            </a:pP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5996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64"/>
          <p:cNvGrpSpPr/>
          <p:nvPr/>
        </p:nvGrpSpPr>
        <p:grpSpPr>
          <a:xfrm>
            <a:off x="5139454" y="6320938"/>
            <a:ext cx="1913089" cy="518681"/>
            <a:chOff x="3248325" y="4588800"/>
            <a:chExt cx="2045939" cy="554700"/>
          </a:xfrm>
        </p:grpSpPr>
        <p:sp>
          <p:nvSpPr>
            <p:cNvPr id="899" name="Google Shape;899;p64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64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64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2" name="Google Shape;902;p64"/>
          <p:cNvGrpSpPr/>
          <p:nvPr/>
        </p:nvGrpSpPr>
        <p:grpSpPr>
          <a:xfrm>
            <a:off x="11100114" y="86873"/>
            <a:ext cx="1018357" cy="1003375"/>
            <a:chOff x="695950" y="3458000"/>
            <a:chExt cx="966550" cy="952450"/>
          </a:xfrm>
        </p:grpSpPr>
        <p:sp>
          <p:nvSpPr>
            <p:cNvPr id="903" name="Google Shape;903;p64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64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64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64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64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64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64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64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64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2" name="Google Shape;912;p64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3" name="Google Shape;913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64"/>
          <p:cNvSpPr txBox="1"/>
          <p:nvPr/>
        </p:nvSpPr>
        <p:spPr>
          <a:xfrm>
            <a:off x="464000" y="-88649"/>
            <a:ext cx="105128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d" sz="28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Studi Kasus</a:t>
            </a:r>
            <a:endParaRPr sz="28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id" sz="44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Perpajakan Perusahaan - PPh 21 TER</a:t>
            </a:r>
            <a:endParaRPr sz="4400" b="1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p64"/>
          <p:cNvSpPr txBox="1"/>
          <p:nvPr/>
        </p:nvSpPr>
        <p:spPr>
          <a:xfrm>
            <a:off x="377500" y="1222800"/>
            <a:ext cx="11062400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id" sz="1867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Tarif Pajak setelah diberlakukannya TER-A (untuk masa Januari-November) :</a:t>
            </a:r>
            <a:endParaRPr sz="1867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16" name="Google Shape;916;p64"/>
          <p:cNvGraphicFramePr/>
          <p:nvPr/>
        </p:nvGraphicFramePr>
        <p:xfrm>
          <a:off x="3111300" y="1690151"/>
          <a:ext cx="4228867" cy="44462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Lapisan Penghasilan Bruto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TER A(%)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solidFill>
                      <a:srgbClr val="009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 s/d 5.400.000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5.400.001 s/d 5.650.000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5.650.001 s/d 5.950.000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5.950.001 s/d 6.300.000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6.300.001 s/d 6.750.000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6.750.001 s/d 7.500.000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1.25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7.500.001 s/d 8.550.000 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1.50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8.550.001 s/d 9.650.000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1.75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9.650.001 s/d 10.050.000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10.050.001 s/d 10.350.000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2.25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10.350.001 s/d 10.700.000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2.50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10.700.001 s/d 11.050.000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11.050.001 s/d 11.600.000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3.50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11.600.001 s/d 12.500.000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12.500.001 s/d 13.750.000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5.00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13.750.001 s/d 15.100.000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6.00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0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15.100.001 s.d 16.950.000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7.00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0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16.950.001 s/d 19.750.000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0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19.750.001 s/d 24.150.000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9.00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0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24.150.001 s/d 26.450.000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0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21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26.450.001 s/d 28.000.000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11.00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0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28.000.001 s/d 30.050.000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12.00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917" name="Google Shape;917;p64"/>
          <p:cNvGraphicFramePr/>
          <p:nvPr/>
        </p:nvGraphicFramePr>
        <p:xfrm>
          <a:off x="7665333" y="1690151"/>
          <a:ext cx="4228867" cy="44462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Lapisan Penghasilan Bruto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TER A(%)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solidFill>
                      <a:srgbClr val="009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30.050.001</a:t>
                      </a: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s/d 32.400.000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13.00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32.400.001 s/d 35.400.000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14.00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35.400.001 s/d 39.100.000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15.00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26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39.100.001 s/d 43.850.000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16.00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43.850.001 s/d 47.800.000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17.00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28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47.800.001 s/d 51.400.000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18.00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29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51.400.001 s/d 56.300.000 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19.00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56.300.001 s/d 62.200.000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62.200.001 s/d 68.600.000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21.00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32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68.600.001 s/d 77.500.000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22.00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77.500.001 s/d 89.000.000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23.00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89.000.001 s/d 103.000.000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24.00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103.000.001 s/d 125.000.000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25.00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36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125.000.001 s/d 157.000.000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26.00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37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157.000.001 s/d 206.000.000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27.00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38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206.000.001 s/d 337.000.000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28.00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0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39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337.000.001 s.d 454.000.000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29.00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0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454.000.001 s/d 550.000.000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30.00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0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41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550.000.001 s/d 695.000.000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31.00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0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42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695.000.001 s/d 910.000.000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32.00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0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910.000.001 s/d 1.400.000.000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33.00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0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lebih dari 1.400.000.000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34.00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918" name="Google Shape;918;p64"/>
          <p:cNvSpPr txBox="1"/>
          <p:nvPr/>
        </p:nvSpPr>
        <p:spPr>
          <a:xfrm>
            <a:off x="555800" y="2796817"/>
            <a:ext cx="1739600" cy="194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id" sz="32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TK/0</a:t>
            </a:r>
            <a:endParaRPr sz="32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id" sz="32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TK/1</a:t>
            </a:r>
            <a:endParaRPr sz="32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id" sz="32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K/0</a:t>
            </a:r>
            <a:endParaRPr sz="32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9" name="Google Shape;919;p64"/>
          <p:cNvSpPr txBox="1"/>
          <p:nvPr/>
        </p:nvSpPr>
        <p:spPr>
          <a:xfrm>
            <a:off x="555800" y="1844585"/>
            <a:ext cx="2099200" cy="109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id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Ketentuan Wajib Pajak dengan Status  :</a:t>
            </a:r>
            <a:endParaRPr sz="1333"/>
          </a:p>
        </p:txBody>
      </p:sp>
    </p:spTree>
    <p:extLst>
      <p:ext uri="{BB962C8B-B14F-4D97-AF65-F5344CB8AC3E}">
        <p14:creationId xmlns:p14="http://schemas.microsoft.com/office/powerpoint/2010/main" val="96015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oogle Shape;924;p65"/>
          <p:cNvGrpSpPr/>
          <p:nvPr/>
        </p:nvGrpSpPr>
        <p:grpSpPr>
          <a:xfrm>
            <a:off x="5139454" y="6320938"/>
            <a:ext cx="1913089" cy="518681"/>
            <a:chOff x="3248325" y="4588800"/>
            <a:chExt cx="2045939" cy="554700"/>
          </a:xfrm>
        </p:grpSpPr>
        <p:sp>
          <p:nvSpPr>
            <p:cNvPr id="925" name="Google Shape;925;p6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6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6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8" name="Google Shape;928;p65"/>
          <p:cNvGrpSpPr/>
          <p:nvPr/>
        </p:nvGrpSpPr>
        <p:grpSpPr>
          <a:xfrm>
            <a:off x="11100114" y="86873"/>
            <a:ext cx="1018357" cy="1003375"/>
            <a:chOff x="695950" y="3458000"/>
            <a:chExt cx="966550" cy="952450"/>
          </a:xfrm>
        </p:grpSpPr>
        <p:sp>
          <p:nvSpPr>
            <p:cNvPr id="929" name="Google Shape;929;p6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6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6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6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8" name="Google Shape;938;p65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39" name="Google Shape;939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5"/>
          <p:cNvSpPr txBox="1"/>
          <p:nvPr/>
        </p:nvSpPr>
        <p:spPr>
          <a:xfrm>
            <a:off x="464000" y="-88649"/>
            <a:ext cx="105128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d" sz="28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Studi Kasus</a:t>
            </a:r>
            <a:endParaRPr sz="28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id" sz="44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Perpajakan Perusahaan - PPh 21 TER</a:t>
            </a:r>
            <a:endParaRPr sz="4400" b="1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65"/>
          <p:cNvSpPr txBox="1"/>
          <p:nvPr/>
        </p:nvSpPr>
        <p:spPr>
          <a:xfrm>
            <a:off x="463200" y="1116434"/>
            <a:ext cx="11062400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id" sz="1867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Tarif Pajak setelah diberlakukannya TER-B (untuk masa Januari-November) :</a:t>
            </a:r>
            <a:endParaRPr sz="1867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42" name="Google Shape;942;p65"/>
          <p:cNvGraphicFramePr/>
          <p:nvPr/>
        </p:nvGraphicFramePr>
        <p:xfrm>
          <a:off x="7563733" y="1588633"/>
          <a:ext cx="4228867" cy="40825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8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9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5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Lapisan Penghasilan Bruto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TER B(%)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37.100.001</a:t>
                      </a: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s/d 41.100.000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15.00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41.100.001 s/d 48.500.000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16.00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48.500.001 s/d 49.500.000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17.00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48.500.001 s/d 53.800.000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18.00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53.800.001 s/d 58.500.000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19.00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26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58.500.001 s/d 64.000.000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58.500.001 s/d 71.000.000 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21.00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28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71.000.001 s/d 80.000.000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22.00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29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80.000.001 s/d 93.000.000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23.00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93.000.001 s/d 109.000.000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24.00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109.000.001 s/d 129.000.000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25.00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32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129.000.001 s/d 163.000.000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26.00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163.000.001 s/d 211.000.000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27.00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211.000.001 s/d 347.000.000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28.00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347.000.001 s/d 459.000.000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29.00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36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459.000.001 s/d 555.000.000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30.00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37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555.000.001 s.d 704.000.000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31.00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38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704.000.001 s/d 957.000.000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32.00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39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957.000.001 s/d 1.405.000.000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33.00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lebih dari 1.405.000.000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34.00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943" name="Google Shape;943;p65"/>
          <p:cNvGraphicFramePr/>
          <p:nvPr/>
        </p:nvGraphicFramePr>
        <p:xfrm>
          <a:off x="3009700" y="1588551"/>
          <a:ext cx="4228867" cy="40826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Lapisan Penghasilan Bruto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TER B(%)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 s/d 6.200.000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6.200.001 s/d 6.500.000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6.500.001 s/d 6.850.000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6.850.001 s/d 7.300.000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7.300.001 s/d 9.200.000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9.200.001 s/d 10.750.000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1.50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10.750.001 s/d 11.250.000 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11.250.001 s/d 11.600.000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2.50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11.600.001 s/d 12.600.000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12.600.001 s/d 13.600.000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13.600.001 s/d 14.950.000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5.00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14.950.001 s/d 16.400.000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6.00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16.400.001 s/d 18.450.000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7.00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18.450.001 s/d 21.850.000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21.850.001 s/d 26.000.000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9.00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26.000.001 s/d 27.700.000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27.700.001 s.d 29.350.000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11.00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29.350.001 s/d 31.450.000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12.00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31.450.001 s/d 33.950.000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13.00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33.950.001 s/d 37.100.000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14.00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944" name="Google Shape;944;p65"/>
          <p:cNvSpPr txBox="1"/>
          <p:nvPr/>
        </p:nvSpPr>
        <p:spPr>
          <a:xfrm>
            <a:off x="684133" y="2639101"/>
            <a:ext cx="1739600" cy="203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id" sz="2533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TK/2</a:t>
            </a:r>
            <a:endParaRPr sz="2533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id" sz="2533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TK/3</a:t>
            </a:r>
            <a:endParaRPr sz="2533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id" sz="2533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K/1</a:t>
            </a:r>
            <a:endParaRPr sz="2533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id" sz="2533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K/2</a:t>
            </a:r>
            <a:endParaRPr sz="2533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65"/>
          <p:cNvSpPr txBox="1"/>
          <p:nvPr/>
        </p:nvSpPr>
        <p:spPr>
          <a:xfrm>
            <a:off x="585333" y="1588634"/>
            <a:ext cx="2099200" cy="109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id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Ketentuan Wajib Pajak dengan Status  :</a:t>
            </a:r>
            <a:endParaRPr sz="1333"/>
          </a:p>
        </p:txBody>
      </p:sp>
    </p:spTree>
    <p:extLst>
      <p:ext uri="{BB962C8B-B14F-4D97-AF65-F5344CB8AC3E}">
        <p14:creationId xmlns:p14="http://schemas.microsoft.com/office/powerpoint/2010/main" val="152041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66"/>
          <p:cNvGrpSpPr/>
          <p:nvPr/>
        </p:nvGrpSpPr>
        <p:grpSpPr>
          <a:xfrm>
            <a:off x="5139454" y="6320938"/>
            <a:ext cx="1913089" cy="518681"/>
            <a:chOff x="3248325" y="4588800"/>
            <a:chExt cx="2045939" cy="554700"/>
          </a:xfrm>
        </p:grpSpPr>
        <p:sp>
          <p:nvSpPr>
            <p:cNvPr id="951" name="Google Shape;951;p66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66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6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4" name="Google Shape;954;p66"/>
          <p:cNvGrpSpPr/>
          <p:nvPr/>
        </p:nvGrpSpPr>
        <p:grpSpPr>
          <a:xfrm>
            <a:off x="11100114" y="86873"/>
            <a:ext cx="1018357" cy="1003375"/>
            <a:chOff x="695950" y="3458000"/>
            <a:chExt cx="966550" cy="952450"/>
          </a:xfrm>
        </p:grpSpPr>
        <p:sp>
          <p:nvSpPr>
            <p:cNvPr id="955" name="Google Shape;955;p66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66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66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66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66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66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66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66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66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4" name="Google Shape;964;p66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65" name="Google Shape;965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966" name="Google Shape;966;p66"/>
          <p:cNvSpPr txBox="1"/>
          <p:nvPr/>
        </p:nvSpPr>
        <p:spPr>
          <a:xfrm>
            <a:off x="464000" y="-88649"/>
            <a:ext cx="105128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d" sz="28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Studi Kasus</a:t>
            </a:r>
            <a:endParaRPr sz="28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id" sz="44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Perpajakan Perusahaan - PPh 21 TER</a:t>
            </a:r>
            <a:endParaRPr sz="4400" b="1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67" name="Google Shape;967;p66"/>
          <p:cNvGraphicFramePr/>
          <p:nvPr/>
        </p:nvGraphicFramePr>
        <p:xfrm>
          <a:off x="7563733" y="1588633"/>
          <a:ext cx="4228867" cy="42779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8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9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5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Lapisan Penghasilan Bruto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TER </a:t>
                      </a:r>
                      <a:r>
                        <a:rPr lang="id" sz="8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(%)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5.4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</a:t>
                      </a: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s/d </a:t>
                      </a:r>
                      <a:r>
                        <a:rPr lang="id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38.9</a:t>
                      </a: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id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38.9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s/d 4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15.00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s/d 4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7.4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16.00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7.4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s/d 5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17.00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s/d 5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5.8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18.00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26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55.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s/d 6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19.00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60.4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66.7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 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28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66.7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74.5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21.00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29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74.5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83.2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22.00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8.32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95.6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23.00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95.6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s/d 1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24.00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32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134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25.00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169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26.00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169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221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27.00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221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390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28.00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36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390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463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29.00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37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463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.000.001 s.d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561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30.00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38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561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709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31.00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39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709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965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32.00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965.000.001 s/d 1.419.000.000</a:t>
                      </a:r>
                      <a:endParaRPr sz="8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33.00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id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lebih dari 1.4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34.00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968" name="Google Shape;968;p66"/>
          <p:cNvGraphicFramePr/>
          <p:nvPr/>
        </p:nvGraphicFramePr>
        <p:xfrm>
          <a:off x="3009700" y="1588551"/>
          <a:ext cx="4228867" cy="40826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Lapisan Penghasilan Bruto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TER </a:t>
                      </a:r>
                      <a:r>
                        <a:rPr lang="id" sz="8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r>
                        <a:rPr lang="id" sz="8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(%)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 s/d 6.</a:t>
                      </a:r>
                      <a:r>
                        <a:rPr lang="id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s/d 6.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950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950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7.350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.001 s/d 7.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800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800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8.850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8.850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9.80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r>
                        <a:rPr lang="id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9.80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10.950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.000 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1.50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10.9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50.001 s/d 11.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s/d 12.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05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2.50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05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0.001 s/d 1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2.95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3.00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2.95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0.001 s/d 14.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4.00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50.001 s/d 1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5.55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5.00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5.55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0.001 s/d 1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6.00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50.001 s/d 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19.50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7.00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19.50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0.001 s/d 2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2.7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8.00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3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2.7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s/d 2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6.6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9.00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6.6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00.001 s.d 2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8.10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10.00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8.10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0.001 s/d 3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11.00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.001 s/d 3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2.60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12.00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2.60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0.001 s/d 3</a:t>
                      </a:r>
                      <a:r>
                        <a:rPr lang="id" sz="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5.4</a:t>
                      </a:r>
                      <a:r>
                        <a:rPr lang="id" sz="800" u="none" strike="noStrike" cap="non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00.000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id" sz="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13.00</a:t>
                      </a:r>
                      <a:endParaRPr sz="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969" name="Google Shape;969;p66"/>
          <p:cNvSpPr txBox="1"/>
          <p:nvPr/>
        </p:nvSpPr>
        <p:spPr>
          <a:xfrm>
            <a:off x="657400" y="2649000"/>
            <a:ext cx="1739600" cy="859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id" sz="3467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K/3</a:t>
            </a:r>
            <a:endParaRPr sz="3467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66"/>
          <p:cNvSpPr txBox="1"/>
          <p:nvPr/>
        </p:nvSpPr>
        <p:spPr>
          <a:xfrm>
            <a:off x="479100" y="1116467"/>
            <a:ext cx="11062400" cy="67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400"/>
            </a:pPr>
            <a:r>
              <a:rPr lang="id" sz="1867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Tarif Pajak setelah diberlakukannya TER-</a:t>
            </a:r>
            <a:r>
              <a:rPr lang="id" sz="24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id" sz="1867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(untuk masa Januari-November) :</a:t>
            </a:r>
            <a:endParaRPr sz="1867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66"/>
          <p:cNvSpPr txBox="1"/>
          <p:nvPr/>
        </p:nvSpPr>
        <p:spPr>
          <a:xfrm>
            <a:off x="585333" y="1668968"/>
            <a:ext cx="2099200" cy="109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id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Ketentuan Wajib Pajak dengan Status  :</a:t>
            </a:r>
            <a:endParaRPr sz="1333"/>
          </a:p>
        </p:txBody>
      </p:sp>
    </p:spTree>
    <p:extLst>
      <p:ext uri="{BB962C8B-B14F-4D97-AF65-F5344CB8AC3E}">
        <p14:creationId xmlns:p14="http://schemas.microsoft.com/office/powerpoint/2010/main" val="21703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Google Shape;976;p67"/>
          <p:cNvGrpSpPr/>
          <p:nvPr/>
        </p:nvGrpSpPr>
        <p:grpSpPr>
          <a:xfrm>
            <a:off x="5139454" y="6320938"/>
            <a:ext cx="1913089" cy="518681"/>
            <a:chOff x="3248325" y="4588800"/>
            <a:chExt cx="2045939" cy="554700"/>
          </a:xfrm>
        </p:grpSpPr>
        <p:sp>
          <p:nvSpPr>
            <p:cNvPr id="977" name="Google Shape;977;p67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67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67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0" name="Google Shape;980;p67"/>
          <p:cNvGrpSpPr/>
          <p:nvPr/>
        </p:nvGrpSpPr>
        <p:grpSpPr>
          <a:xfrm>
            <a:off x="11100114" y="86873"/>
            <a:ext cx="1018357" cy="1003375"/>
            <a:chOff x="695950" y="3458000"/>
            <a:chExt cx="966550" cy="952450"/>
          </a:xfrm>
        </p:grpSpPr>
        <p:sp>
          <p:nvSpPr>
            <p:cNvPr id="981" name="Google Shape;981;p67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67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7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67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67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7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7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7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67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0" name="Google Shape;990;p67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91" name="Google Shape;991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Google Shape;992;p67"/>
          <p:cNvSpPr txBox="1"/>
          <p:nvPr/>
        </p:nvSpPr>
        <p:spPr>
          <a:xfrm>
            <a:off x="464000" y="-88649"/>
            <a:ext cx="105128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d" sz="28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Studi Kasus</a:t>
            </a:r>
            <a:endParaRPr sz="28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id" sz="44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Perpajakan Perusahaan - PPh 21 TER</a:t>
            </a:r>
            <a:endParaRPr sz="4400" b="1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93" name="Google Shape;993;p67"/>
          <p:cNvGraphicFramePr/>
          <p:nvPr/>
        </p:nvGraphicFramePr>
        <p:xfrm>
          <a:off x="693067" y="1836033"/>
          <a:ext cx="5465833" cy="31858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85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6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42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1"/>
                        <a:t>Lapisan Tarif</a:t>
                      </a:r>
                      <a:endParaRPr sz="1600" b="1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919B">
                        <a:alpha val="75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1"/>
                        <a:t>Penghasilan Kena Pajak</a:t>
                      </a:r>
                      <a:endParaRPr sz="1600" b="1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919B">
                        <a:alpha val="75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 b="1"/>
                        <a:t>Tarif PPh 21</a:t>
                      </a:r>
                      <a:endParaRPr sz="1600" b="1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919B">
                        <a:alpha val="75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I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0 – Rp 60 juta 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5%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3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II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&gt; Rp 60 – 250 juta 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15%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3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III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&gt; Rp 250 – 500 juta 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25%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3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IV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&gt; Rp 500 juta – 5 miliar 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30%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3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V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&gt; 5 miliar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600"/>
                        <a:t>35%</a:t>
                      </a:r>
                      <a:endParaRPr sz="16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94" name="Google Shape;994;p67"/>
          <p:cNvSpPr txBox="1"/>
          <p:nvPr/>
        </p:nvSpPr>
        <p:spPr>
          <a:xfrm>
            <a:off x="593267" y="1265767"/>
            <a:ext cx="7373200" cy="67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id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Ketentuan Tarif Progresif PPh Pasal 21</a:t>
            </a:r>
            <a:endParaRPr sz="2133"/>
          </a:p>
        </p:txBody>
      </p:sp>
    </p:spTree>
    <p:extLst>
      <p:ext uri="{BB962C8B-B14F-4D97-AF65-F5344CB8AC3E}">
        <p14:creationId xmlns:p14="http://schemas.microsoft.com/office/powerpoint/2010/main" val="255684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3900-ABDF-7F17-E3D1-0D7A6364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0"/>
            <a:ext cx="10515600" cy="1325563"/>
          </a:xfrm>
        </p:spPr>
        <p:txBody>
          <a:bodyPr/>
          <a:lstStyle/>
          <a:p>
            <a:r>
              <a:rPr lang="fi-FI" sz="44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Penyelesaian :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C4246-3B07-4DEE-BDF7-A50E135320D7}"/>
              </a:ext>
            </a:extLst>
          </p:cNvPr>
          <p:cNvSpPr txBox="1"/>
          <p:nvPr/>
        </p:nvSpPr>
        <p:spPr>
          <a:xfrm>
            <a:off x="411480" y="5167312"/>
            <a:ext cx="10403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 </a:t>
            </a:r>
            <a:r>
              <a:rPr lang="en-US" dirty="0" err="1"/>
              <a:t>karenakan</a:t>
            </a:r>
            <a:r>
              <a:rPr lang="en-US" dirty="0"/>
              <a:t> Pak Jamal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Rp 12.000.000 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menikah</a:t>
            </a:r>
            <a:r>
              <a:rPr lang="en-US" dirty="0"/>
              <a:t> dan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tanggungan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pak</a:t>
            </a:r>
            <a:r>
              <a:rPr lang="en-US" dirty="0"/>
              <a:t> </a:t>
            </a:r>
          </a:p>
          <a:p>
            <a:r>
              <a:rPr lang="en-US" dirty="0" err="1"/>
              <a:t>jamal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3%. Jadi </a:t>
            </a:r>
            <a:r>
              <a:rPr lang="en-US" dirty="0" err="1"/>
              <a:t>pajak</a:t>
            </a:r>
            <a:r>
              <a:rPr lang="en-US" dirty="0"/>
              <a:t> yang   </a:t>
            </a:r>
            <a:r>
              <a:rPr lang="en-US" dirty="0" err="1"/>
              <a:t>dibayarkan</a:t>
            </a:r>
            <a:r>
              <a:rPr lang="en-US" dirty="0"/>
              <a:t> </a:t>
            </a:r>
            <a:r>
              <a:rPr lang="en-US" dirty="0" err="1"/>
              <a:t>bapak</a:t>
            </a:r>
            <a:r>
              <a:rPr lang="en-US" dirty="0"/>
              <a:t> </a:t>
            </a:r>
            <a:r>
              <a:rPr lang="en-US" dirty="0" err="1"/>
              <a:t>jamal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januari</a:t>
            </a:r>
            <a:r>
              <a:rPr lang="en-US" dirty="0"/>
              <a:t> hi-</a:t>
            </a:r>
          </a:p>
          <a:p>
            <a:r>
              <a:rPr lang="en-US" dirty="0" err="1"/>
              <a:t>ngga</a:t>
            </a:r>
            <a:r>
              <a:rPr lang="en-US" dirty="0"/>
              <a:t> November </a:t>
            </a:r>
            <a:r>
              <a:rPr lang="en-US" dirty="0" err="1"/>
              <a:t>sebesar</a:t>
            </a:r>
            <a:r>
              <a:rPr lang="en-US" dirty="0"/>
              <a:t> Rp 3.960.000.</a:t>
            </a:r>
            <a:endParaRPr lang="en-ID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BCED6C07-9023-36CA-64C8-F2245FB4F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872907"/>
              </p:ext>
            </p:extLst>
          </p:nvPr>
        </p:nvGraphicFramePr>
        <p:xfrm>
          <a:off x="514350" y="993456"/>
          <a:ext cx="5977890" cy="3816287"/>
        </p:xfrm>
        <a:graphic>
          <a:graphicData uri="http://schemas.openxmlformats.org/drawingml/2006/table">
            <a:tbl>
              <a:tblPr/>
              <a:tblGrid>
                <a:gridCol w="1004392">
                  <a:extLst>
                    <a:ext uri="{9D8B030D-6E8A-4147-A177-3AD203B41FA5}">
                      <a16:colId xmlns:a16="http://schemas.microsoft.com/office/drawing/2014/main" val="3994029543"/>
                    </a:ext>
                  </a:extLst>
                </a:gridCol>
                <a:gridCol w="2044024">
                  <a:extLst>
                    <a:ext uri="{9D8B030D-6E8A-4147-A177-3AD203B41FA5}">
                      <a16:colId xmlns:a16="http://schemas.microsoft.com/office/drawing/2014/main" val="44287511"/>
                    </a:ext>
                  </a:extLst>
                </a:gridCol>
                <a:gridCol w="1625528">
                  <a:extLst>
                    <a:ext uri="{9D8B030D-6E8A-4147-A177-3AD203B41FA5}">
                      <a16:colId xmlns:a16="http://schemas.microsoft.com/office/drawing/2014/main" val="15802977"/>
                    </a:ext>
                  </a:extLst>
                </a:gridCol>
                <a:gridCol w="1303946">
                  <a:extLst>
                    <a:ext uri="{9D8B030D-6E8A-4147-A177-3AD203B41FA5}">
                      <a16:colId xmlns:a16="http://schemas.microsoft.com/office/drawing/2014/main" val="2383128704"/>
                    </a:ext>
                  </a:extLst>
                </a:gridCol>
              </a:tblGrid>
              <a:tr h="28864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PENDAPATAN BRUTO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TER-KATEGORI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PPH 21 (RP)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448810"/>
                  </a:ext>
                </a:extLst>
              </a:tr>
              <a:tr h="28864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   12.000.000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360.000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797317"/>
                  </a:ext>
                </a:extLst>
              </a:tr>
              <a:tr h="28864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Febuari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   12.000.000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360.000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243452"/>
                  </a:ext>
                </a:extLst>
              </a:tr>
              <a:tr h="28864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   12.000.000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360.000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469750"/>
                  </a:ext>
                </a:extLst>
              </a:tr>
              <a:tr h="28864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   12.000.000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360.000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055492"/>
                  </a:ext>
                </a:extLst>
              </a:tr>
              <a:tr h="28864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   12.000.000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360.000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533982"/>
                  </a:ext>
                </a:extLst>
              </a:tr>
              <a:tr h="28864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   12.000.000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360.000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102400"/>
                  </a:ext>
                </a:extLst>
              </a:tr>
              <a:tr h="28864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   12.000.000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360.000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757031"/>
                  </a:ext>
                </a:extLst>
              </a:tr>
              <a:tr h="28864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Agustus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   12.000.000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360.000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858136"/>
                  </a:ext>
                </a:extLst>
              </a:tr>
              <a:tr h="28864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   12.000.000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360.000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763727"/>
                  </a:ext>
                </a:extLst>
              </a:tr>
              <a:tr h="28864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Oktober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   12.000.000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360.000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908006"/>
                  </a:ext>
                </a:extLst>
              </a:tr>
              <a:tr h="288645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   12.000.000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360.000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61232"/>
                  </a:ext>
                </a:extLst>
              </a:tr>
              <a:tr h="352547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             12.000.000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Rp        1.110.000.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404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3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E9D612-46AA-C992-143C-0F0F48C2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060"/>
            <a:ext cx="10515600" cy="1325563"/>
          </a:xfrm>
        </p:spPr>
        <p:txBody>
          <a:bodyPr/>
          <a:lstStyle/>
          <a:p>
            <a:r>
              <a:rPr lang="fi-FI" sz="44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Penyelesaian :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F1254-8E3E-027A-60D2-CC914757F2AA}"/>
              </a:ext>
            </a:extLst>
          </p:cNvPr>
          <p:cNvSpPr txBox="1"/>
          <p:nvPr/>
        </p:nvSpPr>
        <p:spPr>
          <a:xfrm>
            <a:off x="6784848" y="1245957"/>
            <a:ext cx="5130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Jadi </a:t>
            </a:r>
            <a:r>
              <a:rPr lang="en-US" dirty="0" err="1"/>
              <a:t>pph</a:t>
            </a:r>
            <a:r>
              <a:rPr lang="en-US" dirty="0"/>
              <a:t> 21 yang </a:t>
            </a:r>
            <a:r>
              <a:rPr lang="en-US" dirty="0" err="1"/>
              <a:t>dipotong</a:t>
            </a:r>
            <a:r>
              <a:rPr lang="en-US" dirty="0"/>
              <a:t> </a:t>
            </a:r>
            <a:r>
              <a:rPr lang="en-US" dirty="0" err="1"/>
              <a:t>dibulan</a:t>
            </a:r>
            <a:r>
              <a:rPr lang="en-US" dirty="0"/>
              <a:t> </a:t>
            </a:r>
            <a:r>
              <a:rPr lang="en-US" dirty="0" err="1"/>
              <a:t>desember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</a:p>
          <a:p>
            <a:r>
              <a:rPr lang="en-US" dirty="0"/>
              <a:t>Rp 1.110.000.</a:t>
            </a:r>
            <a:endParaRPr lang="en-ID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6693A0C2-F0C3-430B-E0B5-DDD155DACE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390443"/>
              </p:ext>
            </p:extLst>
          </p:nvPr>
        </p:nvGraphicFramePr>
        <p:xfrm>
          <a:off x="593328" y="1430622"/>
          <a:ext cx="5670311" cy="469585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092897">
                  <a:extLst>
                    <a:ext uri="{9D8B030D-6E8A-4147-A177-3AD203B41FA5}">
                      <a16:colId xmlns:a16="http://schemas.microsoft.com/office/drawing/2014/main" val="589987159"/>
                    </a:ext>
                  </a:extLst>
                </a:gridCol>
                <a:gridCol w="1245750">
                  <a:extLst>
                    <a:ext uri="{9D8B030D-6E8A-4147-A177-3AD203B41FA5}">
                      <a16:colId xmlns:a16="http://schemas.microsoft.com/office/drawing/2014/main" val="3778336843"/>
                    </a:ext>
                  </a:extLst>
                </a:gridCol>
                <a:gridCol w="1331664">
                  <a:extLst>
                    <a:ext uri="{9D8B030D-6E8A-4147-A177-3AD203B41FA5}">
                      <a16:colId xmlns:a16="http://schemas.microsoft.com/office/drawing/2014/main" val="3504011599"/>
                    </a:ext>
                  </a:extLst>
                </a:gridCol>
              </a:tblGrid>
              <a:tr h="20541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Gaji bruto setahun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144.000.000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1057632811"/>
                  </a:ext>
                </a:extLst>
              </a:tr>
              <a:tr h="20541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1639074349"/>
                  </a:ext>
                </a:extLst>
              </a:tr>
              <a:tr h="20541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Pengurang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4029247003"/>
                  </a:ext>
                </a:extLst>
              </a:tr>
              <a:tr h="20541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Biaya jabatan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6.000.000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2440944130"/>
                  </a:ext>
                </a:extLst>
              </a:tr>
              <a:tr h="20541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iuran peniun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1.200.000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1647458663"/>
                  </a:ext>
                </a:extLst>
              </a:tr>
              <a:tr h="371807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   7.200.000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1244573986"/>
                  </a:ext>
                </a:extLst>
              </a:tr>
              <a:tr h="20541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Penghasian neto setahun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136.800.000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195644345"/>
                  </a:ext>
                </a:extLst>
              </a:tr>
              <a:tr h="20541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PTKP setahun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2165511992"/>
                  </a:ext>
                </a:extLst>
              </a:tr>
              <a:tr h="20541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Untuk wajib pajak sendiri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54.000.000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1253899805"/>
                  </a:ext>
                </a:extLst>
              </a:tr>
              <a:tr h="20541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Tambahan untuk menikah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4.500.000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3238131233"/>
                  </a:ext>
                </a:extLst>
              </a:tr>
              <a:tr h="20541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Tambahan untuk satu tanggungan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4.500.000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3275930549"/>
                  </a:ext>
                </a:extLst>
              </a:tr>
              <a:tr h="371807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 63.000.000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3554038461"/>
                  </a:ext>
                </a:extLst>
              </a:tr>
              <a:tr h="371807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Penghasilan kena pajak setahun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 73.800.000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408125183"/>
                  </a:ext>
                </a:extLst>
              </a:tr>
              <a:tr h="20541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=5%*60000000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3.000.000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4087431132"/>
                  </a:ext>
                </a:extLst>
              </a:tr>
              <a:tr h="205418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=15%*13800000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2.070.000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1796032893"/>
                  </a:ext>
                </a:extLst>
              </a:tr>
              <a:tr h="371807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   5.070.000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411476035"/>
                  </a:ext>
                </a:extLst>
              </a:tr>
              <a:tr h="371807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PPh 21 yang dipotong hingga november 2024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   3.960.000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895355373"/>
                  </a:ext>
                </a:extLst>
              </a:tr>
              <a:tr h="371807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PPh</a:t>
                      </a:r>
                      <a:r>
                        <a:rPr lang="en-ID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21 yang </a:t>
                      </a:r>
                      <a:r>
                        <a:rPr lang="en-ID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dipotong</a:t>
                      </a:r>
                      <a:r>
                        <a:rPr lang="en-ID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ID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dibulan</a:t>
                      </a:r>
                      <a:r>
                        <a:rPr lang="en-ID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ID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desember</a:t>
                      </a:r>
                      <a:r>
                        <a:rPr lang="en-ID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 2025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 Rp             1.110.000 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17" marR="9517" marT="9517" marB="0" anchor="b"/>
                </a:tc>
                <a:extLst>
                  <a:ext uri="{0D108BD9-81ED-4DB2-BD59-A6C34878D82A}">
                    <a16:rowId xmlns:a16="http://schemas.microsoft.com/office/drawing/2014/main" val="1064383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28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1704</Words>
  <Application>Microsoft Office PowerPoint</Application>
  <PresentationFormat>Layar Lebar</PresentationFormat>
  <Paragraphs>625</Paragraphs>
  <Slides>12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12</vt:i4>
      </vt:variant>
    </vt:vector>
  </HeadingPairs>
  <TitlesOfParts>
    <vt:vector size="13" baseType="lpstr"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Penyelesaian :</vt:lpstr>
      <vt:lpstr>Penyelesaian :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pakuy kuya</dc:creator>
  <cp:lastModifiedBy>Yahya Ppakuy</cp:lastModifiedBy>
  <cp:revision>5</cp:revision>
  <dcterms:created xsi:type="dcterms:W3CDTF">2025-03-01T03:16:19Z</dcterms:created>
  <dcterms:modified xsi:type="dcterms:W3CDTF">2025-08-15T02:34:12Z</dcterms:modified>
</cp:coreProperties>
</file>