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15" r:id="rId2"/>
    <p:sldId id="316" r:id="rId3"/>
    <p:sldId id="317" r:id="rId4"/>
    <p:sldId id="321" r:id="rId5"/>
    <p:sldId id="318" r:id="rId6"/>
    <p:sldId id="320" r:id="rId7"/>
    <p:sldId id="319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6A2E3-4395-49F3-B44B-546340D7CB57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A19232-5676-4E12-98F9-ECB76FA037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84048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4" name="Google Shape;1444;g2703aeb8bf5_0_10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5" name="Google Shape;1445;g2703aeb8bf5_0_10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983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3" name="Google Shape;1453;g2703aeb8bf5_0_10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4" name="Google Shape;1454;g2703aeb8bf5_0_10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6042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703aeb8bf5_0_10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7" name="Google Shape;1477;g2703aeb8bf5_0_10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013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2703aeb8bf5_0_1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0" name="Google Shape;1500;g2703aeb8bf5_0_1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223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2f89ef116b5_15_72:notes"/>
          <p:cNvSpPr txBox="1">
            <a:spLocks noGrp="1"/>
          </p:cNvSpPr>
          <p:nvPr>
            <p:ph type="body" idx="1"/>
          </p:nvPr>
        </p:nvSpPr>
        <p:spPr>
          <a:xfrm>
            <a:off x="685800" y="4343378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3" name="Google Shape;1523;g2f89ef116b5_15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73835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CB8-1D5F-5545-0F42-33D506542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22C7B0-97F4-ACB5-253A-B4DD4449FD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DDD9F-8F2A-88F9-D142-0418EA53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4EB85-CE19-064D-C5C0-9BB73952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06375-F3DA-72DC-5A51-DD286B745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2983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6027-D701-7519-0B53-A4CFBD00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AE1B6D-1844-2142-B1F5-78E3B6C34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5E9456-0D2B-1BF6-7371-31DCB085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F843-EA67-C652-1819-5A9764EB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AC7D1-EA6E-7EBA-B763-834117951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2217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03A7C-0E7A-EE0C-3355-8C3BB0AC9A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E2ED4E-1865-1B03-2D43-0978A6714B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4D5D-CE28-7309-3E02-CA6E5120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AFA420-A9AF-CFDE-227A-55E734262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212F5-83E1-BC9E-BE8B-652D2B909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01214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4376-78EB-E686-A39D-CB862A90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7AE19-02CF-E03F-EE0F-1F7B0F7EF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D25EC-9AE7-2926-137B-8BF694BF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AF1203-CEDA-6E51-951C-28D2BCCB8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B73600-BF35-2EEE-0BE6-31F5E06A1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1338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B9BF4-5446-5DDD-6CFD-CD07B85B5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34AA98-2837-7DB6-1EB6-10BFCC690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92010-956A-3A32-A32B-5E7ED4F70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BEE36-D736-877E-FAAA-3E9FE70E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BD942-EE37-827F-9FF0-4FA524F5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84814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86908-F1BD-BE9B-D9E1-1F94021B2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A4E50-B6C0-F7EC-0844-DB66638B2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C27FA-0FB8-FB0A-1A66-8C59D1FFB3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6A32F-4C31-2A9A-7F22-C5529F817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2052A-DDF6-609F-35CB-1502A1A2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CA562-B2A4-12F2-7922-A4F9ACDE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8600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E6615-53CE-AA4C-2ABF-082EF87BD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48311-F0A1-40EF-D8EC-E0D8F225A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BE7EFD-7386-27A3-674A-71A0F2A1BC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CF503-5F19-83F9-8889-D70AF6003A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1F47D9-AD32-6526-85FD-957AFF8B10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E4E25F-6EF2-F094-6B4B-06929C90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FBF981-BA6E-0D6F-EAB9-0FFBECBAE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058A1D-5C25-9861-7D21-1E3701497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54111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A70F8-8C57-0E98-4A0C-6DA68D27A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65B546-E071-D632-BD37-255AE5096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DD4DD-98F3-0330-6867-4EB218A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F6D818-1437-99E3-FA35-7DDF44749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144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53376-60A2-22FB-3F1C-329AF12B5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EC378-486F-A09E-1307-6932594EB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1703F-3C62-681C-7D4A-C91730FB4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4900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03E13-39C3-54C4-6F27-040F370A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57759-BD4A-0993-C4D2-5255AD838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75402-1A7A-FC1F-35E7-48F57F0C8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B00779-B49A-BA02-17D9-AD9B43F1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F55B5-BDD4-7F5D-3FA3-CBDC1B700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0EF3E-575E-CF87-3788-DCCC6B02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5496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A981-9AF2-265E-AC73-4B2B2343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986E5B-B953-EB53-6B17-2D403DCE97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58AFF6-876D-935F-E8D4-7F57CB785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2C04F-6712-F4F2-FC32-E5008CC5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74F4B-7896-C614-2B59-570E6C783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1BF84D-AE5A-ADB2-6DFE-5062BBE6C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99121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F5A780-75C2-14B0-81E0-BE6DBE74B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82FA-195A-06B9-3CE7-46D0862C6B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1C90A-E0A6-1C0C-9AA0-9C9F942AE0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0A1790-5FE4-4A77-A317-A83ED070E4BE}" type="datetimeFigureOut">
              <a:rPr lang="en-ID" smtClean="0"/>
              <a:t>15/08/2025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9732-FB81-9C7A-4880-08A7590D6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5F-BDCF-47CD-18E6-38FEBF60B0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9EC86-DC82-49A6-AA55-51A4C6D3C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549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5.png" /><Relationship Id="rId5" Type="http://schemas.openxmlformats.org/officeDocument/2006/relationships/image" Target="../media/image4.png" /><Relationship Id="rId4" Type="http://schemas.openxmlformats.org/officeDocument/2006/relationships/hyperlink" Target="https://forms.gle/8vPoMrtuoD8MtPpy9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7" name="Google Shape;1447;p8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1"/>
            <a:ext cx="12192004" cy="6858017"/>
          </a:xfrm>
          <a:prstGeom prst="rect">
            <a:avLst/>
          </a:prstGeom>
          <a:noFill/>
          <a:ln>
            <a:noFill/>
          </a:ln>
        </p:spPr>
      </p:pic>
      <p:sp>
        <p:nvSpPr>
          <p:cNvPr id="1448" name="Google Shape;1448;p87"/>
          <p:cNvSpPr txBox="1"/>
          <p:nvPr/>
        </p:nvSpPr>
        <p:spPr>
          <a:xfrm>
            <a:off x="5056167" y="1066400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Portofolio - Bootcamp Sesi 7</a:t>
            </a:r>
            <a:endParaRPr sz="3067" b="1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9" name="Google Shape;1449;p87"/>
          <p:cNvSpPr txBox="1"/>
          <p:nvPr/>
        </p:nvSpPr>
        <p:spPr>
          <a:xfrm>
            <a:off x="5056167" y="2100667"/>
            <a:ext cx="6821200" cy="2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80000"/>
              </a:lnSpc>
              <a:buClr>
                <a:srgbClr val="000000"/>
              </a:buClr>
              <a:buSzPts val="8000"/>
            </a:pPr>
            <a:r>
              <a:rPr lang="id" sz="7333">
                <a:solidFill>
                  <a:srgbClr val="FFFFFF"/>
                </a:solidFill>
                <a:latin typeface="Roboto Black"/>
                <a:ea typeface="Roboto Black"/>
                <a:cs typeface="Roboto Black"/>
                <a:sym typeface="Roboto Black"/>
              </a:rPr>
              <a:t>Pengantar Audit Keuangan</a:t>
            </a:r>
            <a:endParaRPr sz="7333">
              <a:solidFill>
                <a:srgbClr val="FFFFFF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50" name="Google Shape;1450;p87"/>
          <p:cNvSpPr txBox="1"/>
          <p:nvPr/>
        </p:nvSpPr>
        <p:spPr>
          <a:xfrm>
            <a:off x="5056167" y="5083733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2000"/>
            </a:pPr>
            <a:r>
              <a:rPr lang="id" sz="2667" b="1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Owner: 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(</a:t>
            </a:r>
            <a:r>
              <a:rPr lang="en-US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Maulana Yahya</a:t>
            </a:r>
            <a:r>
              <a:rPr lang="id" sz="2667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306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51" name="Google Shape;1451;p87"/>
          <p:cNvSpPr txBox="1"/>
          <p:nvPr/>
        </p:nvSpPr>
        <p:spPr>
          <a:xfrm>
            <a:off x="5056167" y="5883667"/>
            <a:ext cx="6821200" cy="60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r>
              <a:rPr lang="id" sz="1867">
                <a:solidFill>
                  <a:srgbClr val="000000"/>
                </a:solidFill>
                <a:highlight>
                  <a:srgbClr val="FFF2CC"/>
                </a:highlight>
                <a:latin typeface="Arial"/>
                <a:ea typeface="Arial"/>
                <a:cs typeface="Arial"/>
                <a:sym typeface="Arial"/>
              </a:rPr>
              <a:t>Build your skill and portfolio via myskill.id/bootcamp </a:t>
            </a:r>
            <a:endParaRPr sz="1867">
              <a:solidFill>
                <a:srgbClr val="000000"/>
              </a:solidFill>
              <a:highlight>
                <a:srgbClr val="FFF2CC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353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6" name="Google Shape;1456;p88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457" name="Google Shape;1457;p88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p88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9" name="Google Shape;1459;p88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0" name="Google Shape;1460;p88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461" name="Google Shape;1461;p88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2" name="Google Shape;1462;p88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88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4" name="Google Shape;1464;p88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5" name="Google Shape;1465;p88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6" name="Google Shape;1466;p88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7" name="Google Shape;1467;p88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8" name="Google Shape;1468;p88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9" name="Google Shape;1469;p88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0" name="Google Shape;1470;p88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71" name="Google Shape;1471;p88"/>
          <p:cNvSpPr txBox="1"/>
          <p:nvPr/>
        </p:nvSpPr>
        <p:spPr>
          <a:xfrm>
            <a:off x="294567" y="906130"/>
            <a:ext cx="34096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72" name="Google Shape;1472;p8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1" y="19289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3" name="Google Shape;1473;p8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p88"/>
          <p:cNvSpPr txBox="1"/>
          <p:nvPr/>
        </p:nvSpPr>
        <p:spPr>
          <a:xfrm>
            <a:off x="3704167" y="402134"/>
            <a:ext cx="8487600" cy="6351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Studi Kasus: PT XYZ</a:t>
            </a:r>
            <a:endParaRPr sz="2133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Kantor Akuntan Publik "JAYA" menerima penugasan untuk mengaudit PT XYZ, untuk pertama kalinya.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Engagement Manager, pada fase persiapan audit, menyampaikan informasi berikut terkait PT XYZ: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 adalah sesi audit eksternal pertama kalinya untuk PT XYZ.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PT XYZ adalah perusahaan distribusi yang memiliki banyak cabang di India, Jepang, Tiongkok, Vietnam, Prancis, dan Brazil.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 internal Audit PT XYZ baru dibentuk 2 bulan lalu.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Komite Audit PT XYZ terdiri dari Board of Director member yang tidak satupun memiliki latar belakang bidang akuntansi dan keuangan.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40256">
              <a:lnSpc>
                <a:spcPct val="115000"/>
              </a:lnSpc>
              <a:buClr>
                <a:schemeClr val="dk1"/>
              </a:buClr>
              <a:buSzPts val="1600"/>
              <a:buFont typeface="Roboto"/>
              <a:buChar char="●"/>
            </a:pP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KAP JAYA mematok angka 15% sebagai "accepted audit risk level."</a:t>
            </a:r>
            <a:endParaRPr sz="21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08824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89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480" name="Google Shape;1480;p89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1" name="Google Shape;1481;p89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p89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3" name="Google Shape;1483;p89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484" name="Google Shape;1484;p89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5" name="Google Shape;1485;p89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6" name="Google Shape;1486;p89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7" name="Google Shape;1487;p89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8" name="Google Shape;1488;p89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89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89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89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89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3" name="Google Shape;1493;p89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494" name="Google Shape;1494;p89"/>
          <p:cNvSpPr txBox="1"/>
          <p:nvPr/>
        </p:nvSpPr>
        <p:spPr>
          <a:xfrm>
            <a:off x="73529" y="588560"/>
            <a:ext cx="364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95" name="Google Shape;1495;p8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768" y="23748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6" name="Google Shape;1496;p8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497" name="Google Shape;1497;p89"/>
          <p:cNvSpPr txBox="1"/>
          <p:nvPr/>
        </p:nvSpPr>
        <p:spPr>
          <a:xfrm>
            <a:off x="3704167" y="402134"/>
            <a:ext cx="8487600" cy="6383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Dari informasi tersebut, tim audit KAP "JAYA" menghitung besaran angka DR yang harus diantisipasi dengan prosedur dan metode audit yang paling efektif: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Inherent Risk (IR) diperkirakan mencapai 70%, mengingat: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Klien adalah perusahaan distribusi dengan kompleksitas pengakuan pendapatan yang tinggi karena penjualan dan inventarisasi barang.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Ini adalah audit eksternal pertama kalinya, sehingga minimnya informasi obyektif dapat meningkatkan risiko kesalahan pengakuan transaksi.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Klien memiliki banyak cabang di luar negeri dengan mata uang asing yang berbeda, meningkatkan kompleksitas pelaporan keuangan.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31503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94;p89">
            <a:extLst>
              <a:ext uri="{FF2B5EF4-FFF2-40B4-BE49-F238E27FC236}">
                <a16:creationId xmlns:a16="http://schemas.microsoft.com/office/drawing/2014/main" id="{0B8900B5-717B-24FB-C458-D769AB225139}"/>
              </a:ext>
            </a:extLst>
          </p:cNvPr>
          <p:cNvSpPr txBox="1"/>
          <p:nvPr/>
        </p:nvSpPr>
        <p:spPr>
          <a:xfrm>
            <a:off x="219215" y="660818"/>
            <a:ext cx="3640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Google Shape;1495;p89">
            <a:extLst>
              <a:ext uri="{FF2B5EF4-FFF2-40B4-BE49-F238E27FC236}">
                <a16:creationId xmlns:a16="http://schemas.microsoft.com/office/drawing/2014/main" id="{1776BEB2-843E-BCBD-1782-03158846093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6376" y="2401621"/>
            <a:ext cx="3000033" cy="3000033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497;p89">
            <a:extLst>
              <a:ext uri="{FF2B5EF4-FFF2-40B4-BE49-F238E27FC236}">
                <a16:creationId xmlns:a16="http://schemas.microsoft.com/office/drawing/2014/main" id="{7C22A4F2-0767-B778-D85C-3B2CBC18803A}"/>
              </a:ext>
            </a:extLst>
          </p:cNvPr>
          <p:cNvSpPr txBox="1"/>
          <p:nvPr/>
        </p:nvSpPr>
        <p:spPr>
          <a:xfrm>
            <a:off x="3704167" y="402134"/>
            <a:ext cx="8487600" cy="4054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Risk (CR) juga diperkirakan mencapai 60%, mengingat: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Tim internal audit PT XYZ tergolong baru.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Char char="●"/>
            </a:pPr>
            <a:r>
              <a:rPr lang="id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Anggota audit komite nya terdiri dari orang-orang yang tidak berlatar belakang akuntansi dan keuangan, yang dapat mengurangi efektivitas pengawasan terhadap proses pencatatan dan pelaporan transaksi keuangan PT XYZ.</a:t>
            </a:r>
            <a:endParaRPr sz="2533" b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10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2" name="Google Shape;1502;p90"/>
          <p:cNvGrpSpPr/>
          <p:nvPr/>
        </p:nvGrpSpPr>
        <p:grpSpPr>
          <a:xfrm>
            <a:off x="5139454" y="6320938"/>
            <a:ext cx="1913089" cy="518681"/>
            <a:chOff x="3248325" y="4588800"/>
            <a:chExt cx="2045939" cy="554700"/>
          </a:xfrm>
        </p:grpSpPr>
        <p:sp>
          <p:nvSpPr>
            <p:cNvPr id="1503" name="Google Shape;1503;p90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4" name="Google Shape;1504;p90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5" name="Google Shape;1505;p90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6" name="Google Shape;1506;p90"/>
          <p:cNvGrpSpPr/>
          <p:nvPr/>
        </p:nvGrpSpPr>
        <p:grpSpPr>
          <a:xfrm>
            <a:off x="11100114" y="86873"/>
            <a:ext cx="1018357" cy="1003375"/>
            <a:chOff x="695950" y="3458000"/>
            <a:chExt cx="966550" cy="952450"/>
          </a:xfrm>
        </p:grpSpPr>
        <p:sp>
          <p:nvSpPr>
            <p:cNvPr id="1507" name="Google Shape;1507;p90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8" name="Google Shape;1508;p90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9" name="Google Shape;1509;p90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0" name="Google Shape;1510;p90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1" name="Google Shape;1511;p90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2" name="Google Shape;1512;p90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3" name="Google Shape;1513;p90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4" name="Google Shape;1514;p90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5" name="Google Shape;1515;p90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16" name="Google Shape;1516;p90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sp>
        <p:nvSpPr>
          <p:cNvPr id="1517" name="Google Shape;1517;p90"/>
          <p:cNvSpPr txBox="1"/>
          <p:nvPr/>
        </p:nvSpPr>
        <p:spPr>
          <a:xfrm>
            <a:off x="479100" y="219034"/>
            <a:ext cx="105128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id" sz="48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 dirty="0">
              <a:solidFill>
                <a:srgbClr val="18919B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18" name="Google Shape;1518;p9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101" y="1928985"/>
            <a:ext cx="3000033" cy="3000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9" name="Google Shape;1519;p9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20" name="Google Shape;1520;p90"/>
          <p:cNvSpPr/>
          <p:nvPr/>
        </p:nvSpPr>
        <p:spPr>
          <a:xfrm>
            <a:off x="3891767" y="1687600"/>
            <a:ext cx="8066400" cy="34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100"/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Instruksi</a:t>
            </a:r>
            <a:endParaRPr sz="2400" b="1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spcBef>
                <a:spcPts val="1600"/>
              </a:spcBef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Inherent Risk (IR):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Control Risk (CR):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Accepted Audit Risk Level: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Besaran Angka DR yang Diharapkan:</a:t>
            </a:r>
            <a:b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Besaran angka DR yang diharapkan dapat dihitung dengan rumus: DR = AAR / (IR * CR), dimana AAR adalah "Accepted Audit Risk Level". Dalam kasus ini, AAR = 15%.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>
              <a:lnSpc>
                <a:spcPct val="115000"/>
              </a:lnSpc>
              <a:buClr>
                <a:schemeClr val="dk1"/>
              </a:buClr>
              <a:buSzPts val="1400"/>
              <a:buFont typeface="Roboto"/>
              <a:buAutoNum type="arabicPeriod"/>
            </a:pPr>
            <a:r>
              <a:rPr lang="id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Analisa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>
              <a:lnSpc>
                <a:spcPct val="115000"/>
              </a:lnSpc>
              <a:spcBef>
                <a:spcPts val="1600"/>
              </a:spcBef>
            </a:pPr>
            <a:br>
              <a:rPr lang="id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>
              <a:lnSpc>
                <a:spcPct val="115000"/>
              </a:lnSpc>
              <a:spcBef>
                <a:spcPts val="1600"/>
              </a:spcBef>
              <a:buClr>
                <a:srgbClr val="000000"/>
              </a:buClr>
              <a:buSzPts val="1100"/>
            </a:pPr>
            <a:br>
              <a:rPr lang="id" sz="2400" b="1">
                <a:latin typeface="Roboto"/>
                <a:ea typeface="Roboto"/>
                <a:cs typeface="Roboto"/>
                <a:sym typeface="Roboto"/>
              </a:rPr>
            </a:br>
            <a:endParaRPr sz="1867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48115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504F1-F2AD-C7FD-0CC4-0E8B3CDF6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br>
              <a:rPr lang="en-ID" sz="4400" b="1" dirty="0">
                <a:solidFill>
                  <a:srgbClr val="18919B"/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18E37-4C40-1203-1EB4-534BAA399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616" y="1313560"/>
            <a:ext cx="10515600" cy="4840351"/>
          </a:xfrm>
        </p:spPr>
        <p:txBody>
          <a:bodyPr>
            <a:noAutofit/>
          </a:bodyPr>
          <a:lstStyle/>
          <a:p>
            <a:r>
              <a:rPr lang="en-US" sz="1800" dirty="0" err="1"/>
              <a:t>Ir</a:t>
            </a:r>
            <a:r>
              <a:rPr lang="en-US" sz="1800" dirty="0"/>
              <a:t>  = 70%                                                                                           </a:t>
            </a:r>
          </a:p>
          <a:p>
            <a:r>
              <a:rPr lang="en-US" sz="1800" dirty="0"/>
              <a:t>Cr = 60%</a:t>
            </a:r>
          </a:p>
          <a:p>
            <a:r>
              <a:rPr lang="en-US" sz="1800" dirty="0"/>
              <a:t>Accepted Audit Risk = 15 %</a:t>
            </a:r>
          </a:p>
          <a:p>
            <a:pPr>
              <a:lnSpc>
                <a:spcPct val="100000"/>
              </a:lnSpc>
            </a:pPr>
            <a:r>
              <a:rPr lang="en-US" sz="1800" dirty="0" err="1"/>
              <a:t>Ar</a:t>
            </a:r>
            <a:r>
              <a:rPr lang="en-US" sz="1800" dirty="0"/>
              <a:t> = </a:t>
            </a:r>
            <a:r>
              <a:rPr lang="en-US" sz="1800" dirty="0" err="1"/>
              <a:t>Ir</a:t>
            </a:r>
            <a:r>
              <a:rPr lang="en-US" sz="1800" dirty="0"/>
              <a:t> x Cr x Dr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 15% = 70% x 60% x Dr</a:t>
            </a:r>
          </a:p>
          <a:p>
            <a:pPr marL="0" indent="0">
              <a:buNone/>
            </a:pPr>
            <a:r>
              <a:rPr lang="en-US" sz="1800" dirty="0"/>
              <a:t>0,15 = 0,70 x 0,60 x Dr</a:t>
            </a:r>
          </a:p>
          <a:p>
            <a:pPr marL="0" indent="0">
              <a:buNone/>
            </a:pPr>
            <a:r>
              <a:rPr lang="en-US" sz="1800" dirty="0"/>
              <a:t>0,15 = 0,42 x Dr</a:t>
            </a:r>
          </a:p>
          <a:p>
            <a:pPr marL="0" indent="0">
              <a:buNone/>
            </a:pPr>
            <a:r>
              <a:rPr lang="en-US" sz="1800" dirty="0"/>
              <a:t>   Dr = 0,15/0,42</a:t>
            </a:r>
          </a:p>
          <a:p>
            <a:pPr marL="0" indent="0">
              <a:buNone/>
            </a:pPr>
            <a:r>
              <a:rPr lang="en-US" sz="1800" dirty="0"/>
              <a:t>   Dr = 0,36 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Angka </a:t>
            </a:r>
            <a:r>
              <a:rPr lang="en-US" sz="1800" dirty="0" err="1"/>
              <a:t>tersebut</a:t>
            </a:r>
            <a:r>
              <a:rPr lang="en-US" sz="1800" dirty="0"/>
              <a:t> </a:t>
            </a:r>
            <a:r>
              <a:rPr lang="en-US" sz="1800" dirty="0" err="1"/>
              <a:t>kemudian</a:t>
            </a:r>
            <a:r>
              <a:rPr lang="en-US" sz="1800" dirty="0"/>
              <a:t> </a:t>
            </a:r>
            <a:r>
              <a:rPr lang="en-US" sz="1800" dirty="0" err="1"/>
              <a:t>diubah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</a:t>
            </a:r>
            <a:r>
              <a:rPr lang="en-US" sz="1800" dirty="0" err="1"/>
              <a:t>persen</a:t>
            </a:r>
            <a:r>
              <a:rPr lang="en-US" sz="1800" dirty="0"/>
              <a:t> </a:t>
            </a:r>
            <a:r>
              <a:rPr lang="en-US" sz="1800" dirty="0" err="1"/>
              <a:t>menjadi</a:t>
            </a:r>
            <a:r>
              <a:rPr lang="en-US" sz="1800" dirty="0"/>
              <a:t> 36%. Jadi Dr yang </a:t>
            </a:r>
            <a:r>
              <a:rPr lang="en-US" sz="1800" dirty="0" err="1"/>
              <a:t>perlu</a:t>
            </a:r>
            <a:r>
              <a:rPr lang="en-US" sz="1800" dirty="0"/>
              <a:t> </a:t>
            </a:r>
            <a:r>
              <a:rPr lang="en-US" sz="1800" dirty="0" err="1"/>
              <a:t>diantisipasi</a:t>
            </a:r>
            <a:r>
              <a:rPr lang="en-US" sz="1800" dirty="0"/>
              <a:t> Perusahaan </a:t>
            </a:r>
            <a:r>
              <a:rPr lang="en-US" sz="1800" dirty="0" err="1"/>
              <a:t>sebesar</a:t>
            </a:r>
            <a:r>
              <a:rPr lang="en-US" sz="1800" dirty="0"/>
              <a:t> 36%.</a:t>
            </a:r>
          </a:p>
          <a:p>
            <a:endParaRPr lang="en-ID" sz="1800" dirty="0"/>
          </a:p>
        </p:txBody>
      </p:sp>
    </p:spTree>
    <p:extLst>
      <p:ext uri="{BB962C8B-B14F-4D97-AF65-F5344CB8AC3E}">
        <p14:creationId xmlns:p14="http://schemas.microsoft.com/office/powerpoint/2010/main" val="2801600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5" name="Google Shape;1525;p91"/>
          <p:cNvGrpSpPr/>
          <p:nvPr/>
        </p:nvGrpSpPr>
        <p:grpSpPr>
          <a:xfrm>
            <a:off x="5139454" y="6320937"/>
            <a:ext cx="1913089" cy="518681"/>
            <a:chOff x="3248325" y="4588800"/>
            <a:chExt cx="2045939" cy="554700"/>
          </a:xfrm>
        </p:grpSpPr>
        <p:sp>
          <p:nvSpPr>
            <p:cNvPr id="1526" name="Google Shape;1526;p91"/>
            <p:cNvSpPr/>
            <p:nvPr/>
          </p:nvSpPr>
          <p:spPr>
            <a:xfrm>
              <a:off x="3248325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7" name="Google Shape;1527;p91"/>
            <p:cNvSpPr/>
            <p:nvPr/>
          </p:nvSpPr>
          <p:spPr>
            <a:xfrm>
              <a:off x="395554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8" name="Google Shape;1528;p91"/>
            <p:cNvSpPr/>
            <p:nvPr/>
          </p:nvSpPr>
          <p:spPr>
            <a:xfrm>
              <a:off x="4662764" y="4588800"/>
              <a:ext cx="631500" cy="5547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29" name="Google Shape;1529;p91"/>
          <p:cNvGrpSpPr/>
          <p:nvPr/>
        </p:nvGrpSpPr>
        <p:grpSpPr>
          <a:xfrm>
            <a:off x="11100114" y="86874"/>
            <a:ext cx="1018357" cy="1003375"/>
            <a:chOff x="695950" y="3458000"/>
            <a:chExt cx="966550" cy="952450"/>
          </a:xfrm>
        </p:grpSpPr>
        <p:sp>
          <p:nvSpPr>
            <p:cNvPr id="1530" name="Google Shape;1530;p91"/>
            <p:cNvSpPr/>
            <p:nvPr/>
          </p:nvSpPr>
          <p:spPr>
            <a:xfrm>
              <a:off x="69595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91"/>
            <p:cNvSpPr/>
            <p:nvPr/>
          </p:nvSpPr>
          <p:spPr>
            <a:xfrm>
              <a:off x="1065675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91"/>
            <p:cNvSpPr/>
            <p:nvPr/>
          </p:nvSpPr>
          <p:spPr>
            <a:xfrm>
              <a:off x="1435400" y="345800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91"/>
            <p:cNvSpPr/>
            <p:nvPr/>
          </p:nvSpPr>
          <p:spPr>
            <a:xfrm>
              <a:off x="69595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91"/>
            <p:cNvSpPr/>
            <p:nvPr/>
          </p:nvSpPr>
          <p:spPr>
            <a:xfrm>
              <a:off x="1065675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91"/>
            <p:cNvSpPr/>
            <p:nvPr/>
          </p:nvSpPr>
          <p:spPr>
            <a:xfrm>
              <a:off x="1435400" y="3820675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6" name="Google Shape;1536;p91"/>
            <p:cNvSpPr/>
            <p:nvPr/>
          </p:nvSpPr>
          <p:spPr>
            <a:xfrm>
              <a:off x="69595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p91"/>
            <p:cNvSpPr/>
            <p:nvPr/>
          </p:nvSpPr>
          <p:spPr>
            <a:xfrm>
              <a:off x="1065675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8" name="Google Shape;1538;p91"/>
            <p:cNvSpPr/>
            <p:nvPr/>
          </p:nvSpPr>
          <p:spPr>
            <a:xfrm>
              <a:off x="1435400" y="4183350"/>
              <a:ext cx="227100" cy="227100"/>
            </a:xfrm>
            <a:prstGeom prst="ellipse">
              <a:avLst/>
            </a:prstGeom>
            <a:solidFill>
              <a:srgbClr val="EFEFEF"/>
            </a:solidFill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>
                <a:buClr>
                  <a:srgbClr val="000000"/>
                </a:buClr>
                <a:buSzPts val="1400"/>
              </a:pPr>
              <a:endParaRPr sz="186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9" name="Google Shape;1539;p91"/>
          <p:cNvSpPr txBox="1"/>
          <p:nvPr/>
        </p:nvSpPr>
        <p:spPr>
          <a:xfrm>
            <a:off x="283700" y="6199467"/>
            <a:ext cx="1913200" cy="471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Clr>
                <a:srgbClr val="000000"/>
              </a:buClr>
              <a:buSzPts val="1100"/>
            </a:pPr>
            <a:r>
              <a:rPr lang="id" sz="1467" b="1">
                <a:solidFill>
                  <a:srgbClr val="18919B"/>
                </a:solidFill>
                <a:latin typeface="Caveat"/>
                <a:ea typeface="Caveat"/>
                <a:cs typeface="Caveat"/>
                <a:sym typeface="Caveat"/>
              </a:rPr>
              <a:t>#RintisKarirImpian</a:t>
            </a:r>
            <a:endParaRPr sz="1467" b="1">
              <a:solidFill>
                <a:srgbClr val="18919B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  <p:pic>
        <p:nvPicPr>
          <p:cNvPr id="1540" name="Google Shape;1540;p9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213567" y="6405062"/>
            <a:ext cx="744600" cy="350405"/>
          </a:xfrm>
          <a:prstGeom prst="rect">
            <a:avLst/>
          </a:prstGeom>
          <a:noFill/>
          <a:ln>
            <a:noFill/>
          </a:ln>
        </p:spPr>
      </p:pic>
      <p:sp>
        <p:nvSpPr>
          <p:cNvPr id="1541" name="Google Shape;1541;p91"/>
          <p:cNvSpPr txBox="1"/>
          <p:nvPr/>
        </p:nvSpPr>
        <p:spPr>
          <a:xfrm>
            <a:off x="416100" y="322967"/>
            <a:ext cx="11374000" cy="632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6933" rIns="0" bIns="0" anchor="t" anchorCtr="0">
            <a:spAutoFit/>
          </a:bodyPr>
          <a:lstStyle/>
          <a:p>
            <a:pPr marL="16933">
              <a:buClr>
                <a:srgbClr val="000000"/>
              </a:buClr>
              <a:buSzPts val="3600"/>
            </a:pPr>
            <a:r>
              <a:rPr lang="id" sz="4000" b="1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Case Study</a:t>
            </a:r>
            <a:endParaRPr sz="4800"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2" name="Google Shape;1542;p91"/>
          <p:cNvSpPr txBox="1"/>
          <p:nvPr/>
        </p:nvSpPr>
        <p:spPr>
          <a:xfrm>
            <a:off x="4340800" y="779767"/>
            <a:ext cx="7272400" cy="202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133" b="1">
                <a:latin typeface="Roboto"/>
                <a:ea typeface="Roboto"/>
                <a:cs typeface="Roboto"/>
                <a:sym typeface="Roboto"/>
              </a:rPr>
              <a:t>Instruksi :</a:t>
            </a:r>
            <a:endParaRPr sz="2133" b="1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</a:pPr>
            <a:r>
              <a:rPr lang="id" sz="2133">
                <a:latin typeface="Roboto"/>
                <a:ea typeface="Roboto"/>
                <a:cs typeface="Roboto"/>
                <a:sym typeface="Roboto"/>
              </a:rPr>
              <a:t>Kerjakan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spreadsheet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atau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excel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. Kemudian, upload penugasan pada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google drive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masing-masing. Selanjutnya, </a:t>
            </a:r>
            <a:r>
              <a:rPr lang="id" sz="2133" i="1">
                <a:latin typeface="Roboto"/>
                <a:ea typeface="Roboto"/>
                <a:cs typeface="Roboto"/>
                <a:sym typeface="Roboto"/>
              </a:rPr>
              <a:t>share link</a:t>
            </a:r>
            <a:r>
              <a:rPr lang="id" sz="2133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penugasan pada </a:t>
            </a:r>
            <a:r>
              <a:rPr lang="id" sz="2133" i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google form</a:t>
            </a:r>
            <a: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berikut : </a:t>
            </a:r>
            <a:r>
              <a:rPr lang="id" sz="2133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https://forms.gle/8vPoMrtuoD8MtPpy9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2133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43" name="Google Shape;1543;p9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3700" y="1443351"/>
            <a:ext cx="3971267" cy="3971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4" name="Google Shape;1544;p91"/>
          <p:cNvPicPr preferRelativeResize="0"/>
          <p:nvPr/>
        </p:nvPicPr>
        <p:blipFill rotWithShape="1">
          <a:blip r:embed="rId6">
            <a:alphaModFix/>
          </a:blip>
          <a:srcRect l="1875" r="1469"/>
          <a:stretch/>
        </p:blipFill>
        <p:spPr>
          <a:xfrm>
            <a:off x="7474234" y="3603151"/>
            <a:ext cx="3668333" cy="1743567"/>
          </a:xfrm>
          <a:prstGeom prst="rect">
            <a:avLst/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5" name="Google Shape;1545;p91"/>
          <p:cNvSpPr txBox="1"/>
          <p:nvPr/>
        </p:nvSpPr>
        <p:spPr>
          <a:xfrm>
            <a:off x="4340800" y="3926600"/>
            <a:ext cx="3047600" cy="72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id" sz="24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Notes :</a:t>
            </a:r>
            <a:br>
              <a:rPr lang="id" sz="21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id" sz="17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(Pastikan akses file dibagikan untuk ‘siapa saja yang memiliki link’ (tidak dibatasi)).</a:t>
            </a:r>
            <a:endParaRPr sz="1733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666747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490</Words>
  <Application>Microsoft Office PowerPoint</Application>
  <PresentationFormat>Layar Lebar</PresentationFormat>
  <Paragraphs>53</Paragraphs>
  <Slides>7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Judul Slide</vt:lpstr>
      </vt:variant>
      <vt:variant>
        <vt:i4>7</vt:i4>
      </vt:variant>
    </vt:vector>
  </HeadingPairs>
  <TitlesOfParts>
    <vt:vector size="8" baseType="lpstr"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  <vt:lpstr>Case Study </vt:lpstr>
      <vt:lpstr>Presentasi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Presentasi PowerPoint</dc:title>
  <dc:creator>pakuy kuya</dc:creator>
  <cp:lastModifiedBy>Yahya Ppakuy</cp:lastModifiedBy>
  <cp:revision>7</cp:revision>
  <dcterms:created xsi:type="dcterms:W3CDTF">2025-03-19T07:07:42Z</dcterms:created>
  <dcterms:modified xsi:type="dcterms:W3CDTF">2025-08-15T02:34:30Z</dcterms:modified>
</cp:coreProperties>
</file>