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0" r:id="rId2"/>
    <p:sldId id="321" r:id="rId3"/>
    <p:sldId id="323" r:id="rId4"/>
    <p:sldId id="324" r:id="rId5"/>
    <p:sldId id="3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85720E9-040F-447C-B12A-D7EE43DD594B}">
          <p14:sldIdLst>
            <p14:sldId id="320"/>
            <p14:sldId id="321"/>
            <p14:sldId id="323"/>
            <p14:sldId id="32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54807-48A4-4A28-B88B-A0362E493BC9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31E1-E931-43E9-A17F-0CE95F3F17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599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2703aeb8bf5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8" name="Google Shape;1548;g2703aeb8bf5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18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278416d6e06_1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7" name="Google Shape;1557;g278416d6e06_1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25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2f89ef116b5_15_9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0" name="Google Shape;1580;g2f89ef116b5_15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331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E097-B988-6C9D-D80B-F6C7F3687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E8704-B9BC-8853-57F6-2D28A749C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FB33-17DC-8B91-258E-8BF346FD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E4F0-0A95-1DDD-4CEC-AD55B4D6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E2FE2-52A6-B898-D4E1-76CE88B2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872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E40A-5181-2792-2D92-F0020DC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4F5F3-A931-CAA7-2FF6-C18967CA7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84C1-3F3A-EF8C-DE92-92B1826D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1419-20E6-10F9-2899-F0AF8EE0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3F44C-8005-3548-45C5-F349222A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759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3EBF8-64F5-D4F2-930B-3A2CEECA0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B78FE-A27D-48D6-B0AF-ECAADB43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23E0-20B4-4767-E941-6C55C9D8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E254-87E8-001B-341C-BAEC107F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BA2F8-F406-6673-0148-A55FFDD4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26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FD5D-2FF7-5E10-8F47-F95137D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F0C4-D5AA-A3A5-AE51-435D37F9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0F46-57B3-AF5F-E245-3FE0E345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8905-3BEC-5D6A-3289-4598B320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59F7-231F-8B65-BCF9-38120787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935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17BE-1B4B-46E3-5772-54FF9E88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4BB6-4EB8-5F4D-B2DC-71C166AF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C255-A12D-2FF9-C85C-36A6D64E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8591-C1C0-897D-DCA9-46E0E34A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E734-2FB8-960F-3CDC-F9BDAFF6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343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DA16-66B9-EFE3-2A1F-EBFB5006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DF78B-473F-AAAB-686F-C604FB84E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EFA84-6D4E-0D90-7298-0085EF7B1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33801-1D0D-2D00-13D1-47B4AEA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7803F-8986-F704-234F-D5582BC3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47A1C-46D3-7B86-4721-2C9004A7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753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F111-F598-AD80-928E-5F0FCFBE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1DEAF-EF79-F87F-D325-9B3C157D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19D4F-DF99-DED7-7D95-5F13F6DA5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0CF6C-9054-9433-F666-1CC5944B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034D8-66EA-26F0-966E-4AE0BB5FA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E18E9-0D36-0A2E-1966-E062C680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C54C4-BA79-0B6D-0532-638B8711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FE666-A273-A281-326C-5FBA90E8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746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5C86-F59A-1654-E926-DC6A2D8A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3572-A009-026B-3F9C-ABAF3C54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C703A-7490-07A1-597D-A8741764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4F431-49E8-8091-7127-A7E51DC3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175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0B621-4148-2314-7315-7D0A434E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22637-DE93-D45E-5E33-1DC3C8F7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C5282-ACCD-9309-5F01-2E43B320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50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918-8DD9-6ED3-A268-39379AED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1ADE-FDAA-F750-33DB-057C6C4D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70678-92E7-76FD-688E-10AA68B5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5F922-7774-F800-72A1-AFFA6712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11207-AEC6-F9B2-08EC-4C4A8C3A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991F-C937-30CD-C64B-DBE80613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2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F617-C95F-1B96-BAE5-AE5D4755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BA83B-E5A0-97E0-9A82-51726AE29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B2F20-1B24-0237-EBA7-073FF4135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4083A-AD20-35EF-A769-0AB449E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0230D-C102-7C0F-8DD0-5A19534F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0D991-24FD-2381-6356-5E23438B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138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B6F69-7D40-B359-F263-288D79AD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B5FCF-F1D9-BCA6-56E5-D246D6497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7734-9CD8-211F-6CBD-46EF2E0F0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1056-7609-4130-AEC7-72986B3A235D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B01F-15FC-5C5E-749A-5EBC0CDE8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A30C-5B80-7995-56BD-0AFA0568B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34C0E-209E-46AD-80EE-940B69965C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517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hyperlink" Target="https://forms.gle/8vPoMrtuoD8MtPpy9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0" name="Google Shape;1550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2192004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92"/>
          <p:cNvSpPr txBox="1"/>
          <p:nvPr/>
        </p:nvSpPr>
        <p:spPr>
          <a:xfrm>
            <a:off x="5056167" y="1066400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Bootcamp Sesi 8</a:t>
            </a:r>
            <a:endParaRPr sz="3067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2" name="Google Shape;1552;p92"/>
          <p:cNvSpPr txBox="1"/>
          <p:nvPr/>
        </p:nvSpPr>
        <p:spPr>
          <a:xfrm>
            <a:off x="5056167" y="2100667"/>
            <a:ext cx="6821200" cy="2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8000"/>
            </a:pPr>
            <a:r>
              <a:rPr lang="id" sz="7066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Audit &amp; Analisa Laporan</a:t>
            </a:r>
            <a:endParaRPr sz="7066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53" name="Google Shape;1553;p92"/>
          <p:cNvSpPr txBox="1"/>
          <p:nvPr/>
        </p:nvSpPr>
        <p:spPr>
          <a:xfrm>
            <a:off x="5056167" y="5083733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Maulana Yahya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306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4" name="Google Shape;1554;p92"/>
          <p:cNvSpPr txBox="1"/>
          <p:nvPr/>
        </p:nvSpPr>
        <p:spPr>
          <a:xfrm>
            <a:off x="5056167" y="5883667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id" sz="1867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867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82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9" name="Google Shape;1559;p93"/>
          <p:cNvGrpSpPr/>
          <p:nvPr/>
        </p:nvGrpSpPr>
        <p:grpSpPr>
          <a:xfrm>
            <a:off x="5139454" y="6320940"/>
            <a:ext cx="1913089" cy="518681"/>
            <a:chOff x="3248325" y="4588800"/>
            <a:chExt cx="2045939" cy="554700"/>
          </a:xfrm>
        </p:grpSpPr>
        <p:sp>
          <p:nvSpPr>
            <p:cNvPr id="1560" name="Google Shape;1560;p9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9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9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3" name="Google Shape;1563;p93"/>
          <p:cNvGrpSpPr/>
          <p:nvPr/>
        </p:nvGrpSpPr>
        <p:grpSpPr>
          <a:xfrm>
            <a:off x="11100114" y="86871"/>
            <a:ext cx="1018357" cy="1003375"/>
            <a:chOff x="695950" y="3458000"/>
            <a:chExt cx="966550" cy="952450"/>
          </a:xfrm>
        </p:grpSpPr>
        <p:sp>
          <p:nvSpPr>
            <p:cNvPr id="1564" name="Google Shape;1564;p9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9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9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9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9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9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9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9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9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73" name="Google Shape;1573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Google Shape;1574;p93"/>
          <p:cNvSpPr txBox="1"/>
          <p:nvPr/>
        </p:nvSpPr>
        <p:spPr>
          <a:xfrm>
            <a:off x="7168033" y="389367"/>
            <a:ext cx="3662800" cy="109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id" sz="48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5" name="Google Shape;157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01" y="189467"/>
            <a:ext cx="6677767" cy="508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6" name="Google Shape;1576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33" y="5339931"/>
            <a:ext cx="6677767" cy="1296272"/>
          </a:xfrm>
          <a:prstGeom prst="rect">
            <a:avLst/>
          </a:prstGeom>
          <a:noFill/>
          <a:ln>
            <a:noFill/>
          </a:ln>
        </p:spPr>
      </p:pic>
      <p:sp>
        <p:nvSpPr>
          <p:cNvPr id="1577" name="Google Shape;1577;p93"/>
          <p:cNvSpPr/>
          <p:nvPr/>
        </p:nvSpPr>
        <p:spPr>
          <a:xfrm>
            <a:off x="7233767" y="1591667"/>
            <a:ext cx="4724400" cy="439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br>
              <a:rPr lang="id" sz="1333" dirty="0"/>
            </a:br>
            <a:r>
              <a:rPr lang="id" sz="1333" dirty="0"/>
              <a:t>PT ABC sedang diaudit oleh KAP XYZ untuk tahun buku 2023. Dari data yang ditampilkan, ditemukan beberapa temuan antara lain sebagai berikut:</a:t>
            </a:r>
            <a:br>
              <a:rPr lang="id" sz="1333" dirty="0"/>
            </a:br>
            <a:endParaRPr sz="1333" dirty="0"/>
          </a:p>
          <a:p>
            <a:pPr marL="609585" indent="-389457">
              <a:buSzPts val="1000"/>
              <a:buAutoNum type="arabicPeriod"/>
            </a:pPr>
            <a:r>
              <a:rPr lang="id" sz="1333" dirty="0"/>
              <a:t>Setelah dilakukan </a:t>
            </a:r>
            <a:r>
              <a:rPr lang="id" sz="1333" i="1" dirty="0"/>
              <a:t>cash opname</a:t>
            </a:r>
            <a:r>
              <a:rPr lang="id" sz="1333" dirty="0"/>
              <a:t> terdapat biaya operasional yang belum tercatat sebesar Rp 2.000.000</a:t>
            </a:r>
            <a:endParaRPr sz="1333" dirty="0"/>
          </a:p>
          <a:p>
            <a:pPr marL="609585" indent="-389457">
              <a:buSzPts val="1000"/>
              <a:buAutoNum type="arabicPeriod"/>
            </a:pPr>
            <a:r>
              <a:rPr lang="id" sz="1333" dirty="0"/>
              <a:t>Ditemukan invoice ke customer yang belum tercatat sebesar Rp 10.000.000</a:t>
            </a:r>
            <a:endParaRPr sz="1333" dirty="0"/>
          </a:p>
          <a:p>
            <a:pPr marL="609585" indent="-389457">
              <a:buSzPts val="1000"/>
              <a:buAutoNum type="arabicPeriod"/>
            </a:pPr>
            <a:r>
              <a:rPr lang="id" sz="1333" dirty="0"/>
              <a:t>Berdasarkan hasil rekalkulasi terdapat biaya depresiasi peralatan kantor yang belum tercatat sebesar </a:t>
            </a:r>
            <a:br>
              <a:rPr lang="id" sz="1333" dirty="0"/>
            </a:br>
            <a:r>
              <a:rPr lang="id" sz="1333" dirty="0"/>
              <a:t>Rp 5.000.000 </a:t>
            </a:r>
            <a:endParaRPr sz="1333" dirty="0"/>
          </a:p>
          <a:p>
            <a:pPr marL="609585" indent="-389457">
              <a:buSzPts val="1000"/>
              <a:buAutoNum type="arabicPeriod"/>
            </a:pPr>
            <a:r>
              <a:rPr lang="id" sz="1333" dirty="0"/>
              <a:t>Berdasarkan hasil konfirmasi utang usaha, terdapat invoice biaya operasional yang belum tercatat sebesar Rp 5.000.000 </a:t>
            </a:r>
            <a:endParaRPr sz="1333" dirty="0"/>
          </a:p>
          <a:p>
            <a:endParaRPr sz="1333" dirty="0"/>
          </a:p>
          <a:p>
            <a:r>
              <a:rPr lang="id" sz="1333" dirty="0"/>
              <a:t>Instruksi:</a:t>
            </a:r>
            <a:endParaRPr sz="1333" dirty="0"/>
          </a:p>
          <a:p>
            <a:r>
              <a:rPr lang="id" sz="1333" dirty="0"/>
              <a:t>Berdasarkan narasi diatas, mohon dibuat jurnal penyesuaian yang dibutuhkan dan Trial Balance setelah penyesuaian.</a:t>
            </a:r>
            <a:endParaRPr sz="1333" dirty="0"/>
          </a:p>
          <a:p>
            <a:endParaRPr sz="1333" dirty="0"/>
          </a:p>
        </p:txBody>
      </p:sp>
    </p:spTree>
    <p:extLst>
      <p:ext uri="{BB962C8B-B14F-4D97-AF65-F5344CB8AC3E}">
        <p14:creationId xmlns:p14="http://schemas.microsoft.com/office/powerpoint/2010/main" val="318460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CD79-FE3D-235B-E3CE-92D197D2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6"/>
                </a:solidFill>
              </a:rPr>
              <a:t>Penyelesain</a:t>
            </a:r>
            <a:r>
              <a:rPr lang="en-US" dirty="0"/>
              <a:t> </a:t>
            </a:r>
            <a:endParaRPr lang="en-ID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7EC351-2A2B-E39A-8765-8F963F4FE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75820"/>
              </p:ext>
            </p:extLst>
          </p:nvPr>
        </p:nvGraphicFramePr>
        <p:xfrm>
          <a:off x="838200" y="1621187"/>
          <a:ext cx="7985759" cy="345373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98144">
                  <a:extLst>
                    <a:ext uri="{9D8B030D-6E8A-4147-A177-3AD203B41FA5}">
                      <a16:colId xmlns:a16="http://schemas.microsoft.com/office/drawing/2014/main" val="1483373914"/>
                    </a:ext>
                  </a:extLst>
                </a:gridCol>
                <a:gridCol w="2800878">
                  <a:extLst>
                    <a:ext uri="{9D8B030D-6E8A-4147-A177-3AD203B41FA5}">
                      <a16:colId xmlns:a16="http://schemas.microsoft.com/office/drawing/2014/main" val="1631033440"/>
                    </a:ext>
                  </a:extLst>
                </a:gridCol>
                <a:gridCol w="690449">
                  <a:extLst>
                    <a:ext uri="{9D8B030D-6E8A-4147-A177-3AD203B41FA5}">
                      <a16:colId xmlns:a16="http://schemas.microsoft.com/office/drawing/2014/main" val="339164932"/>
                    </a:ext>
                  </a:extLst>
                </a:gridCol>
                <a:gridCol w="1498144">
                  <a:extLst>
                    <a:ext uri="{9D8B030D-6E8A-4147-A177-3AD203B41FA5}">
                      <a16:colId xmlns:a16="http://schemas.microsoft.com/office/drawing/2014/main" val="2093771995"/>
                    </a:ext>
                  </a:extLst>
                </a:gridCol>
                <a:gridCol w="1498144">
                  <a:extLst>
                    <a:ext uri="{9D8B030D-6E8A-4147-A177-3AD203B41FA5}">
                      <a16:colId xmlns:a16="http://schemas.microsoft.com/office/drawing/2014/main" val="2445917774"/>
                    </a:ext>
                  </a:extLst>
                </a:gridCol>
              </a:tblGrid>
              <a:tr h="26567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D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Jurnal</a:t>
                      </a:r>
                      <a:r>
                        <a:rPr lang="en-ID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Penyesuaian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80444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1993965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Tanggal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Akun 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Ref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Debt</a:t>
                      </a:r>
                      <a:endParaRPr lang="en-ID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Kredit</a:t>
                      </a:r>
                      <a:endParaRPr lang="en-ID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5488977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6992841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Biaya</a:t>
                      </a:r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Operasional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Rp          7.000.000 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635721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Utang Usaha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Rp          5.000.000 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8994384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Kas Kecil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Rp          2.000.000 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9293803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4256032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Kas Kecil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Rp        10.000.000 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9701710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Pendapatan Usaha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Rp        10.000.000 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859794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845518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Beban Penyusuan Peralatan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Rp          5.000.000 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850743"/>
                  </a:ext>
                </a:extLst>
              </a:tr>
              <a:tr h="265672"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Akumulasi Penyusutan Peralatan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Rp          5.000.000 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53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63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E84C27-9B0C-C343-B01A-A4DA2A68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894" y="7937"/>
            <a:ext cx="3243072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6"/>
                </a:solidFill>
              </a:rPr>
              <a:t>Penyelesain</a:t>
            </a:r>
            <a:r>
              <a:rPr lang="en-US" dirty="0"/>
              <a:t> </a:t>
            </a:r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ACD6BB-2E74-8B09-B6E4-08A2344C0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59520"/>
              </p:ext>
            </p:extLst>
          </p:nvPr>
        </p:nvGraphicFramePr>
        <p:xfrm>
          <a:off x="966470" y="1333500"/>
          <a:ext cx="3949700" cy="4191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112173">
                  <a:extLst>
                    <a:ext uri="{9D8B030D-6E8A-4147-A177-3AD203B41FA5}">
                      <a16:colId xmlns:a16="http://schemas.microsoft.com/office/drawing/2014/main" val="1106338871"/>
                    </a:ext>
                  </a:extLst>
                </a:gridCol>
                <a:gridCol w="837527">
                  <a:extLst>
                    <a:ext uri="{9D8B030D-6E8A-4147-A177-3AD203B41FA5}">
                      <a16:colId xmlns:a16="http://schemas.microsoft.com/office/drawing/2014/main" val="33434925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Kas dan Setara Kas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871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Kas Kecil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6398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Bank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913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 Bank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Mandiri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(Persero)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Tbk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2180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PT Bank Negara Indonesia (Persero)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Tbk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2132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PT Bank Rakyat Indonesia (Persero)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Tbk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505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Deposito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9656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PT Bank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Mandiri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(Persero)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Tbk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88.000.000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306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Kas dan Setara Kas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7291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Piutang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Usaha                                                            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797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Persediaan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                                              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498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Peralatan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80.000.000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0863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Akumulasi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Penyusutan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9924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Aset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203.000.000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96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1177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Utang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usaha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(20.000.000)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4839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Ekuitas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7880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Modal Saham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(100.000.000)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4951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Laba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ditahan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(80.000.000)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5554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Laba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tahun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berjalan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                   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(60.000.000)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46974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Laba periode lalu                                         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(20.000.000)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9544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Liabilitas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dan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Ekuitas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                   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(200.000.000)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5859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BB3E13-720E-C247-E497-E95888A51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93802"/>
              </p:ext>
            </p:extLst>
          </p:nvPr>
        </p:nvGraphicFramePr>
        <p:xfrm>
          <a:off x="5218430" y="1333500"/>
          <a:ext cx="3949700" cy="9525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112173">
                  <a:extLst>
                    <a:ext uri="{9D8B030D-6E8A-4147-A177-3AD203B41FA5}">
                      <a16:colId xmlns:a16="http://schemas.microsoft.com/office/drawing/2014/main" val="2006914298"/>
                    </a:ext>
                  </a:extLst>
                </a:gridCol>
                <a:gridCol w="837527">
                  <a:extLst>
                    <a:ext uri="{9D8B030D-6E8A-4147-A177-3AD203B41FA5}">
                      <a16:colId xmlns:a16="http://schemas.microsoft.com/office/drawing/2014/main" val="18320900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Pendapatan Usaha                                                       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(130.000.000)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021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Biaya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Operasional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52.000.000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4180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Beban Penvusutan                                 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2567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Pajak  </a:t>
                      </a:r>
                      <a:r>
                        <a:rPr lang="en-ID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Penghasillan</a:t>
                      </a:r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                                          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10.000.000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481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D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Laba Usaha setelah pajak</a:t>
                      </a:r>
                      <a:endParaRPr lang="en-ID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D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58.000.000</a:t>
                      </a:r>
                      <a:endParaRPr lang="en-ID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558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49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582;p94"/>
          <p:cNvGrpSpPr/>
          <p:nvPr/>
        </p:nvGrpSpPr>
        <p:grpSpPr>
          <a:xfrm>
            <a:off x="5139454" y="6320937"/>
            <a:ext cx="1913089" cy="518681"/>
            <a:chOff x="3248325" y="4588800"/>
            <a:chExt cx="2045939" cy="554700"/>
          </a:xfrm>
        </p:grpSpPr>
        <p:sp>
          <p:nvSpPr>
            <p:cNvPr id="1583" name="Google Shape;1583;p9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9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9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6" name="Google Shape;1586;p94"/>
          <p:cNvGrpSpPr/>
          <p:nvPr/>
        </p:nvGrpSpPr>
        <p:grpSpPr>
          <a:xfrm>
            <a:off x="11100114" y="86874"/>
            <a:ext cx="1018357" cy="1003375"/>
            <a:chOff x="695950" y="3458000"/>
            <a:chExt cx="966550" cy="952450"/>
          </a:xfrm>
        </p:grpSpPr>
        <p:sp>
          <p:nvSpPr>
            <p:cNvPr id="1587" name="Google Shape;1587;p9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9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9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9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9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9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9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9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9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6" name="Google Shape;1596;p94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97" name="Google Shape;1597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94"/>
          <p:cNvSpPr txBox="1"/>
          <p:nvPr/>
        </p:nvSpPr>
        <p:spPr>
          <a:xfrm>
            <a:off x="416100" y="322967"/>
            <a:ext cx="11374000" cy="63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>
              <a:buClr>
                <a:srgbClr val="000000"/>
              </a:buClr>
              <a:buSzPts val="3600"/>
            </a:pPr>
            <a:r>
              <a:rPr lang="id" sz="4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94"/>
          <p:cNvSpPr txBox="1"/>
          <p:nvPr/>
        </p:nvSpPr>
        <p:spPr>
          <a:xfrm>
            <a:off x="4340800" y="779767"/>
            <a:ext cx="7272400" cy="2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133" b="1">
                <a:latin typeface="Roboto"/>
                <a:ea typeface="Roboto"/>
                <a:cs typeface="Roboto"/>
                <a:sym typeface="Roboto"/>
              </a:rPr>
              <a:t>Instruksi :</a:t>
            </a:r>
            <a:endParaRPr sz="2133" b="1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id" sz="2133">
                <a:latin typeface="Roboto"/>
                <a:ea typeface="Roboto"/>
                <a:cs typeface="Roboto"/>
                <a:sym typeface="Roboto"/>
              </a:rPr>
              <a:t>Kerjakan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spreadsheet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excel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. Kemudian, upload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google drive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masing-masing. Selanjutnya,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share link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 pada </a:t>
            </a:r>
            <a:r>
              <a:rPr lang="id" sz="2133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form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berikut : </a:t>
            </a:r>
            <a:r>
              <a:rPr lang="id" sz="2133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https://forms.gle/8vPoMrtuoD8MtPpy9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133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0" name="Google Shape;1600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00" y="1443351"/>
            <a:ext cx="3971267" cy="397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" name="Google Shape;1601;p94"/>
          <p:cNvPicPr preferRelativeResize="0"/>
          <p:nvPr/>
        </p:nvPicPr>
        <p:blipFill rotWithShape="1">
          <a:blip r:embed="rId6">
            <a:alphaModFix/>
          </a:blip>
          <a:srcRect l="1875" r="1469"/>
          <a:stretch/>
        </p:blipFill>
        <p:spPr>
          <a:xfrm>
            <a:off x="7474234" y="3603151"/>
            <a:ext cx="3668333" cy="1743567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2" name="Google Shape;1602;p94"/>
          <p:cNvSpPr txBox="1"/>
          <p:nvPr/>
        </p:nvSpPr>
        <p:spPr>
          <a:xfrm>
            <a:off x="4340800" y="3926600"/>
            <a:ext cx="3047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 :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7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(Pastikan akses file dibagikan untuk ‘siapa saja yang memiliki link’ (tidak dibatasi)).</a:t>
            </a:r>
            <a:endParaRPr sz="1733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331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390</Words>
  <Application>Microsoft Office PowerPoint</Application>
  <PresentationFormat>Layar Lebar</PresentationFormat>
  <Paragraphs>123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6" baseType="lpstr">
      <vt:lpstr>Office Theme</vt:lpstr>
      <vt:lpstr>Presentasi PowerPoint</vt:lpstr>
      <vt:lpstr>Presentasi PowerPoint</vt:lpstr>
      <vt:lpstr>Penyelesain </vt:lpstr>
      <vt:lpstr>Penyelesain 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pakuy kuya</dc:creator>
  <cp:lastModifiedBy>Yahya Ppakuy</cp:lastModifiedBy>
  <cp:revision>9</cp:revision>
  <dcterms:created xsi:type="dcterms:W3CDTF">2025-03-23T21:26:39Z</dcterms:created>
  <dcterms:modified xsi:type="dcterms:W3CDTF">2025-08-15T02:33:51Z</dcterms:modified>
</cp:coreProperties>
</file>