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91" r:id="rId4"/>
    <p:sldId id="258" r:id="rId5"/>
    <p:sldId id="293" r:id="rId6"/>
    <p:sldId id="259" r:id="rId7"/>
    <p:sldId id="292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Barlow Condensed ExtraBold" panose="00000906000000000000" pitchFamily="2" charset="0"/>
      <p:bold r:id="rId11"/>
      <p:boldItalic r:id="rId12"/>
    </p:embeddedFont>
    <p:embeddedFont>
      <p:font typeface="Nunito Light" pitchFamily="2" charset="0"/>
      <p:regular r:id="rId13"/>
      <p:italic r:id="rId14"/>
    </p:embeddedFont>
    <p:embeddedFont>
      <p:font typeface="Overpass Mono" panose="020B0604020202020204" charset="0"/>
      <p:regular r:id="rId15"/>
      <p:bold r:id="rId16"/>
    </p:embeddedFont>
    <p:embeddedFont>
      <p:font typeface="Raleway SemiBold" pitchFamily="2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A22802-26BD-485C-868F-4A108B27F531}">
  <a:tblStyle styleId="{9AA22802-26BD-485C-868F-4A108B27F5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46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350279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350279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43502792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43502792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62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43502792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43502792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43502792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43502792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38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907610" y="256000"/>
            <a:ext cx="4236378" cy="1275904"/>
            <a:chOff x="4049654" y="323050"/>
            <a:chExt cx="5094250" cy="1534276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10800000">
            <a:off x="11" y="3581007"/>
            <a:ext cx="4236378" cy="1275904"/>
            <a:chOff x="4049654" y="323050"/>
            <a:chExt cx="5094250" cy="1534276"/>
          </a:xfrm>
        </p:grpSpPr>
        <p:sp>
          <p:nvSpPr>
            <p:cNvPr id="18" name="Google Shape;18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flipH="1">
            <a:off x="7189050" y="4268800"/>
            <a:ext cx="1954825" cy="517822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7603701" y="4786625"/>
            <a:ext cx="1540299" cy="35687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517825"/>
            <a:ext cx="1540299" cy="35687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25" y="0"/>
            <a:ext cx="1954825" cy="517822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621175" y="1809538"/>
            <a:ext cx="5901600" cy="1403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621227" y="3503925"/>
            <a:ext cx="5901600" cy="42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/>
          </p:nvPr>
        </p:nvSpPr>
        <p:spPr>
          <a:xfrm>
            <a:off x="1621175" y="1809538"/>
            <a:ext cx="5901600" cy="1403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 dirty="0"/>
              <a:t>MOVIES</a:t>
            </a:r>
            <a:endParaRPr sz="6500"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1"/>
          </p:nvPr>
        </p:nvSpPr>
        <p:spPr>
          <a:xfrm>
            <a:off x="1621227" y="3503925"/>
            <a:ext cx="5901600" cy="42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Maulana Aryo Nugroho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Mini Project</a:t>
            </a:r>
            <a:endParaRPr dirty="0"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4290650" y="1186778"/>
            <a:ext cx="562741" cy="385776"/>
            <a:chOff x="4290650" y="1186778"/>
            <a:chExt cx="562741" cy="385776"/>
          </a:xfrm>
        </p:grpSpPr>
        <p:sp>
          <p:nvSpPr>
            <p:cNvPr id="137" name="Google Shape;137;p15"/>
            <p:cNvSpPr/>
            <p:nvPr/>
          </p:nvSpPr>
          <p:spPr>
            <a:xfrm>
              <a:off x="4465972" y="1186778"/>
              <a:ext cx="212098" cy="385776"/>
            </a:xfrm>
            <a:custGeom>
              <a:avLst/>
              <a:gdLst/>
              <a:ahLst/>
              <a:cxnLst/>
              <a:rect l="l" t="t" r="r" b="b"/>
              <a:pathLst>
                <a:path w="3097" h="5633" extrusionOk="0">
                  <a:moveTo>
                    <a:pt x="2239" y="1"/>
                  </a:moveTo>
                  <a:lnTo>
                    <a:pt x="1" y="5275"/>
                  </a:lnTo>
                  <a:lnTo>
                    <a:pt x="846" y="5633"/>
                  </a:lnTo>
                  <a:lnTo>
                    <a:pt x="3096" y="370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290650" y="1256907"/>
              <a:ext cx="167240" cy="245519"/>
            </a:xfrm>
            <a:custGeom>
              <a:avLst/>
              <a:gdLst/>
              <a:ahLst/>
              <a:cxnLst/>
              <a:rect l="l" t="t" r="r" b="b"/>
              <a:pathLst>
                <a:path w="2442" h="3585" extrusionOk="0">
                  <a:moveTo>
                    <a:pt x="1787" y="1"/>
                  </a:moveTo>
                  <a:lnTo>
                    <a:pt x="1" y="1787"/>
                  </a:lnTo>
                  <a:lnTo>
                    <a:pt x="1787" y="3585"/>
                  </a:lnTo>
                  <a:lnTo>
                    <a:pt x="2442" y="2930"/>
                  </a:lnTo>
                  <a:lnTo>
                    <a:pt x="1299" y="1787"/>
                  </a:lnTo>
                  <a:lnTo>
                    <a:pt x="2442" y="656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685329" y="1256907"/>
              <a:ext cx="168062" cy="245519"/>
            </a:xfrm>
            <a:custGeom>
              <a:avLst/>
              <a:gdLst/>
              <a:ahLst/>
              <a:cxnLst/>
              <a:rect l="l" t="t" r="r" b="b"/>
              <a:pathLst>
                <a:path w="2454" h="3585" extrusionOk="0">
                  <a:moveTo>
                    <a:pt x="655" y="1"/>
                  </a:moveTo>
                  <a:lnTo>
                    <a:pt x="0" y="656"/>
                  </a:lnTo>
                  <a:lnTo>
                    <a:pt x="1143" y="1787"/>
                  </a:lnTo>
                  <a:lnTo>
                    <a:pt x="0" y="2930"/>
                  </a:lnTo>
                  <a:lnTo>
                    <a:pt x="655" y="3585"/>
                  </a:lnTo>
                  <a:lnTo>
                    <a:pt x="2453" y="178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Tentang Movies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720000" y="1060587"/>
            <a:ext cx="7704000" cy="30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Mengapa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website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dibuat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? Website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dibuat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karena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banyak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penggemar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film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mencari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sumber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yang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dapat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diandalkan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untuk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membantu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memilih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film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sesuai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dengan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selera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Website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ditujukan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untuk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siapa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? Website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ditu</a:t>
            </a:r>
            <a:r>
              <a:rPr lang="id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jukan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untuk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penggemar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film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dari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berbagai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lapisan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masyarakat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yang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mencari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informasi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mengenai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berbagai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film.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Apa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tujuan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dari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website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? Website</a:t>
            </a:r>
            <a:r>
              <a:rPr lang="id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ini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bertujuan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untuk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memberitahukan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informasi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sebuah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film</a:t>
            </a:r>
            <a:r>
              <a:rPr lang="id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id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erdapat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kriteria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diantaranya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</a:t>
            </a:r>
            <a:endParaRPr lang="id-ID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id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	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○ Nama Film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	○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Tahun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Rilis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	○ Rating Film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Kapan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waktu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pengerjaan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website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? Website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mulai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dibuat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pada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hari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Selasa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26 September 2023 dan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selesai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pada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Minggu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30 September 2023.</a:t>
            </a:r>
            <a:endParaRPr lang="id-ID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 mana website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dapat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diakses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? Website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hanya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dapat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diakses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secara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local.</a:t>
            </a:r>
            <a:endParaRPr lang="id-ID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Bagaimana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cara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membangun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website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? Website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dibangun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dengan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menggunakan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teknologi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web modern yang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akan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dijelaskan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pada slide </a:t>
            </a:r>
            <a:r>
              <a:rPr lang="en-U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bagian</a:t>
            </a: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technology stack.</a:t>
            </a: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ERD Website Movies</a:t>
            </a:r>
            <a:endParaRPr dirty="0"/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ACCF2-6328-F306-455D-A6C5ED7C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9" y="925953"/>
            <a:ext cx="7765440" cy="329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2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TECNOLOGY STACK</a:t>
            </a:r>
            <a:endParaRPr dirty="0"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514350" y="984594"/>
            <a:ext cx="4118250" cy="664200"/>
            <a:chOff x="720000" y="1197437"/>
            <a:chExt cx="4118250" cy="664200"/>
          </a:xfrm>
        </p:grpSpPr>
        <p:sp>
          <p:nvSpPr>
            <p:cNvPr id="156" name="Google Shape;156;p17"/>
            <p:cNvSpPr txBox="1"/>
            <p:nvPr/>
          </p:nvSpPr>
          <p:spPr>
            <a:xfrm>
              <a:off x="2942550" y="1197437"/>
              <a:ext cx="1895700" cy="6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720000" y="1264638"/>
              <a:ext cx="1957500" cy="529800"/>
            </a:xfrm>
            <a:prstGeom prst="rect">
              <a:avLst/>
            </a:pr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b="1" dirty="0">
                  <a:solidFill>
                    <a:srgbClr val="1B1464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Node.js</a:t>
              </a:r>
              <a:endParaRPr sz="2200" b="1" dirty="0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1625437" y="1682734"/>
            <a:ext cx="4118625" cy="664200"/>
            <a:chOff x="1915250" y="2113425"/>
            <a:chExt cx="4118625" cy="664200"/>
          </a:xfrm>
        </p:grpSpPr>
        <p:sp>
          <p:nvSpPr>
            <p:cNvPr id="159" name="Google Shape;159;p17"/>
            <p:cNvSpPr txBox="1"/>
            <p:nvPr/>
          </p:nvSpPr>
          <p:spPr>
            <a:xfrm>
              <a:off x="4138175" y="2113425"/>
              <a:ext cx="1895700" cy="6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1915250" y="2180625"/>
              <a:ext cx="1957500" cy="529800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b="1" dirty="0">
                  <a:solidFill>
                    <a:srgbClr val="FFFFFF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Express</a:t>
              </a:r>
              <a:endParaRPr sz="22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grpSp>
        <p:nvGrpSpPr>
          <p:cNvPr id="161" name="Google Shape;161;p17"/>
          <p:cNvGrpSpPr/>
          <p:nvPr/>
        </p:nvGrpSpPr>
        <p:grpSpPr>
          <a:xfrm>
            <a:off x="2736900" y="2338951"/>
            <a:ext cx="3981098" cy="664200"/>
            <a:chOff x="3110500" y="3025084"/>
            <a:chExt cx="3981098" cy="664200"/>
          </a:xfrm>
        </p:grpSpPr>
        <p:sp>
          <p:nvSpPr>
            <p:cNvPr id="162" name="Google Shape;162;p17"/>
            <p:cNvSpPr txBox="1"/>
            <p:nvPr/>
          </p:nvSpPr>
          <p:spPr>
            <a:xfrm>
              <a:off x="5195898" y="3025084"/>
              <a:ext cx="1895700" cy="6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Many to Many</a:t>
              </a:r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3110500" y="3096625"/>
              <a:ext cx="1957500" cy="529800"/>
            </a:xfrm>
            <a:prstGeom prst="rect">
              <a:avLst/>
            </a:pr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b="1" dirty="0">
                  <a:solidFill>
                    <a:srgbClr val="1B1464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Postgres</a:t>
              </a:r>
              <a:endParaRPr sz="2200" b="1" dirty="0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3843549" y="3074098"/>
            <a:ext cx="3981100" cy="664200"/>
            <a:chOff x="4305750" y="3945425"/>
            <a:chExt cx="3981100" cy="664200"/>
          </a:xfrm>
        </p:grpSpPr>
        <p:sp>
          <p:nvSpPr>
            <p:cNvPr id="165" name="Google Shape;165;p17"/>
            <p:cNvSpPr txBox="1"/>
            <p:nvPr/>
          </p:nvSpPr>
          <p:spPr>
            <a:xfrm>
              <a:off x="6391150" y="3945425"/>
              <a:ext cx="1895700" cy="6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Basic Query / CRUD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Validations</a:t>
              </a:r>
              <a:endParaRPr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4305750" y="4012625"/>
              <a:ext cx="1957500" cy="529800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 err="1">
                  <a:solidFill>
                    <a:srgbClr val="FFFFFF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Sequelize</a:t>
              </a:r>
              <a:endParaRPr sz="22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cxnSp>
        <p:nvCxnSpPr>
          <p:cNvPr id="167" name="Google Shape;167;p17"/>
          <p:cNvCxnSpPr>
            <a:stCxn id="157" idx="2"/>
            <a:endCxn id="160" idx="1"/>
          </p:cNvCxnSpPr>
          <p:nvPr/>
        </p:nvCxnSpPr>
        <p:spPr>
          <a:xfrm rot="16200000" flipH="1">
            <a:off x="1342649" y="1732045"/>
            <a:ext cx="433239" cy="132337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8" name="Google Shape;168;p17"/>
          <p:cNvCxnSpPr>
            <a:stCxn id="160" idx="2"/>
            <a:endCxn id="163" idx="1"/>
          </p:cNvCxnSpPr>
          <p:nvPr/>
        </p:nvCxnSpPr>
        <p:spPr>
          <a:xfrm rot="16200000" flipH="1">
            <a:off x="2472714" y="2411206"/>
            <a:ext cx="395658" cy="132713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9" name="Google Shape;169;p17"/>
          <p:cNvCxnSpPr>
            <a:stCxn id="163" idx="2"/>
            <a:endCxn id="166" idx="1"/>
          </p:cNvCxnSpPr>
          <p:nvPr/>
        </p:nvCxnSpPr>
        <p:spPr>
          <a:xfrm rot="16200000" flipH="1">
            <a:off x="3546646" y="3109295"/>
            <a:ext cx="465906" cy="127899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" name="Google Shape;169;p17">
            <a:extLst>
              <a:ext uri="{FF2B5EF4-FFF2-40B4-BE49-F238E27FC236}">
                <a16:creationId xmlns:a16="http://schemas.microsoft.com/office/drawing/2014/main" id="{E1A764FE-6407-9E66-1E0D-EE86F4198929}"/>
              </a:ext>
            </a:extLst>
          </p:cNvPr>
          <p:cNvCxnSpPr>
            <a:cxnSpLocks/>
            <a:stCxn id="166" idx="2"/>
            <a:endCxn id="10" idx="1"/>
          </p:cNvCxnSpPr>
          <p:nvPr/>
        </p:nvCxnSpPr>
        <p:spPr>
          <a:xfrm rot="16200000" flipH="1">
            <a:off x="4587539" y="3905857"/>
            <a:ext cx="602044" cy="132525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" name="Google Shape;161;p17">
            <a:extLst>
              <a:ext uri="{FF2B5EF4-FFF2-40B4-BE49-F238E27FC236}">
                <a16:creationId xmlns:a16="http://schemas.microsoft.com/office/drawing/2014/main" id="{1C786182-ACBC-5917-3BB1-C24B61639AA2}"/>
              </a:ext>
            </a:extLst>
          </p:cNvPr>
          <p:cNvGrpSpPr/>
          <p:nvPr/>
        </p:nvGrpSpPr>
        <p:grpSpPr>
          <a:xfrm>
            <a:off x="4954824" y="3873842"/>
            <a:ext cx="3769716" cy="664200"/>
            <a:chOff x="2854155" y="3029425"/>
            <a:chExt cx="3769716" cy="664200"/>
          </a:xfrm>
        </p:grpSpPr>
        <p:sp>
          <p:nvSpPr>
            <p:cNvPr id="9" name="Google Shape;162;p17">
              <a:extLst>
                <a:ext uri="{FF2B5EF4-FFF2-40B4-BE49-F238E27FC236}">
                  <a16:creationId xmlns:a16="http://schemas.microsoft.com/office/drawing/2014/main" id="{01038A16-31FE-FE68-17D1-750A10AF3C87}"/>
                </a:ext>
              </a:extLst>
            </p:cNvPr>
            <p:cNvSpPr txBox="1"/>
            <p:nvPr/>
          </p:nvSpPr>
          <p:spPr>
            <a:xfrm>
              <a:off x="4944181" y="3029425"/>
              <a:ext cx="1679690" cy="6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Courier New" panose="02070309020205020404" pitchFamily="49" charset="0"/>
                <a:buChar char="o"/>
              </a:pPr>
              <a:r>
                <a:rPr lang="en-US" dirty="0" err="1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Css</a:t>
              </a:r>
              <a:r>
                <a:rPr lang="en-US" dirty="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 framework </a:t>
              </a:r>
              <a:r>
                <a:rPr lang="en-US" dirty="0" err="1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rPr>
                <a:t>Bootsrap</a:t>
              </a:r>
              <a:endParaRPr lang="en-US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0" name="Google Shape;163;p17">
              <a:extLst>
                <a:ext uri="{FF2B5EF4-FFF2-40B4-BE49-F238E27FC236}">
                  <a16:creationId xmlns:a16="http://schemas.microsoft.com/office/drawing/2014/main" id="{A0829FF0-94EC-5DE4-9896-C6B7D65F2366}"/>
                </a:ext>
              </a:extLst>
            </p:cNvPr>
            <p:cNvSpPr txBox="1"/>
            <p:nvPr/>
          </p:nvSpPr>
          <p:spPr>
            <a:xfrm>
              <a:off x="2854155" y="3163825"/>
              <a:ext cx="1957500" cy="529800"/>
            </a:xfrm>
            <a:prstGeom prst="rect">
              <a:avLst/>
            </a:pr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b="1" dirty="0">
                  <a:solidFill>
                    <a:srgbClr val="1B1464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EJS</a:t>
              </a:r>
              <a:endParaRPr sz="2200" b="1" dirty="0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 Document</a:t>
            </a:r>
            <a:endParaRPr dirty="0"/>
          </a:p>
        </p:txBody>
      </p:sp>
      <p:graphicFrame>
        <p:nvGraphicFramePr>
          <p:cNvPr id="175" name="Google Shape;175;p18"/>
          <p:cNvGraphicFramePr/>
          <p:nvPr>
            <p:extLst>
              <p:ext uri="{D42A27DB-BD31-4B8C-83A1-F6EECF244321}">
                <p14:modId xmlns:p14="http://schemas.microsoft.com/office/powerpoint/2010/main" val="2502790925"/>
              </p:ext>
            </p:extLst>
          </p:nvPr>
        </p:nvGraphicFramePr>
        <p:xfrm>
          <a:off x="3288000" y="1012200"/>
          <a:ext cx="2568000" cy="654600"/>
        </p:xfrm>
        <a:graphic>
          <a:graphicData uri="http://schemas.openxmlformats.org/drawingml/2006/table">
            <a:tbl>
              <a:tblPr>
                <a:noFill/>
                <a:tableStyleId>{9AA22802-26BD-485C-868F-4A108B27F531}</a:tableStyleId>
              </a:tblPr>
              <a:tblGrid>
                <a:gridCol w="25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 b="1" dirty="0">
                          <a:solidFill>
                            <a:schemeClr val="lt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Movie</a:t>
                      </a:r>
                      <a:endParaRPr sz="2200" b="1" dirty="0">
                        <a:solidFill>
                          <a:schemeClr val="lt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D075971-B77B-C64A-554B-DCFA004D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800"/>
            <a:ext cx="9144000" cy="20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2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 Document</a:t>
            </a:r>
            <a:endParaRPr dirty="0"/>
          </a:p>
        </p:txBody>
      </p:sp>
      <p:graphicFrame>
        <p:nvGraphicFramePr>
          <p:cNvPr id="175" name="Google Shape;175;p18"/>
          <p:cNvGraphicFramePr/>
          <p:nvPr>
            <p:extLst>
              <p:ext uri="{D42A27DB-BD31-4B8C-83A1-F6EECF244321}">
                <p14:modId xmlns:p14="http://schemas.microsoft.com/office/powerpoint/2010/main" val="347064591"/>
              </p:ext>
            </p:extLst>
          </p:nvPr>
        </p:nvGraphicFramePr>
        <p:xfrm>
          <a:off x="3288000" y="1012200"/>
          <a:ext cx="2568000" cy="654600"/>
        </p:xfrm>
        <a:graphic>
          <a:graphicData uri="http://schemas.openxmlformats.org/drawingml/2006/table">
            <a:tbl>
              <a:tblPr>
                <a:noFill/>
                <a:tableStyleId>{9AA22802-26BD-485C-868F-4A108B27F531}</a:tableStyleId>
              </a:tblPr>
              <a:tblGrid>
                <a:gridCol w="25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 b="1" dirty="0">
                          <a:solidFill>
                            <a:schemeClr val="lt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Genre</a:t>
                      </a:r>
                      <a:endParaRPr sz="2200" b="1" dirty="0">
                        <a:solidFill>
                          <a:schemeClr val="lt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9E68929-3297-F3C6-D149-04B988C3C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800"/>
            <a:ext cx="9144000" cy="2365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 Document</a:t>
            </a:r>
            <a:endParaRPr dirty="0"/>
          </a:p>
        </p:txBody>
      </p:sp>
      <p:graphicFrame>
        <p:nvGraphicFramePr>
          <p:cNvPr id="175" name="Google Shape;175;p18"/>
          <p:cNvGraphicFramePr/>
          <p:nvPr>
            <p:extLst>
              <p:ext uri="{D42A27DB-BD31-4B8C-83A1-F6EECF244321}">
                <p14:modId xmlns:p14="http://schemas.microsoft.com/office/powerpoint/2010/main" val="2116058395"/>
              </p:ext>
            </p:extLst>
          </p:nvPr>
        </p:nvGraphicFramePr>
        <p:xfrm>
          <a:off x="3365492" y="1012200"/>
          <a:ext cx="2568000" cy="654600"/>
        </p:xfrm>
        <a:graphic>
          <a:graphicData uri="http://schemas.openxmlformats.org/drawingml/2006/table">
            <a:tbl>
              <a:tblPr>
                <a:noFill/>
                <a:tableStyleId>{9AA22802-26BD-485C-868F-4A108B27F531}</a:tableStyleId>
              </a:tblPr>
              <a:tblGrid>
                <a:gridCol w="25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 b="1" dirty="0">
                          <a:solidFill>
                            <a:schemeClr val="lt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MovieGenre</a:t>
                      </a:r>
                      <a:endParaRPr sz="2200" b="1" dirty="0">
                        <a:solidFill>
                          <a:schemeClr val="lt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A5170C0-6718-F4DC-F4DB-7C622EDF8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800"/>
            <a:ext cx="9144000" cy="113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9923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Infographics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183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Nunito Light</vt:lpstr>
      <vt:lpstr>Raleway SemiBold</vt:lpstr>
      <vt:lpstr>Barlow Condensed ExtraBold</vt:lpstr>
      <vt:lpstr>Overpass Mono</vt:lpstr>
      <vt:lpstr>Anaheim</vt:lpstr>
      <vt:lpstr>Courier New</vt:lpstr>
      <vt:lpstr>Programming Lesson Infographics by Slidesgo</vt:lpstr>
      <vt:lpstr>MOVIES</vt:lpstr>
      <vt:lpstr>Tentang Movies</vt:lpstr>
      <vt:lpstr>ERD Website Movies</vt:lpstr>
      <vt:lpstr>TECNOLOGY STACK</vt:lpstr>
      <vt:lpstr>API Document</vt:lpstr>
      <vt:lpstr>API Document</vt:lpstr>
      <vt:lpstr>API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</dc:title>
  <dc:creator>Maulana Aryo</dc:creator>
  <cp:lastModifiedBy>maulana aryo</cp:lastModifiedBy>
  <cp:revision>3</cp:revision>
  <dcterms:modified xsi:type="dcterms:W3CDTF">2023-10-02T02:46:30Z</dcterms:modified>
</cp:coreProperties>
</file>