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c53587449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c535874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ac5358744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ac5358744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c5358744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ac5358744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c53587449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ac5358744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ac5358744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ac5358744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ac5358744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ac5358744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c5358744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ac5358744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ac5358744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ac5358744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ac53587449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ac53587449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ac5358744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ac5358744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c5358744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c5358744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c5358744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c5358744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c5358744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ac5358744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ac5358744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ac5358744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ac5358744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ac5358744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ac5358744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ac5358744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ac5358744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ac5358744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c5358744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ac5358744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arxiv.org/abs/1810.0082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s://github.com/MauleshGandhi/Graph_Neural_Networks_SMAI2022_G29.git" TargetMode="External"/><Relationship Id="rId4" Type="http://schemas.openxmlformats.org/officeDocument/2006/relationships/hyperlink" Target="https://chrsmrrs.github.io/datasets/docs/datase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davidbieber.com/post/2019-05-10-weisfeiler-lehman-isomorphism-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arxiv.org/abs/1810.0082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02450"/>
            <a:ext cx="4262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How Powerful are Graph Neural Networks?</a:t>
            </a:r>
            <a:endParaRPr b="1"/>
          </a:p>
        </p:txBody>
      </p:sp>
      <p:sp>
        <p:nvSpPr>
          <p:cNvPr id="278" name="Google Shape;278;p13"/>
          <p:cNvSpPr txBox="1"/>
          <p:nvPr>
            <p:ph idx="1" type="subTitle"/>
          </p:nvPr>
        </p:nvSpPr>
        <p:spPr>
          <a:xfrm>
            <a:off x="824000" y="3486725"/>
            <a:ext cx="3054600" cy="110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Team 29</a:t>
            </a:r>
            <a:endParaRPr b="1"/>
          </a:p>
          <a:p>
            <a:pPr indent="0" lvl="0" marL="0" rtl="0" algn="l">
              <a:spcBef>
                <a:spcPts val="1000"/>
              </a:spcBef>
              <a:spcAft>
                <a:spcPts val="0"/>
              </a:spcAft>
              <a:buNone/>
            </a:pPr>
            <a:r>
              <a:rPr lang="en"/>
              <a:t>S</a:t>
            </a:r>
            <a:r>
              <a:rPr lang="en"/>
              <a:t>urabhi Jain	 </a:t>
            </a:r>
            <a:r>
              <a:rPr lang="en"/>
              <a:t> 	(2021121004)</a:t>
            </a:r>
            <a:br>
              <a:rPr lang="en"/>
            </a:br>
            <a:r>
              <a:rPr lang="en"/>
              <a:t>Shruti </a:t>
            </a:r>
            <a:r>
              <a:rPr lang="en"/>
              <a:t>Kolachana	(2020102053)</a:t>
            </a:r>
            <a:endParaRPr/>
          </a:p>
          <a:p>
            <a:pPr indent="0" lvl="0" marL="0" rtl="0" algn="l">
              <a:spcBef>
                <a:spcPts val="0"/>
              </a:spcBef>
              <a:spcAft>
                <a:spcPts val="0"/>
              </a:spcAft>
              <a:buNone/>
            </a:pPr>
            <a:r>
              <a:rPr lang="en"/>
              <a:t>Maulesh Gandhi	(2020112009)</a:t>
            </a:r>
            <a:endParaRPr/>
          </a:p>
          <a:p>
            <a:pPr indent="0" lvl="0" marL="0" rtl="0" algn="l">
              <a:spcBef>
                <a:spcPts val="0"/>
              </a:spcBef>
              <a:spcAft>
                <a:spcPts val="0"/>
              </a:spcAft>
              <a:buNone/>
            </a:pPr>
            <a:r>
              <a:rPr lang="en"/>
              <a:t>Deepthi Chandak	(2020102013)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2375" y="65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Conditions for a maximally powerful GNN</a:t>
            </a:r>
            <a:endParaRPr/>
          </a:p>
        </p:txBody>
      </p:sp>
      <p:pic>
        <p:nvPicPr>
          <p:cNvPr id="339" name="Google Shape;339;p22"/>
          <p:cNvPicPr preferRelativeResize="0"/>
          <p:nvPr/>
        </p:nvPicPr>
        <p:blipFill>
          <a:blip r:embed="rId3">
            <a:alphaModFix/>
          </a:blip>
          <a:stretch>
            <a:fillRect/>
          </a:stretch>
        </p:blipFill>
        <p:spPr>
          <a:xfrm>
            <a:off x="1400025" y="1450375"/>
            <a:ext cx="7369625" cy="2050225"/>
          </a:xfrm>
          <a:prstGeom prst="rect">
            <a:avLst/>
          </a:prstGeom>
          <a:noFill/>
          <a:ln>
            <a:noFill/>
          </a:ln>
        </p:spPr>
      </p:pic>
      <p:sp>
        <p:nvSpPr>
          <p:cNvPr id="340" name="Google Shape;340;p22"/>
          <p:cNvSpPr txBox="1"/>
          <p:nvPr/>
        </p:nvSpPr>
        <p:spPr>
          <a:xfrm>
            <a:off x="407100" y="3572125"/>
            <a:ext cx="8244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GNNs to not only discriminate different structures, but also to learn to map similar graph structures to similar embeddings and </a:t>
            </a:r>
            <a:r>
              <a:rPr lang="en" u="sng">
                <a:latin typeface="Nunito"/>
                <a:ea typeface="Nunito"/>
                <a:cs typeface="Nunito"/>
                <a:sym typeface="Nunito"/>
              </a:rPr>
              <a:t>capture dependencies between graph structures</a:t>
            </a:r>
            <a:r>
              <a:rPr lang="en">
                <a:latin typeface="Nunito"/>
                <a:ea typeface="Nunito"/>
                <a:cs typeface="Nunito"/>
                <a:sym typeface="Nunito"/>
              </a:rPr>
              <a:t>. Capturing structural similarity of the node labels is shown to be helpful for generalization particularly when the </a:t>
            </a:r>
            <a:r>
              <a:rPr i="1" lang="en">
                <a:latin typeface="Nunito"/>
                <a:ea typeface="Nunito"/>
                <a:cs typeface="Nunito"/>
                <a:sym typeface="Nunito"/>
              </a:rPr>
              <a:t>co-occurrence of subtrees</a:t>
            </a:r>
            <a:r>
              <a:rPr lang="en">
                <a:latin typeface="Nunito"/>
                <a:ea typeface="Nunito"/>
                <a:cs typeface="Nunito"/>
                <a:sym typeface="Nunito"/>
              </a:rPr>
              <a:t> is sparse across different graphs or there are</a:t>
            </a:r>
            <a:r>
              <a:rPr i="1" lang="en">
                <a:latin typeface="Nunito"/>
                <a:ea typeface="Nunito"/>
                <a:cs typeface="Nunito"/>
                <a:sym typeface="Nunito"/>
              </a:rPr>
              <a:t> noisy edges and node features</a:t>
            </a:r>
            <a:r>
              <a:rPr lang="en">
                <a:latin typeface="Nunito"/>
                <a:ea typeface="Nunito"/>
                <a:cs typeface="Nunito"/>
                <a:sym typeface="Nunito"/>
              </a:rPr>
              <a:t>.</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652325" y="553950"/>
            <a:ext cx="5916600" cy="906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Graph Isomorphism Network</a:t>
            </a:r>
            <a:endParaRPr/>
          </a:p>
          <a:p>
            <a:pPr indent="0" lvl="0" marL="0" rtl="0" algn="l">
              <a:spcBef>
                <a:spcPts val="0"/>
              </a:spcBef>
              <a:spcAft>
                <a:spcPts val="0"/>
              </a:spcAft>
              <a:buNone/>
            </a:pPr>
            <a:r>
              <a:rPr lang="en"/>
              <a:t>(GIN)</a:t>
            </a:r>
            <a:endParaRPr/>
          </a:p>
        </p:txBody>
      </p:sp>
      <p:sp>
        <p:nvSpPr>
          <p:cNvPr id="346" name="Google Shape;346;p23"/>
          <p:cNvSpPr txBox="1"/>
          <p:nvPr/>
        </p:nvSpPr>
        <p:spPr>
          <a:xfrm>
            <a:off x="447800" y="1810200"/>
            <a:ext cx="8000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Generalizes the WL test and hence achieves maximum discriminative power among GNNs.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To model injective multiset functions for the neighbor aggregation, we develop a theory of “deep multisets”, i.e., parameterizing universal multiset functions with neural networks.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Sum aggregators can represent injective, in fact, universal functions over multisets.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GIN updates node representations as: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rPr lang="en">
                <a:latin typeface="Nunito"/>
                <a:ea typeface="Nunito"/>
                <a:cs typeface="Nunito"/>
                <a:sym typeface="Nunito"/>
              </a:rPr>
              <a:t>This gives the integration of an injective AGGREGATE and COMBINE functions. </a:t>
            </a:r>
            <a:endParaRPr>
              <a:latin typeface="Nunito"/>
              <a:ea typeface="Nunito"/>
              <a:cs typeface="Nunito"/>
              <a:sym typeface="Nunito"/>
            </a:endParaRPr>
          </a:p>
        </p:txBody>
      </p:sp>
      <p:pic>
        <p:nvPicPr>
          <p:cNvPr id="347" name="Google Shape;347;p23"/>
          <p:cNvPicPr preferRelativeResize="0"/>
          <p:nvPr/>
        </p:nvPicPr>
        <p:blipFill>
          <a:blip r:embed="rId3">
            <a:alphaModFix/>
          </a:blip>
          <a:stretch>
            <a:fillRect/>
          </a:stretch>
        </p:blipFill>
        <p:spPr>
          <a:xfrm>
            <a:off x="1053050" y="3006475"/>
            <a:ext cx="4351099" cy="46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696225"/>
            <a:ext cx="7030500" cy="64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Level Readout of GIN</a:t>
            </a:r>
            <a:endParaRPr b="1"/>
          </a:p>
        </p:txBody>
      </p:sp>
      <p:sp>
        <p:nvSpPr>
          <p:cNvPr id="353" name="Google Shape;353;p24"/>
          <p:cNvSpPr txBox="1"/>
          <p:nvPr>
            <p:ph idx="1" type="body"/>
          </p:nvPr>
        </p:nvSpPr>
        <p:spPr>
          <a:xfrm>
            <a:off x="1303800" y="1485475"/>
            <a:ext cx="7030500" cy="2541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Node embeddings learned by GIN can be directly used for tasks like node classification and link prediction.</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For graph classification tasks we propose the following “readout” function that, given embeddings of individual nodes, produces the embedding of the entire graph.</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 sufficient number of iterations is key to achieving good discriminative power.</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Yet, features from earlier iterations may sometimes generalize better. To consider all structural information, we use information from all depths/iterations of the model.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To overcome this issue, we will evaluate all node features:</a:t>
            </a:r>
            <a:endParaRPr sz="1400">
              <a:solidFill>
                <a:srgbClr val="000000"/>
              </a:solidFill>
            </a:endParaRPr>
          </a:p>
        </p:txBody>
      </p:sp>
      <p:pic>
        <p:nvPicPr>
          <p:cNvPr id="354" name="Google Shape;354;p24"/>
          <p:cNvPicPr preferRelativeResize="0"/>
          <p:nvPr/>
        </p:nvPicPr>
        <p:blipFill>
          <a:blip r:embed="rId3">
            <a:alphaModFix/>
          </a:blip>
          <a:stretch>
            <a:fillRect/>
          </a:stretch>
        </p:blipFill>
        <p:spPr>
          <a:xfrm>
            <a:off x="2352200" y="3778575"/>
            <a:ext cx="4774175" cy="37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idx="4294967295" type="title"/>
          </p:nvPr>
        </p:nvSpPr>
        <p:spPr>
          <a:xfrm>
            <a:off x="538775" y="175350"/>
            <a:ext cx="2090100" cy="5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GNNs</a:t>
            </a:r>
            <a:endParaRPr/>
          </a:p>
        </p:txBody>
      </p:sp>
      <p:sp>
        <p:nvSpPr>
          <p:cNvPr id="360" name="Google Shape;360;p25"/>
          <p:cNvSpPr txBox="1"/>
          <p:nvPr>
            <p:ph idx="4294967295" type="body"/>
          </p:nvPr>
        </p:nvSpPr>
        <p:spPr>
          <a:xfrm>
            <a:off x="538775" y="741150"/>
            <a:ext cx="8177700" cy="90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t>
            </a:r>
            <a:r>
              <a:rPr lang="en">
                <a:solidFill>
                  <a:schemeClr val="dk2"/>
                </a:solidFill>
              </a:rPr>
              <a:t>odels with mean aggregators like GCN perform well for node classification task</a:t>
            </a:r>
            <a:r>
              <a:rPr lang="en"/>
              <a:t>s but get confused by surprisingly simple graphs and are less powerful than the WL test.</a:t>
            </a:r>
            <a:endParaRPr/>
          </a:p>
          <a:p>
            <a:pPr indent="-311150" lvl="0" marL="457200" rtl="0" algn="l">
              <a:spcBef>
                <a:spcPts val="0"/>
              </a:spcBef>
              <a:spcAft>
                <a:spcPts val="0"/>
              </a:spcAft>
              <a:buSzPts val="1300"/>
              <a:buChar char="●"/>
            </a:pPr>
            <a:r>
              <a:rPr lang="en"/>
              <a:t>Conduct ablation studies on two aspects of the aggregator:</a:t>
            </a:r>
            <a:endParaRPr/>
          </a:p>
        </p:txBody>
      </p:sp>
      <p:pic>
        <p:nvPicPr>
          <p:cNvPr id="361" name="Google Shape;361;p25"/>
          <p:cNvPicPr preferRelativeResize="0"/>
          <p:nvPr/>
        </p:nvPicPr>
        <p:blipFill>
          <a:blip r:embed="rId3">
            <a:alphaModFix/>
          </a:blip>
          <a:stretch>
            <a:fillRect/>
          </a:stretch>
        </p:blipFill>
        <p:spPr>
          <a:xfrm>
            <a:off x="1345800" y="4815900"/>
            <a:ext cx="2468175" cy="214200"/>
          </a:xfrm>
          <a:prstGeom prst="rect">
            <a:avLst/>
          </a:prstGeom>
          <a:noFill/>
          <a:ln>
            <a:noFill/>
          </a:ln>
        </p:spPr>
      </p:pic>
      <p:sp>
        <p:nvSpPr>
          <p:cNvPr id="362" name="Google Shape;362;p25"/>
          <p:cNvSpPr txBox="1"/>
          <p:nvPr/>
        </p:nvSpPr>
        <p:spPr>
          <a:xfrm>
            <a:off x="203675" y="1644450"/>
            <a:ext cx="4842300" cy="321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2"/>
                </a:solidFill>
                <a:latin typeface="Nunito"/>
                <a:ea typeface="Nunito"/>
                <a:cs typeface="Nunito"/>
                <a:sym typeface="Nunito"/>
              </a:rPr>
              <a:t>1-layer perceptrons instead of MLPs</a:t>
            </a:r>
            <a:endParaRPr b="1">
              <a:solidFill>
                <a:schemeClr val="dk2"/>
              </a:solidFill>
              <a:latin typeface="Nunito"/>
              <a:ea typeface="Nunito"/>
              <a:cs typeface="Nunito"/>
              <a:sym typeface="Nunito"/>
            </a:endParaRPr>
          </a:p>
          <a:p>
            <a:pPr indent="-307975" lvl="0" marL="457200" rtl="0" algn="l">
              <a:lnSpc>
                <a:spcPct val="115000"/>
              </a:lnSpc>
              <a:spcBef>
                <a:spcPts val="1200"/>
              </a:spcBef>
              <a:spcAft>
                <a:spcPts val="0"/>
              </a:spcAft>
              <a:buClr>
                <a:schemeClr val="dk2"/>
              </a:buClr>
              <a:buSzPts val="1250"/>
              <a:buFont typeface="Nunito"/>
              <a:buChar char="●"/>
            </a:pPr>
            <a:r>
              <a:rPr lang="en" sz="1250">
                <a:solidFill>
                  <a:schemeClr val="dk2"/>
                </a:solidFill>
                <a:latin typeface="Nunito"/>
                <a:ea typeface="Nunito"/>
                <a:cs typeface="Nunito"/>
                <a:sym typeface="Nunito"/>
              </a:rPr>
              <a:t>1-layer perceptrons == linear mappings</a:t>
            </a:r>
            <a:endParaRPr sz="1250">
              <a:solidFill>
                <a:schemeClr val="dk2"/>
              </a:solidFill>
              <a:latin typeface="Nunito"/>
              <a:ea typeface="Nunito"/>
              <a:cs typeface="Nunito"/>
              <a:sym typeface="Nunito"/>
            </a:endParaRPr>
          </a:p>
          <a:p>
            <a:pPr indent="-307975" lvl="0" marL="457200" rtl="0" algn="l">
              <a:lnSpc>
                <a:spcPct val="115000"/>
              </a:lnSpc>
              <a:spcBef>
                <a:spcPts val="0"/>
              </a:spcBef>
              <a:spcAft>
                <a:spcPts val="0"/>
              </a:spcAft>
              <a:buClr>
                <a:schemeClr val="dk2"/>
              </a:buClr>
              <a:buSzPts val="1250"/>
              <a:buFont typeface="Nunito"/>
              <a:buChar char="●"/>
            </a:pPr>
            <a:r>
              <a:rPr lang="en" sz="1250">
                <a:solidFill>
                  <a:schemeClr val="dk2"/>
                </a:solidFill>
                <a:latin typeface="Nunito"/>
                <a:ea typeface="Nunito"/>
                <a:cs typeface="Nunito"/>
                <a:sym typeface="Nunito"/>
              </a:rPr>
              <a:t>GNN layers == summing over neighborhood features</a:t>
            </a:r>
            <a:endParaRPr sz="1250">
              <a:solidFill>
                <a:schemeClr val="dk2"/>
              </a:solidFill>
              <a:latin typeface="Nunito"/>
              <a:ea typeface="Nunito"/>
              <a:cs typeface="Nunito"/>
              <a:sym typeface="Nunito"/>
            </a:endParaRPr>
          </a:p>
          <a:p>
            <a:pPr indent="-307975" lvl="0" marL="457200" rtl="0" algn="l">
              <a:lnSpc>
                <a:spcPct val="115000"/>
              </a:lnSpc>
              <a:spcBef>
                <a:spcPts val="0"/>
              </a:spcBef>
              <a:spcAft>
                <a:spcPts val="0"/>
              </a:spcAft>
              <a:buClr>
                <a:schemeClr val="dk2"/>
              </a:buClr>
              <a:buSzPts val="1250"/>
              <a:buFont typeface="Nunito"/>
              <a:buChar char="●"/>
            </a:pPr>
            <a:r>
              <a:rPr lang="en" sz="1250">
                <a:solidFill>
                  <a:schemeClr val="dk2"/>
                </a:solidFill>
                <a:latin typeface="Nunito"/>
                <a:ea typeface="Nunito"/>
                <a:cs typeface="Nunito"/>
                <a:sym typeface="Nunito"/>
              </a:rPr>
              <a:t>bias term + sufficiently large output dimensionality, then might be able to distinguish different multisets</a:t>
            </a:r>
            <a:endParaRPr sz="1250">
              <a:solidFill>
                <a:schemeClr val="dk2"/>
              </a:solidFill>
              <a:latin typeface="Nunito"/>
              <a:ea typeface="Nunito"/>
              <a:cs typeface="Nunito"/>
              <a:sym typeface="Nunito"/>
            </a:endParaRPr>
          </a:p>
          <a:p>
            <a:pPr indent="-307975" lvl="0" marL="457200" rtl="0" algn="l">
              <a:lnSpc>
                <a:spcPct val="115000"/>
              </a:lnSpc>
              <a:spcBef>
                <a:spcPts val="0"/>
              </a:spcBef>
              <a:spcAft>
                <a:spcPts val="0"/>
              </a:spcAft>
              <a:buClr>
                <a:schemeClr val="dk2"/>
              </a:buClr>
              <a:buSzPts val="1250"/>
              <a:buFont typeface="Nunito"/>
              <a:buChar char="●"/>
            </a:pPr>
            <a:r>
              <a:rPr lang="en" sz="1250">
                <a:solidFill>
                  <a:schemeClr val="dk2"/>
                </a:solidFill>
                <a:latin typeface="Nunito"/>
                <a:ea typeface="Nunito"/>
                <a:cs typeface="Nunito"/>
                <a:sym typeface="Nunito"/>
              </a:rPr>
              <a:t>1-layer perceptron (even with the bias term) != universal approximator of multiset functions (unlike MLPs)</a:t>
            </a:r>
            <a:endParaRPr sz="1250">
              <a:solidFill>
                <a:schemeClr val="dk2"/>
              </a:solidFill>
              <a:latin typeface="Nunito"/>
              <a:ea typeface="Nunito"/>
              <a:cs typeface="Nunito"/>
              <a:sym typeface="Nunito"/>
            </a:endParaRPr>
          </a:p>
          <a:p>
            <a:pPr indent="-307975" lvl="0" marL="457200" rtl="0" algn="l">
              <a:lnSpc>
                <a:spcPct val="115000"/>
              </a:lnSpc>
              <a:spcBef>
                <a:spcPts val="0"/>
              </a:spcBef>
              <a:spcAft>
                <a:spcPts val="0"/>
              </a:spcAft>
              <a:buClr>
                <a:schemeClr val="dk2"/>
              </a:buClr>
              <a:buSzPts val="1250"/>
              <a:buFont typeface="Nunito"/>
              <a:buChar char="●"/>
            </a:pPr>
            <a:r>
              <a:rPr lang="en" sz="1250">
                <a:solidFill>
                  <a:schemeClr val="dk2"/>
                </a:solidFill>
                <a:latin typeface="Nunito"/>
                <a:ea typeface="Nunito"/>
                <a:cs typeface="Nunito"/>
                <a:sym typeface="Nunito"/>
              </a:rPr>
              <a:t>GNNs with 1-layer perceptrons can embed different graphs to different locations to some degree, such embeddings may not adequately capture structural similarity, and can be difficult for simple classifiers, e.g., linear classifiers, to fit.</a:t>
            </a:r>
            <a:endParaRPr sz="1250">
              <a:solidFill>
                <a:schemeClr val="dk2"/>
              </a:solidFill>
              <a:latin typeface="Nunito"/>
              <a:ea typeface="Nunito"/>
              <a:cs typeface="Nunito"/>
              <a:sym typeface="Nunito"/>
            </a:endParaRPr>
          </a:p>
          <a:p>
            <a:pPr indent="-307975" lvl="0" marL="457200" rtl="0" algn="l">
              <a:lnSpc>
                <a:spcPct val="115000"/>
              </a:lnSpc>
              <a:spcBef>
                <a:spcPts val="0"/>
              </a:spcBef>
              <a:spcAft>
                <a:spcPts val="0"/>
              </a:spcAft>
              <a:buClr>
                <a:schemeClr val="dk2"/>
              </a:buClr>
              <a:buSzPts val="1250"/>
              <a:buFont typeface="Nunito"/>
              <a:buChar char="●"/>
            </a:pPr>
            <a:r>
              <a:rPr lang="en" sz="1250">
                <a:solidFill>
                  <a:schemeClr val="dk2"/>
                </a:solidFill>
                <a:latin typeface="Nunito"/>
                <a:ea typeface="Nunito"/>
                <a:cs typeface="Nunito"/>
                <a:sym typeface="Nunito"/>
              </a:rPr>
              <a:t>There exists X</a:t>
            </a:r>
            <a:r>
              <a:rPr baseline="-25000" lang="en" sz="1250">
                <a:solidFill>
                  <a:schemeClr val="dk2"/>
                </a:solidFill>
                <a:latin typeface="Nunito"/>
                <a:ea typeface="Nunito"/>
                <a:cs typeface="Nunito"/>
                <a:sym typeface="Nunito"/>
              </a:rPr>
              <a:t>1</a:t>
            </a:r>
            <a:r>
              <a:rPr lang="en" sz="1250">
                <a:solidFill>
                  <a:schemeClr val="dk2"/>
                </a:solidFill>
                <a:latin typeface="Nunito"/>
                <a:ea typeface="Nunito"/>
                <a:cs typeface="Nunito"/>
                <a:sym typeface="Nunito"/>
              </a:rPr>
              <a:t> != X</a:t>
            </a:r>
            <a:r>
              <a:rPr baseline="-25000" lang="en" sz="1250">
                <a:solidFill>
                  <a:schemeClr val="dk2"/>
                </a:solidFill>
                <a:latin typeface="Nunito"/>
                <a:ea typeface="Nunito"/>
                <a:cs typeface="Nunito"/>
                <a:sym typeface="Nunito"/>
              </a:rPr>
              <a:t>2</a:t>
            </a:r>
            <a:r>
              <a:rPr lang="en" sz="1250">
                <a:solidFill>
                  <a:schemeClr val="dk2"/>
                </a:solidFill>
                <a:latin typeface="Nunito"/>
                <a:ea typeface="Nunito"/>
                <a:cs typeface="Nunito"/>
                <a:sym typeface="Nunito"/>
              </a:rPr>
              <a:t> so that for a linear mapping W, </a:t>
            </a:r>
            <a:endParaRPr sz="1250">
              <a:latin typeface="Nunito"/>
              <a:ea typeface="Nunito"/>
              <a:cs typeface="Nunito"/>
              <a:sym typeface="Nunito"/>
            </a:endParaRPr>
          </a:p>
        </p:txBody>
      </p:sp>
      <p:sp>
        <p:nvSpPr>
          <p:cNvPr id="363" name="Google Shape;363;p25"/>
          <p:cNvSpPr txBox="1"/>
          <p:nvPr/>
        </p:nvSpPr>
        <p:spPr>
          <a:xfrm>
            <a:off x="5045975" y="1563100"/>
            <a:ext cx="4098000" cy="170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2"/>
                </a:solidFill>
                <a:latin typeface="Nunito"/>
                <a:ea typeface="Nunito"/>
                <a:cs typeface="Nunito"/>
                <a:sym typeface="Nunito"/>
              </a:rPr>
              <a:t>mean or max-pooling instead of the sum</a:t>
            </a:r>
            <a:endParaRPr b="1">
              <a:solidFill>
                <a:schemeClr val="dk2"/>
              </a:solidFill>
              <a:latin typeface="Nunito"/>
              <a:ea typeface="Nunito"/>
              <a:cs typeface="Nunito"/>
              <a:sym typeface="Nunito"/>
            </a:endParaRPr>
          </a:p>
          <a:p>
            <a:pPr indent="-311150" lvl="0" marL="457200" rtl="0" algn="l">
              <a:lnSpc>
                <a:spcPct val="115000"/>
              </a:lnSpc>
              <a:spcBef>
                <a:spcPts val="120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they are invariant under node permutation</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can fail on some regular graphs particularly when the multiplicity/number of occurrence/counting of node features also matters.</a:t>
            </a:r>
            <a:endParaRPr sz="1300">
              <a:solidFill>
                <a:schemeClr val="dk2"/>
              </a:solidFill>
              <a:latin typeface="Nunito"/>
              <a:ea typeface="Nunito"/>
              <a:cs typeface="Nunito"/>
              <a:sym typeface="Nunito"/>
            </a:endParaRPr>
          </a:p>
        </p:txBody>
      </p:sp>
      <p:pic>
        <p:nvPicPr>
          <p:cNvPr id="364" name="Google Shape;364;p25"/>
          <p:cNvPicPr preferRelativeResize="0"/>
          <p:nvPr/>
        </p:nvPicPr>
        <p:blipFill>
          <a:blip r:embed="rId4">
            <a:alphaModFix/>
          </a:blip>
          <a:stretch>
            <a:fillRect/>
          </a:stretch>
        </p:blipFill>
        <p:spPr>
          <a:xfrm>
            <a:off x="5241300" y="3125000"/>
            <a:ext cx="3385674" cy="843875"/>
          </a:xfrm>
          <a:prstGeom prst="rect">
            <a:avLst/>
          </a:prstGeom>
          <a:noFill/>
          <a:ln>
            <a:noFill/>
          </a:ln>
        </p:spPr>
      </p:pic>
      <p:pic>
        <p:nvPicPr>
          <p:cNvPr id="365" name="Google Shape;365;p25"/>
          <p:cNvPicPr preferRelativeResize="0"/>
          <p:nvPr/>
        </p:nvPicPr>
        <p:blipFill>
          <a:blip r:embed="rId5">
            <a:alphaModFix/>
          </a:blip>
          <a:stretch>
            <a:fillRect/>
          </a:stretch>
        </p:blipFill>
        <p:spPr>
          <a:xfrm>
            <a:off x="5304475" y="4168425"/>
            <a:ext cx="3580998" cy="729400"/>
          </a:xfrm>
          <a:prstGeom prst="rect">
            <a:avLst/>
          </a:prstGeom>
          <a:noFill/>
          <a:ln>
            <a:noFill/>
          </a:ln>
        </p:spPr>
      </p:pic>
      <p:cxnSp>
        <p:nvCxnSpPr>
          <p:cNvPr id="366" name="Google Shape;366;p25"/>
          <p:cNvCxnSpPr/>
          <p:nvPr/>
        </p:nvCxnSpPr>
        <p:spPr>
          <a:xfrm rot="10800000">
            <a:off x="4907750" y="1746300"/>
            <a:ext cx="8100" cy="3283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Experimentations</a:t>
            </a:r>
            <a:endParaRPr/>
          </a:p>
        </p:txBody>
      </p:sp>
      <p:sp>
        <p:nvSpPr>
          <p:cNvPr id="372" name="Google Shape;372;p26"/>
          <p:cNvSpPr txBox="1"/>
          <p:nvPr>
            <p:ph idx="1" type="body"/>
          </p:nvPr>
        </p:nvSpPr>
        <p:spPr>
          <a:xfrm>
            <a:off x="1303800" y="1370500"/>
            <a:ext cx="7030500" cy="31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rPr>
              <a:t>We evaluated and compared the training and test performance of GIN, GraphSAGE with max pooling and GCN with mean pooling on the following three datasets:</a:t>
            </a:r>
            <a:endParaRPr sz="1400">
              <a:solidFill>
                <a:srgbClr val="000000"/>
              </a:solidFill>
            </a:endParaRPr>
          </a:p>
          <a:p>
            <a:pPr indent="0" lvl="0" marL="0" rtl="0" algn="l">
              <a:spcBef>
                <a:spcPts val="1200"/>
              </a:spcBef>
              <a:spcAft>
                <a:spcPts val="0"/>
              </a:spcAft>
              <a:buNone/>
            </a:pPr>
            <a:r>
              <a:rPr b="1" lang="en" sz="1400">
                <a:solidFill>
                  <a:srgbClr val="000000"/>
                </a:solidFill>
              </a:rPr>
              <a:t>PROTEINS: </a:t>
            </a:r>
            <a:r>
              <a:rPr lang="en" sz="1400">
                <a:solidFill>
                  <a:srgbClr val="000000"/>
                </a:solidFill>
              </a:rPr>
              <a:t>graphs-1113, classes-2, avg nodes-39.06, edges-72.82</a:t>
            </a:r>
            <a:endParaRPr sz="1400">
              <a:solidFill>
                <a:srgbClr val="000000"/>
              </a:solidFill>
            </a:endParaRPr>
          </a:p>
          <a:p>
            <a:pPr indent="0" lvl="0" marL="0" rtl="0" algn="l">
              <a:spcBef>
                <a:spcPts val="1200"/>
              </a:spcBef>
              <a:spcAft>
                <a:spcPts val="0"/>
              </a:spcAft>
              <a:buNone/>
            </a:pPr>
            <a:r>
              <a:rPr b="1" lang="en" sz="1400">
                <a:solidFill>
                  <a:srgbClr val="000000"/>
                </a:solidFill>
              </a:rPr>
              <a:t>MUTAG: </a:t>
            </a:r>
            <a:r>
              <a:rPr lang="en" sz="1400">
                <a:solidFill>
                  <a:srgbClr val="000000"/>
                </a:solidFill>
              </a:rPr>
              <a:t>graphs-118, </a:t>
            </a:r>
            <a:r>
              <a:rPr lang="en" sz="1400">
                <a:solidFill>
                  <a:srgbClr val="000000"/>
                </a:solidFill>
              </a:rPr>
              <a:t>c</a:t>
            </a:r>
            <a:r>
              <a:rPr lang="en" sz="1400">
                <a:solidFill>
                  <a:srgbClr val="000000"/>
                </a:solidFill>
              </a:rPr>
              <a:t>lasses-2, avg nodes-17.93, edges-19.97</a:t>
            </a:r>
            <a:endParaRPr sz="1400">
              <a:solidFill>
                <a:srgbClr val="000000"/>
              </a:solidFill>
            </a:endParaRPr>
          </a:p>
          <a:p>
            <a:pPr indent="0" lvl="0" marL="0" rtl="0" algn="l">
              <a:spcBef>
                <a:spcPts val="1200"/>
              </a:spcBef>
              <a:spcAft>
                <a:spcPts val="0"/>
              </a:spcAft>
              <a:buNone/>
            </a:pPr>
            <a:r>
              <a:rPr b="1" lang="en" sz="1400">
                <a:solidFill>
                  <a:srgbClr val="000000"/>
                </a:solidFill>
              </a:rPr>
              <a:t>NC1: </a:t>
            </a:r>
            <a:r>
              <a:rPr lang="en" sz="1400">
                <a:solidFill>
                  <a:srgbClr val="000000"/>
                </a:solidFill>
              </a:rPr>
              <a:t>graphs-4110, classes-2, avg nodes-29.87, edges-32.30</a:t>
            </a:r>
            <a:endParaRPr sz="1400">
              <a:solidFill>
                <a:srgbClr val="000000"/>
              </a:solidFill>
            </a:endParaRPr>
          </a:p>
          <a:p>
            <a:pPr indent="0" lvl="0" marL="0" rtl="0" algn="l">
              <a:spcBef>
                <a:spcPts val="1200"/>
              </a:spcBef>
              <a:spcAft>
                <a:spcPts val="0"/>
              </a:spcAft>
              <a:buNone/>
            </a:pPr>
            <a:r>
              <a:rPr lang="en" sz="1400">
                <a:solidFill>
                  <a:srgbClr val="000000"/>
                </a:solidFill>
              </a:rPr>
              <a:t>Training set performance allows us to compare different GNN models based on their representational power.</a:t>
            </a:r>
            <a:endParaRPr sz="1400">
              <a:solidFill>
                <a:srgbClr val="000000"/>
              </a:solidFill>
            </a:endParaRPr>
          </a:p>
          <a:p>
            <a:pPr indent="0" lvl="0" marL="0" rtl="0" algn="l">
              <a:spcBef>
                <a:spcPts val="1200"/>
              </a:spcBef>
              <a:spcAft>
                <a:spcPts val="1200"/>
              </a:spcAft>
              <a:buNone/>
            </a:pPr>
            <a:r>
              <a:rPr lang="en" sz="1400">
                <a:solidFill>
                  <a:srgbClr val="000000"/>
                </a:solidFill>
              </a:rPr>
              <a:t>Test set performance quantifies generalization ability.</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378" name="Google Shape;378;p27"/>
          <p:cNvPicPr preferRelativeResize="0"/>
          <p:nvPr/>
        </p:nvPicPr>
        <p:blipFill>
          <a:blip r:embed="rId3">
            <a:alphaModFix/>
          </a:blip>
          <a:stretch>
            <a:fillRect/>
          </a:stretch>
        </p:blipFill>
        <p:spPr>
          <a:xfrm>
            <a:off x="4901175" y="1210050"/>
            <a:ext cx="4242817" cy="1288550"/>
          </a:xfrm>
          <a:prstGeom prst="rect">
            <a:avLst/>
          </a:prstGeom>
          <a:noFill/>
          <a:ln>
            <a:noFill/>
          </a:ln>
        </p:spPr>
      </p:pic>
      <p:pic>
        <p:nvPicPr>
          <p:cNvPr id="379" name="Google Shape;379;p27"/>
          <p:cNvPicPr preferRelativeResize="0"/>
          <p:nvPr/>
        </p:nvPicPr>
        <p:blipFill>
          <a:blip r:embed="rId4">
            <a:alphaModFix/>
          </a:blip>
          <a:stretch>
            <a:fillRect/>
          </a:stretch>
        </p:blipFill>
        <p:spPr>
          <a:xfrm>
            <a:off x="4901500" y="2571750"/>
            <a:ext cx="4242199" cy="1288550"/>
          </a:xfrm>
          <a:prstGeom prst="rect">
            <a:avLst/>
          </a:prstGeom>
          <a:noFill/>
          <a:ln>
            <a:noFill/>
          </a:ln>
        </p:spPr>
      </p:pic>
      <p:pic>
        <p:nvPicPr>
          <p:cNvPr id="380" name="Google Shape;380;p27"/>
          <p:cNvPicPr preferRelativeResize="0"/>
          <p:nvPr/>
        </p:nvPicPr>
        <p:blipFill>
          <a:blip r:embed="rId5">
            <a:alphaModFix/>
          </a:blip>
          <a:stretch>
            <a:fillRect/>
          </a:stretch>
        </p:blipFill>
        <p:spPr>
          <a:xfrm>
            <a:off x="4901188" y="3854199"/>
            <a:ext cx="4242815" cy="1289304"/>
          </a:xfrm>
          <a:prstGeom prst="rect">
            <a:avLst/>
          </a:prstGeom>
          <a:noFill/>
          <a:ln>
            <a:noFill/>
          </a:ln>
        </p:spPr>
      </p:pic>
      <p:pic>
        <p:nvPicPr>
          <p:cNvPr id="381" name="Google Shape;381;p27"/>
          <p:cNvPicPr preferRelativeResize="0"/>
          <p:nvPr/>
        </p:nvPicPr>
        <p:blipFill>
          <a:blip r:embed="rId6">
            <a:alphaModFix/>
          </a:blip>
          <a:stretch>
            <a:fillRect/>
          </a:stretch>
        </p:blipFill>
        <p:spPr>
          <a:xfrm>
            <a:off x="162600" y="2130412"/>
            <a:ext cx="4596389" cy="21712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5" name="Shape 385"/>
        <p:cNvGrpSpPr/>
        <p:nvPr/>
      </p:nvGrpSpPr>
      <p:grpSpPr>
        <a:xfrm>
          <a:off x="0" y="0"/>
          <a:ext cx="0" cy="0"/>
          <a:chOff x="0" y="0"/>
          <a:chExt cx="0" cy="0"/>
        </a:xfrm>
      </p:grpSpPr>
      <p:sp>
        <p:nvSpPr>
          <p:cNvPr id="386" name="Google Shape;386;p28"/>
          <p:cNvSpPr txBox="1"/>
          <p:nvPr>
            <p:ph idx="1" type="body"/>
          </p:nvPr>
        </p:nvSpPr>
        <p:spPr>
          <a:xfrm>
            <a:off x="1388550" y="1216100"/>
            <a:ext cx="6366900" cy="1111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lang="en" sz="1400">
                <a:solidFill>
                  <a:srgbClr val="000000"/>
                </a:solidFill>
              </a:rPr>
              <a:t>We validated the theoretical analysis of the representational power of GNNs(</a:t>
            </a:r>
            <a:r>
              <a:rPr lang="en" sz="1400" u="sng">
                <a:solidFill>
                  <a:schemeClr val="hlink"/>
                </a:solidFill>
                <a:hlinkClick r:id="rId3"/>
              </a:rPr>
              <a:t>https://arxiv.org/abs/1810.00826</a:t>
            </a:r>
            <a:r>
              <a:rPr lang="en" sz="1400">
                <a:solidFill>
                  <a:srgbClr val="000000"/>
                </a:solidFill>
              </a:rPr>
              <a:t>) by comparing their training and testing accuracies.</a:t>
            </a:r>
            <a:endParaRPr sz="1400">
              <a:solidFill>
                <a:srgbClr val="000000"/>
              </a:solidFill>
            </a:endParaRPr>
          </a:p>
          <a:p>
            <a:pPr indent="0" lvl="0" marL="0" rtl="0" algn="l">
              <a:lnSpc>
                <a:spcPct val="95000"/>
              </a:lnSpc>
              <a:spcBef>
                <a:spcPts val="1200"/>
              </a:spcBef>
              <a:spcAft>
                <a:spcPts val="0"/>
              </a:spcAft>
              <a:buSzPts val="275"/>
              <a:buNone/>
            </a:pPr>
            <a:r>
              <a:rPr lang="en" sz="1400">
                <a:solidFill>
                  <a:srgbClr val="000000"/>
                </a:solidFill>
              </a:rPr>
              <a:t>Models with higher representational power should have higher training set accuracy.</a:t>
            </a:r>
            <a:endParaRPr sz="1400">
              <a:solidFill>
                <a:srgbClr val="000000"/>
              </a:solidFill>
            </a:endParaRPr>
          </a:p>
          <a:p>
            <a:pPr indent="0" lvl="0" marL="0" rtl="0" algn="l">
              <a:lnSpc>
                <a:spcPct val="95000"/>
              </a:lnSpc>
              <a:spcBef>
                <a:spcPts val="1200"/>
              </a:spcBef>
              <a:spcAft>
                <a:spcPts val="0"/>
              </a:spcAft>
              <a:buSzPts val="275"/>
              <a:buNone/>
            </a:pPr>
            <a:r>
              <a:rPr lang="en" sz="1400">
                <a:solidFill>
                  <a:srgbClr val="000000"/>
                </a:solidFill>
              </a:rPr>
              <a:t>GIN gives the highest accuracies in all the datasets considered which thus validates the theory that GIN has the maximum representational power among all GNN variants.</a:t>
            </a:r>
            <a:endParaRPr sz="1400">
              <a:solidFill>
                <a:srgbClr val="000000"/>
              </a:solidFill>
            </a:endParaRPr>
          </a:p>
          <a:p>
            <a:pPr indent="0" lvl="0" marL="0" rtl="0" algn="ctr">
              <a:lnSpc>
                <a:spcPct val="95000"/>
              </a:lnSpc>
              <a:spcBef>
                <a:spcPts val="1200"/>
              </a:spcBef>
              <a:spcAft>
                <a:spcPts val="1200"/>
              </a:spcAft>
              <a:buSzPts val="275"/>
              <a:buNone/>
            </a:pPr>
            <a:r>
              <a:t/>
            </a:r>
            <a:endParaRPr sz="325"/>
          </a:p>
        </p:txBody>
      </p:sp>
      <p:sp>
        <p:nvSpPr>
          <p:cNvPr id="387" name="Google Shape;387;p28"/>
          <p:cNvSpPr txBox="1"/>
          <p:nvPr>
            <p:ph type="title"/>
          </p:nvPr>
        </p:nvSpPr>
        <p:spPr>
          <a:xfrm>
            <a:off x="1668600" y="309800"/>
            <a:ext cx="5916600" cy="90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t>Conclusion</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91" name="Shape 391"/>
        <p:cNvGrpSpPr/>
        <p:nvPr/>
      </p:nvGrpSpPr>
      <p:grpSpPr>
        <a:xfrm>
          <a:off x="0" y="0"/>
          <a:ext cx="0" cy="0"/>
          <a:chOff x="0" y="0"/>
          <a:chExt cx="0" cy="0"/>
        </a:xfrm>
      </p:grpSpPr>
      <p:sp>
        <p:nvSpPr>
          <p:cNvPr id="392" name="Google Shape;392;p29"/>
          <p:cNvSpPr txBox="1"/>
          <p:nvPr>
            <p:ph type="title"/>
          </p:nvPr>
        </p:nvSpPr>
        <p:spPr>
          <a:xfrm>
            <a:off x="1417425" y="4309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900">
                <a:solidFill>
                  <a:srgbClr val="000000"/>
                </a:solidFill>
                <a:latin typeface="Nunito"/>
                <a:ea typeface="Nunito"/>
                <a:cs typeface="Nunito"/>
                <a:sym typeface="Nunito"/>
              </a:rPr>
              <a:t>GitHub Repo: </a:t>
            </a:r>
            <a:r>
              <a:rPr lang="en" sz="1900" u="sng">
                <a:solidFill>
                  <a:srgbClr val="000000"/>
                </a:solidFill>
                <a:latin typeface="Nunito"/>
                <a:ea typeface="Nunito"/>
                <a:cs typeface="Nunito"/>
                <a:sym typeface="Nunito"/>
                <a:hlinkClick r:id="rId3">
                  <a:extLst>
                    <a:ext uri="{A12FA001-AC4F-418D-AE19-62706E023703}">
                      <ahyp:hlinkClr val="tx"/>
                    </a:ext>
                  </a:extLst>
                </a:hlinkClick>
              </a:rPr>
              <a:t>https://github.com/MauleshGandhi/Graph_Neural_Networks_SMAI2022_G29.git</a:t>
            </a:r>
            <a:endParaRPr sz="1900">
              <a:solidFill>
                <a:srgbClr val="000000"/>
              </a:solidFill>
              <a:latin typeface="Nunito"/>
              <a:ea typeface="Nunito"/>
              <a:cs typeface="Nunito"/>
              <a:sym typeface="Nunito"/>
            </a:endParaRPr>
          </a:p>
        </p:txBody>
      </p:sp>
      <p:sp>
        <p:nvSpPr>
          <p:cNvPr id="393" name="Google Shape;393;p29"/>
          <p:cNvSpPr txBox="1"/>
          <p:nvPr>
            <p:ph type="title"/>
          </p:nvPr>
        </p:nvSpPr>
        <p:spPr>
          <a:xfrm>
            <a:off x="1388625" y="2571750"/>
            <a:ext cx="6424500" cy="111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solidFill>
                  <a:srgbClr val="000000"/>
                </a:solidFill>
                <a:latin typeface="Nunito"/>
                <a:ea typeface="Nunito"/>
                <a:cs typeface="Nunito"/>
                <a:sym typeface="Nunito"/>
              </a:rPr>
              <a:t>Datasets</a:t>
            </a:r>
            <a:r>
              <a:rPr lang="en" sz="1800">
                <a:solidFill>
                  <a:srgbClr val="000000"/>
                </a:solidFill>
                <a:latin typeface="Nunito"/>
                <a:ea typeface="Nunito"/>
                <a:cs typeface="Nunito"/>
                <a:sym typeface="Nunito"/>
              </a:rPr>
              <a:t>: </a:t>
            </a:r>
            <a:endParaRPr sz="1800">
              <a:solidFill>
                <a:srgbClr val="000000"/>
              </a:solidFill>
              <a:latin typeface="Nunito"/>
              <a:ea typeface="Nunito"/>
              <a:cs typeface="Nunito"/>
              <a:sym typeface="Nunito"/>
            </a:endParaRPr>
          </a:p>
          <a:p>
            <a:pPr indent="0" lvl="0" marL="0" rtl="0" algn="ctr">
              <a:spcBef>
                <a:spcPts val="0"/>
              </a:spcBef>
              <a:spcAft>
                <a:spcPts val="0"/>
              </a:spcAft>
              <a:buNone/>
            </a:pPr>
            <a:r>
              <a:rPr lang="en" sz="1800" u="sng">
                <a:solidFill>
                  <a:srgbClr val="000000"/>
                </a:solidFill>
                <a:latin typeface="Nunito"/>
                <a:ea typeface="Nunito"/>
                <a:cs typeface="Nunito"/>
                <a:sym typeface="Nunito"/>
                <a:hlinkClick r:id="rId4">
                  <a:extLst>
                    <a:ext uri="{A12FA001-AC4F-418D-AE19-62706E023703}">
                      <ahyp:hlinkClr val="tx"/>
                    </a:ext>
                  </a:extLst>
                </a:hlinkClick>
              </a:rPr>
              <a:t>https://chrsmrrs.github.io/datasets/docs/datasets/</a:t>
            </a:r>
            <a:endParaRPr sz="1800">
              <a:solidFill>
                <a:srgbClr val="000000"/>
              </a:solidFill>
              <a:latin typeface="Nunito"/>
              <a:ea typeface="Nunito"/>
              <a:cs typeface="Nunito"/>
              <a:sym typeface="Nunito"/>
            </a:endParaRPr>
          </a:p>
          <a:p>
            <a:pPr indent="0" lvl="0" marL="0" rtl="0" algn="ctr">
              <a:spcBef>
                <a:spcPts val="0"/>
              </a:spcBef>
              <a:spcAft>
                <a:spcPts val="0"/>
              </a:spcAft>
              <a:buNone/>
            </a:pPr>
            <a:r>
              <a:rPr lang="en" sz="1800">
                <a:solidFill>
                  <a:srgbClr val="000000"/>
                </a:solidFill>
                <a:latin typeface="Nunito"/>
                <a:ea typeface="Nunito"/>
                <a:cs typeface="Nunito"/>
                <a:sym typeface="Nunito"/>
              </a:rPr>
              <a:t>MUTAG, NCI1 and PROTEINS</a:t>
            </a:r>
            <a:endParaRPr sz="1800">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1286075" y="768700"/>
            <a:ext cx="2327700" cy="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99" name="Google Shape;399;p30"/>
          <p:cNvSpPr txBox="1"/>
          <p:nvPr/>
        </p:nvSpPr>
        <p:spPr>
          <a:xfrm>
            <a:off x="1286075" y="1424750"/>
            <a:ext cx="6819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u="sng">
                <a:solidFill>
                  <a:schemeClr val="hlink"/>
                </a:solidFill>
                <a:hlinkClick r:id="rId3"/>
              </a:rPr>
              <a:t>https://davidbieber.com/post/2019-05-10-weisfeiler-lehman-isomorphism-test/</a:t>
            </a:r>
            <a:endParaRPr/>
          </a:p>
          <a:p>
            <a:pPr indent="-317500" lvl="0" marL="457200" rtl="0" algn="l">
              <a:spcBef>
                <a:spcPts val="0"/>
              </a:spcBef>
              <a:spcAft>
                <a:spcPts val="0"/>
              </a:spcAft>
              <a:buSzPts val="1400"/>
              <a:buChar char="●"/>
            </a:pPr>
            <a:r>
              <a:rPr lang="en"/>
              <a:t>https://arxiv.org/abs/1810.00826</a:t>
            </a:r>
            <a:endParaRPr/>
          </a:p>
        </p:txBody>
      </p:sp>
      <p:sp>
        <p:nvSpPr>
          <p:cNvPr id="400" name="Google Shape;400;p30"/>
          <p:cNvSpPr txBox="1"/>
          <p:nvPr>
            <p:ph type="title"/>
          </p:nvPr>
        </p:nvSpPr>
        <p:spPr>
          <a:xfrm>
            <a:off x="1334900" y="2287525"/>
            <a:ext cx="2327700" cy="65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401" name="Google Shape;401;p30"/>
          <p:cNvSpPr txBox="1"/>
          <p:nvPr/>
        </p:nvSpPr>
        <p:spPr>
          <a:xfrm>
            <a:off x="1334900" y="3019900"/>
            <a:ext cx="6819900" cy="74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Surabhi Jain &amp; Shruti Kolachana		: GNN &amp; GIN models</a:t>
            </a:r>
            <a:endParaRPr>
              <a:latin typeface="Nunito"/>
              <a:ea typeface="Nunito"/>
              <a:cs typeface="Nunito"/>
              <a:sym typeface="Nunito"/>
            </a:endParaRPr>
          </a:p>
          <a:p>
            <a:pPr indent="0" lvl="0" marL="0" rtl="0" algn="l">
              <a:spcBef>
                <a:spcPts val="1000"/>
              </a:spcBef>
              <a:spcAft>
                <a:spcPts val="0"/>
              </a:spcAft>
              <a:buNone/>
            </a:pPr>
            <a:r>
              <a:rPr lang="en">
                <a:latin typeface="Nunito"/>
                <a:ea typeface="Nunito"/>
                <a:cs typeface="Nunito"/>
                <a:sym typeface="Nunito"/>
              </a:rPr>
              <a:t>Maulesh Gandhi	&amp; Deepthi Chandak	: Datasets &amp; training-testing</a:t>
            </a:r>
            <a:endParaRPr>
              <a:latin typeface="Nunito"/>
              <a:ea typeface="Nunito"/>
              <a:cs typeface="Nunito"/>
              <a:sym typeface="Nunito"/>
            </a:endParaRPr>
          </a:p>
        </p:txBody>
      </p:sp>
      <p:sp>
        <p:nvSpPr>
          <p:cNvPr id="402" name="Google Shape;402;p30"/>
          <p:cNvSpPr txBox="1"/>
          <p:nvPr>
            <p:ph type="title"/>
          </p:nvPr>
        </p:nvSpPr>
        <p:spPr>
          <a:xfrm>
            <a:off x="3296275" y="4075900"/>
            <a:ext cx="2002200" cy="58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4313600" y="529550"/>
            <a:ext cx="3922500" cy="398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Aim</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Graphs</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GNNs</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WL test</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Preliminaries</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Framework</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GIN</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Experimentations</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Results</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Conclusions</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Datasets &amp; Github repo</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References</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Contributions</a:t>
            </a:r>
            <a:endParaRPr sz="1900">
              <a:solidFill>
                <a:schemeClr val="dk1"/>
              </a:solidFill>
              <a:latin typeface="Nunito"/>
              <a:ea typeface="Nunito"/>
              <a:cs typeface="Nunito"/>
              <a:sym typeface="Nunito"/>
            </a:endParaRPr>
          </a:p>
        </p:txBody>
      </p:sp>
      <p:sp>
        <p:nvSpPr>
          <p:cNvPr id="284" name="Google Shape;284;p14"/>
          <p:cNvSpPr txBox="1"/>
          <p:nvPr/>
        </p:nvSpPr>
        <p:spPr>
          <a:xfrm>
            <a:off x="1090750" y="1759650"/>
            <a:ext cx="2604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accent1"/>
                </a:solidFill>
                <a:latin typeface="Maven Pro"/>
                <a:ea typeface="Maven Pro"/>
                <a:cs typeface="Maven Pro"/>
                <a:sym typeface="Maven Pro"/>
              </a:rPr>
              <a:t>Contents</a:t>
            </a:r>
            <a:endParaRPr sz="4500">
              <a:solidFill>
                <a:schemeClr val="accen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374575" y="1205050"/>
            <a:ext cx="7633800" cy="204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317500" lvl="0" marL="457200" rtl="0" algn="l">
              <a:lnSpc>
                <a:spcPct val="115000"/>
              </a:lnSpc>
              <a:spcBef>
                <a:spcPts val="1200"/>
              </a:spcBef>
              <a:spcAft>
                <a:spcPts val="0"/>
              </a:spcAft>
              <a:buSzPts val="1400"/>
              <a:buFont typeface="Nunito"/>
              <a:buChar char="●"/>
            </a:pPr>
            <a:r>
              <a:rPr lang="en" sz="1100"/>
              <a:t>The Objectives/main results summary from Paper[</a:t>
            </a:r>
            <a:r>
              <a:rPr lang="en" sz="1100" u="sng">
                <a:solidFill>
                  <a:schemeClr val="hlink"/>
                </a:solidFill>
                <a:hlinkClick r:id="rId3"/>
              </a:rPr>
              <a:t>https://arxiv.org/abs/1810.00826</a:t>
            </a:r>
            <a:r>
              <a:rPr lang="en" sz="1100"/>
              <a:t>]]</a:t>
            </a:r>
            <a:endParaRPr sz="1100"/>
          </a:p>
          <a:p>
            <a:pPr indent="-317500" lvl="0" marL="457200" rtl="0" algn="l">
              <a:lnSpc>
                <a:spcPct val="115000"/>
              </a:lnSpc>
              <a:spcBef>
                <a:spcPts val="0"/>
              </a:spcBef>
              <a:spcAft>
                <a:spcPts val="0"/>
              </a:spcAft>
              <a:buSzPts val="1400"/>
              <a:buFont typeface="Nunito"/>
              <a:buChar char="●"/>
            </a:pPr>
            <a:r>
              <a:rPr lang="en" sz="1100"/>
              <a:t>1.GNNs are at most as powerful as the WL test in distinguishing graph structures.</a:t>
            </a:r>
            <a:endParaRPr sz="1100"/>
          </a:p>
          <a:p>
            <a:pPr indent="-317500" lvl="0" marL="457200" rtl="0" algn="l">
              <a:lnSpc>
                <a:spcPct val="115000"/>
              </a:lnSpc>
              <a:spcBef>
                <a:spcPts val="0"/>
              </a:spcBef>
              <a:spcAft>
                <a:spcPts val="0"/>
              </a:spcAft>
              <a:buSzPts val="1400"/>
              <a:buFont typeface="Nunito"/>
              <a:buChar char="●"/>
            </a:pPr>
            <a:r>
              <a:rPr lang="en" sz="1100"/>
              <a:t> 2. Developed a simple neural architecture, Graph Isomorphism Network (GIN), and showed that its discriminative/representational power is equal to the power of the WL test.</a:t>
            </a:r>
            <a:endParaRPr sz="1100"/>
          </a:p>
          <a:p>
            <a:pPr indent="-317500" lvl="0" marL="457200" rtl="0" algn="l">
              <a:lnSpc>
                <a:spcPct val="115000"/>
              </a:lnSpc>
              <a:spcBef>
                <a:spcPts val="0"/>
              </a:spcBef>
              <a:spcAft>
                <a:spcPts val="0"/>
              </a:spcAft>
              <a:buSzPts val="1400"/>
              <a:buFont typeface="Nunito"/>
              <a:buChar char="●"/>
            </a:pPr>
            <a:r>
              <a:rPr lang="en" sz="1100"/>
              <a:t>3.GIN is maximally powerful GNN</a:t>
            </a:r>
            <a:endParaRPr sz="1100"/>
          </a:p>
          <a:p>
            <a:pPr indent="0" lvl="0" marL="457200" rtl="0" algn="l">
              <a:lnSpc>
                <a:spcPct val="115000"/>
              </a:lnSpc>
              <a:spcBef>
                <a:spcPts val="1200"/>
              </a:spcBef>
              <a:spcAft>
                <a:spcPts val="1200"/>
              </a:spcAft>
              <a:buNone/>
            </a:pPr>
            <a:r>
              <a:rPr lang="en" sz="1100"/>
              <a:t>We validate the above results by training different GNN variants</a:t>
            </a:r>
            <a:endParaRPr>
              <a:latin typeface="Nunito"/>
              <a:ea typeface="Nunito"/>
              <a:cs typeface="Nunito"/>
              <a:sym typeface="Nunito"/>
            </a:endParaRPr>
          </a:p>
        </p:txBody>
      </p:sp>
      <p:sp>
        <p:nvSpPr>
          <p:cNvPr id="290" name="Google Shape;290;p15"/>
          <p:cNvSpPr txBox="1"/>
          <p:nvPr>
            <p:ph type="title"/>
          </p:nvPr>
        </p:nvSpPr>
        <p:spPr>
          <a:xfrm>
            <a:off x="905375" y="205925"/>
            <a:ext cx="5857800" cy="657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AIM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2085450" y="360525"/>
            <a:ext cx="5857800" cy="657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Graphs</a:t>
            </a:r>
            <a:endParaRPr>
              <a:solidFill>
                <a:srgbClr val="000000"/>
              </a:solidFill>
            </a:endParaRPr>
          </a:p>
        </p:txBody>
      </p:sp>
      <p:sp>
        <p:nvSpPr>
          <p:cNvPr id="296" name="Google Shape;296;p16"/>
          <p:cNvSpPr txBox="1"/>
          <p:nvPr>
            <p:ph idx="4294967295" type="body"/>
          </p:nvPr>
        </p:nvSpPr>
        <p:spPr>
          <a:xfrm>
            <a:off x="789650" y="1017825"/>
            <a:ext cx="6991200" cy="362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b="1" lang="en" sz="1500">
                <a:solidFill>
                  <a:srgbClr val="000000"/>
                </a:solidFill>
              </a:rPr>
              <a:t>G = (V, E)</a:t>
            </a:r>
            <a:r>
              <a:rPr lang="en" sz="1500">
                <a:solidFill>
                  <a:srgbClr val="000000"/>
                </a:solidFill>
              </a:rPr>
              <a:t>; V: set of nodes; E: set of edges</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lang="en" sz="1500">
                <a:solidFill>
                  <a:srgbClr val="000000"/>
                </a:solidFill>
              </a:rPr>
              <a:t>Adjacency matrix {</a:t>
            </a:r>
            <a:r>
              <a:rPr b="1" lang="en" sz="1500">
                <a:solidFill>
                  <a:srgbClr val="000000"/>
                </a:solidFill>
              </a:rPr>
              <a:t>A</a:t>
            </a:r>
            <a:r>
              <a:rPr lang="en" sz="1500">
                <a:solidFill>
                  <a:srgbClr val="000000"/>
                </a:solidFill>
              </a:rPr>
              <a:t>}: commonly used to depict a graph. If a graph has N nodes, then A has an NxN dimension.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Two graphs can be visually and structurally </a:t>
            </a:r>
            <a:r>
              <a:rPr i="1" lang="en" sz="1500">
                <a:solidFill>
                  <a:srgbClr val="000000"/>
                </a:solidFill>
              </a:rPr>
              <a:t>different</a:t>
            </a:r>
            <a:r>
              <a:rPr lang="en" sz="1500">
                <a:solidFill>
                  <a:srgbClr val="000000"/>
                </a:solidFill>
              </a:rPr>
              <a:t>. Still, when we convert them to their adjacency matrix representation, they can have the </a:t>
            </a:r>
            <a:r>
              <a:rPr i="1" lang="en" sz="1500">
                <a:solidFill>
                  <a:srgbClr val="000000"/>
                </a:solidFill>
              </a:rPr>
              <a:t>same adjacency matrix</a:t>
            </a:r>
            <a:r>
              <a:rPr lang="en" sz="1500">
                <a:solidFill>
                  <a:srgbClr val="000000"/>
                </a:solidFill>
              </a:rPr>
              <a:t>.</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lang="en" sz="1500">
                <a:solidFill>
                  <a:srgbClr val="000000"/>
                </a:solidFill>
              </a:rPr>
              <a:t>Graphs help cope with </a:t>
            </a:r>
            <a:r>
              <a:rPr b="1" lang="en" sz="1500">
                <a:solidFill>
                  <a:srgbClr val="000000"/>
                </a:solidFill>
              </a:rPr>
              <a:t>abstract notions</a:t>
            </a:r>
            <a:r>
              <a:rPr lang="en" sz="1500">
                <a:solidFill>
                  <a:srgbClr val="000000"/>
                </a:solidFill>
              </a:rPr>
              <a:t> like linkages and interactions by providing an intuitively visual method of thinking about them.</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lang="en" sz="1500">
                <a:solidFill>
                  <a:srgbClr val="000000"/>
                </a:solidFill>
              </a:rPr>
              <a:t>Traditional Graph Analysis techniques such as BFS, DFS, and Dijkstra have the limitation of requiring previous knowledge of the graph at a particular level of certainty before using the algorithm. Most notably, </a:t>
            </a:r>
            <a:r>
              <a:rPr b="1" lang="en" sz="1500">
                <a:solidFill>
                  <a:srgbClr val="000000"/>
                </a:solidFill>
              </a:rPr>
              <a:t>graph-level categorization</a:t>
            </a:r>
            <a:r>
              <a:rPr lang="en" sz="1500">
                <a:solidFill>
                  <a:srgbClr val="000000"/>
                </a:solidFill>
              </a:rPr>
              <a:t> is not possible.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GNNs</a:t>
            </a:r>
            <a:endParaRPr b="1"/>
          </a:p>
        </p:txBody>
      </p:sp>
      <p:sp>
        <p:nvSpPr>
          <p:cNvPr id="302" name="Google Shape;302;p17"/>
          <p:cNvSpPr txBox="1"/>
          <p:nvPr>
            <p:ph idx="1" type="body"/>
          </p:nvPr>
        </p:nvSpPr>
        <p:spPr>
          <a:xfrm>
            <a:off x="1303800" y="1766575"/>
            <a:ext cx="7030500" cy="2765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An</a:t>
            </a:r>
            <a:r>
              <a:rPr lang="en" sz="1400">
                <a:solidFill>
                  <a:srgbClr val="000000"/>
                </a:solidFill>
              </a:rPr>
              <a:t> effective framework for </a:t>
            </a:r>
            <a:r>
              <a:rPr lang="en" sz="1400" u="sng">
                <a:solidFill>
                  <a:srgbClr val="000000"/>
                </a:solidFill>
              </a:rPr>
              <a:t>representation learning of graphs</a:t>
            </a:r>
            <a:r>
              <a:rPr lang="en" sz="1400">
                <a:solidFill>
                  <a:srgbClr val="000000"/>
                </a:solidFill>
              </a:rPr>
              <a:t>.</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They follow a </a:t>
            </a:r>
            <a:r>
              <a:rPr b="1" lang="en" sz="1400">
                <a:solidFill>
                  <a:srgbClr val="000000"/>
                </a:solidFill>
              </a:rPr>
              <a:t>recursive neighborhood aggregation</a:t>
            </a:r>
            <a:r>
              <a:rPr lang="en" sz="1400">
                <a:solidFill>
                  <a:srgbClr val="000000"/>
                </a:solidFill>
              </a:rPr>
              <a:t> scheme, where each node aggregates feature vectors of its neighbors to compute its new feature vector.</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After </a:t>
            </a:r>
            <a:r>
              <a:rPr b="1" i="1" lang="en" sz="1400">
                <a:solidFill>
                  <a:srgbClr val="000000"/>
                </a:solidFill>
              </a:rPr>
              <a:t>k</a:t>
            </a:r>
            <a:r>
              <a:rPr lang="en" sz="1400">
                <a:solidFill>
                  <a:srgbClr val="000000"/>
                </a:solidFill>
              </a:rPr>
              <a:t> iterations of aggregation, a node is represented by its transformed feature vector, which captures the structural information within the node’s </a:t>
            </a:r>
            <a:r>
              <a:rPr lang="en" sz="1400" u="sng">
                <a:solidFill>
                  <a:srgbClr val="000000"/>
                </a:solidFill>
              </a:rPr>
              <a:t>k-hop neighborhood</a:t>
            </a:r>
            <a:r>
              <a:rPr lang="en" sz="1400">
                <a:solidFill>
                  <a:srgbClr val="000000"/>
                </a:solidFill>
              </a:rPr>
              <a:t>.</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representation of an </a:t>
            </a:r>
            <a:r>
              <a:rPr i="1" lang="en" sz="1400">
                <a:solidFill>
                  <a:srgbClr val="000000"/>
                </a:solidFill>
              </a:rPr>
              <a:t>entire graph</a:t>
            </a:r>
            <a:r>
              <a:rPr lang="en" sz="1400">
                <a:solidFill>
                  <a:srgbClr val="000000"/>
                </a:solidFill>
              </a:rPr>
              <a:t> can then be obtained through </a:t>
            </a:r>
            <a:r>
              <a:rPr b="1" lang="en" sz="1400">
                <a:solidFill>
                  <a:srgbClr val="000000"/>
                </a:solidFill>
              </a:rPr>
              <a:t>pooling</a:t>
            </a:r>
            <a:r>
              <a:rPr lang="en" sz="1400">
                <a:solidFill>
                  <a:srgbClr val="000000"/>
                </a:solidFill>
              </a:rPr>
              <a:t>, for example, by summing the representation vectors of all nodes in the graph.</a:t>
            </a:r>
            <a:endParaRPr sz="1400">
              <a:solidFill>
                <a:srgbClr val="000000"/>
              </a:solidFill>
            </a:endParaRPr>
          </a:p>
          <a:p>
            <a:pPr indent="-317500" lvl="0" marL="457200" rtl="0" algn="l">
              <a:spcBef>
                <a:spcPts val="0"/>
              </a:spcBef>
              <a:spcAft>
                <a:spcPts val="0"/>
              </a:spcAft>
              <a:buClr>
                <a:srgbClr val="000000"/>
              </a:buClr>
              <a:buSzPts val="1400"/>
              <a:buChar char="●"/>
            </a:pPr>
            <a:r>
              <a:rPr i="1" lang="en" sz="1400">
                <a:solidFill>
                  <a:srgbClr val="000000"/>
                </a:solidFill>
              </a:rPr>
              <a:t>Tasks</a:t>
            </a:r>
            <a:r>
              <a:rPr lang="en" sz="1400">
                <a:solidFill>
                  <a:srgbClr val="000000"/>
                </a:solidFill>
              </a:rPr>
              <a:t>: node classification, graph classification, link prediction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There is </a:t>
            </a:r>
            <a:r>
              <a:rPr i="1" lang="en" sz="1400">
                <a:solidFill>
                  <a:srgbClr val="000000"/>
                </a:solidFill>
              </a:rPr>
              <a:t>limited </a:t>
            </a:r>
            <a:r>
              <a:rPr lang="en" sz="1400">
                <a:solidFill>
                  <a:srgbClr val="000000"/>
                </a:solidFill>
              </a:rPr>
              <a:t>understanding of their representational properties and limitations.</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18"/>
          <p:cNvSpPr txBox="1"/>
          <p:nvPr/>
        </p:nvSpPr>
        <p:spPr>
          <a:xfrm>
            <a:off x="789650" y="635325"/>
            <a:ext cx="74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8" name="Google Shape;308;p18"/>
          <p:cNvSpPr txBox="1"/>
          <p:nvPr>
            <p:ph type="title"/>
          </p:nvPr>
        </p:nvSpPr>
        <p:spPr>
          <a:xfrm>
            <a:off x="610600" y="296850"/>
            <a:ext cx="7698900" cy="6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solidFill>
                  <a:srgbClr val="000000"/>
                </a:solidFill>
              </a:rPr>
              <a:t>WL</a:t>
            </a:r>
            <a:r>
              <a:rPr lang="en" sz="2800">
                <a:solidFill>
                  <a:srgbClr val="000000"/>
                </a:solidFill>
              </a:rPr>
              <a:t> graph isomorphism Test</a:t>
            </a:r>
            <a:endParaRPr sz="2800">
              <a:solidFill>
                <a:srgbClr val="000000"/>
              </a:solidFill>
            </a:endParaRPr>
          </a:p>
        </p:txBody>
      </p:sp>
      <p:sp>
        <p:nvSpPr>
          <p:cNvPr id="309" name="Google Shape;309;p18"/>
          <p:cNvSpPr txBox="1"/>
          <p:nvPr/>
        </p:nvSpPr>
        <p:spPr>
          <a:xfrm>
            <a:off x="944275" y="1035525"/>
            <a:ext cx="7300200" cy="27705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1000"/>
              </a:spcBef>
              <a:spcAft>
                <a:spcPts val="0"/>
              </a:spcAft>
              <a:buSzPts val="1400"/>
              <a:buChar char="●"/>
            </a:pPr>
            <a:r>
              <a:rPr b="1" lang="en">
                <a:latin typeface="Nunito"/>
                <a:ea typeface="Nunito"/>
                <a:cs typeface="Nunito"/>
                <a:sym typeface="Nunito"/>
              </a:rPr>
              <a:t>Graph isomorphism</a:t>
            </a:r>
            <a:r>
              <a:rPr lang="en">
                <a:latin typeface="Nunito"/>
                <a:ea typeface="Nunito"/>
                <a:cs typeface="Nunito"/>
                <a:sym typeface="Nunito"/>
              </a:rPr>
              <a:t> indicates if two graphs are topologically identical, no polynomial-time algorithm is known for it yet.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WL test is </a:t>
            </a:r>
            <a:r>
              <a:rPr lang="en">
                <a:latin typeface="Nunito"/>
                <a:ea typeface="Nunito"/>
                <a:cs typeface="Nunito"/>
                <a:sym typeface="Nunito"/>
              </a:rPr>
              <a:t>a powerful test known to distinguish a broad class of graphs because of its </a:t>
            </a:r>
            <a:r>
              <a:rPr lang="en" u="sng">
                <a:latin typeface="Nunito"/>
                <a:ea typeface="Nunito"/>
                <a:cs typeface="Nunito"/>
                <a:sym typeface="Nunito"/>
              </a:rPr>
              <a:t>injective aggregation update</a:t>
            </a:r>
            <a:r>
              <a:rPr lang="en">
                <a:latin typeface="Nunito"/>
                <a:ea typeface="Nunito"/>
                <a:cs typeface="Nunito"/>
                <a:sym typeface="Nunito"/>
              </a:rPr>
              <a:t> that maps different node neighborhoods to different feature vectors.</a:t>
            </a:r>
            <a:endParaRPr>
              <a:latin typeface="Nunito"/>
              <a:ea typeface="Nunito"/>
              <a:cs typeface="Nunito"/>
              <a:sym typeface="Nunito"/>
            </a:endParaRPr>
          </a:p>
          <a:p>
            <a:pPr indent="-317500" lvl="0" marL="457200" rtl="0" algn="l">
              <a:lnSpc>
                <a:spcPct val="90000"/>
              </a:lnSpc>
              <a:spcBef>
                <a:spcPts val="0"/>
              </a:spcBef>
              <a:spcAft>
                <a:spcPts val="0"/>
              </a:spcAft>
              <a:buSzPts val="1400"/>
              <a:buFont typeface="Nunito"/>
              <a:buChar char="●"/>
            </a:pPr>
            <a:r>
              <a:rPr lang="en">
                <a:latin typeface="Nunito"/>
                <a:ea typeface="Nunito"/>
                <a:cs typeface="Nunito"/>
                <a:sym typeface="Nunito"/>
              </a:rPr>
              <a:t>The WL test iteratively</a:t>
            </a:r>
            <a:endParaRPr>
              <a:latin typeface="Nunito"/>
              <a:ea typeface="Nunito"/>
              <a:cs typeface="Nunito"/>
              <a:sym typeface="Nunito"/>
            </a:endParaRPr>
          </a:p>
          <a:p>
            <a:pPr indent="-317500" lvl="0" marL="914400" rtl="0" algn="l">
              <a:lnSpc>
                <a:spcPct val="90000"/>
              </a:lnSpc>
              <a:spcBef>
                <a:spcPts val="0"/>
              </a:spcBef>
              <a:spcAft>
                <a:spcPts val="0"/>
              </a:spcAft>
              <a:buSzPts val="1400"/>
              <a:buFont typeface="Nunito"/>
              <a:buAutoNum type="arabicPeriod"/>
            </a:pPr>
            <a:r>
              <a:rPr b="1" i="1" lang="en">
                <a:latin typeface="Nunito"/>
                <a:ea typeface="Nunito"/>
                <a:cs typeface="Nunito"/>
                <a:sym typeface="Nunito"/>
              </a:rPr>
              <a:t>aggregates</a:t>
            </a:r>
            <a:r>
              <a:rPr b="1" lang="en">
                <a:latin typeface="Nunito"/>
                <a:ea typeface="Nunito"/>
                <a:cs typeface="Nunito"/>
                <a:sym typeface="Nunito"/>
              </a:rPr>
              <a:t> </a:t>
            </a:r>
            <a:r>
              <a:rPr lang="en">
                <a:latin typeface="Nunito"/>
                <a:ea typeface="Nunito"/>
                <a:cs typeface="Nunito"/>
                <a:sym typeface="Nunito"/>
              </a:rPr>
              <a:t>the labels of nodes and their neighborhoods</a:t>
            </a:r>
            <a:endParaRPr>
              <a:latin typeface="Nunito"/>
              <a:ea typeface="Nunito"/>
              <a:cs typeface="Nunito"/>
              <a:sym typeface="Nunito"/>
            </a:endParaRPr>
          </a:p>
          <a:p>
            <a:pPr indent="-317500" lvl="0" marL="914400" rtl="0" algn="l">
              <a:lnSpc>
                <a:spcPct val="90000"/>
              </a:lnSpc>
              <a:spcBef>
                <a:spcPts val="0"/>
              </a:spcBef>
              <a:spcAft>
                <a:spcPts val="0"/>
              </a:spcAft>
              <a:buSzPts val="1400"/>
              <a:buFont typeface="Nunito"/>
              <a:buAutoNum type="arabicPeriod"/>
            </a:pPr>
            <a:r>
              <a:rPr b="1" i="1" lang="en">
                <a:latin typeface="Nunito"/>
                <a:ea typeface="Nunito"/>
                <a:cs typeface="Nunito"/>
                <a:sym typeface="Nunito"/>
              </a:rPr>
              <a:t>hashes</a:t>
            </a:r>
            <a:r>
              <a:rPr b="1" lang="en">
                <a:latin typeface="Nunito"/>
                <a:ea typeface="Nunito"/>
                <a:cs typeface="Nunito"/>
                <a:sym typeface="Nunito"/>
              </a:rPr>
              <a:t> </a:t>
            </a:r>
            <a:r>
              <a:rPr lang="en">
                <a:latin typeface="Nunito"/>
                <a:ea typeface="Nunito"/>
                <a:cs typeface="Nunito"/>
                <a:sym typeface="Nunito"/>
              </a:rPr>
              <a:t>the aggregated labels into unique new labels.</a:t>
            </a:r>
            <a:endParaRPr>
              <a:latin typeface="Nunito"/>
              <a:ea typeface="Nunito"/>
              <a:cs typeface="Nunito"/>
              <a:sym typeface="Nunito"/>
            </a:endParaRPr>
          </a:p>
          <a:p>
            <a:pPr indent="-317500" lvl="0" marL="457200" rtl="0" algn="l">
              <a:lnSpc>
                <a:spcPct val="90000"/>
              </a:lnSpc>
              <a:spcBef>
                <a:spcPts val="0"/>
              </a:spcBef>
              <a:spcAft>
                <a:spcPts val="0"/>
              </a:spcAft>
              <a:buSzPts val="1400"/>
              <a:buChar char="●"/>
            </a:pPr>
            <a:r>
              <a:rPr lang="en">
                <a:latin typeface="Nunito"/>
                <a:ea typeface="Nunito"/>
                <a:cs typeface="Nunito"/>
                <a:sym typeface="Nunito"/>
              </a:rPr>
              <a:t>1-dimensional form of WL test, “naïve vertex refinement”, is analogous to </a:t>
            </a:r>
            <a:r>
              <a:rPr b="1" lang="en">
                <a:latin typeface="Nunito"/>
                <a:ea typeface="Nunito"/>
                <a:cs typeface="Nunito"/>
                <a:sym typeface="Nunito"/>
              </a:rPr>
              <a:t>neighbor aggregation </a:t>
            </a:r>
            <a:r>
              <a:rPr lang="en">
                <a:latin typeface="Nunito"/>
                <a:ea typeface="Nunito"/>
                <a:cs typeface="Nunito"/>
                <a:sym typeface="Nunito"/>
              </a:rPr>
              <a:t>in GNNs.</a:t>
            </a:r>
            <a:endParaRPr>
              <a:latin typeface="Nunito"/>
              <a:ea typeface="Nunito"/>
              <a:cs typeface="Nunito"/>
              <a:sym typeface="Nunito"/>
            </a:endParaRPr>
          </a:p>
          <a:p>
            <a:pPr indent="-317500" lvl="0" marL="457200" rtl="0" algn="l">
              <a:lnSpc>
                <a:spcPct val="90000"/>
              </a:lnSpc>
              <a:spcBef>
                <a:spcPts val="0"/>
              </a:spcBef>
              <a:spcAft>
                <a:spcPts val="0"/>
              </a:spcAft>
              <a:buSzPts val="1400"/>
              <a:buFont typeface="Nunito"/>
              <a:buChar char="●"/>
            </a:pPr>
            <a:r>
              <a:rPr lang="en">
                <a:latin typeface="Nunito"/>
                <a:ea typeface="Nunito"/>
                <a:cs typeface="Nunito"/>
                <a:sym typeface="Nunito"/>
              </a:rPr>
              <a:t>The algorithm decides that two graphs are </a:t>
            </a:r>
            <a:r>
              <a:rPr lang="en" u="sng">
                <a:latin typeface="Nunito"/>
                <a:ea typeface="Nunito"/>
                <a:cs typeface="Nunito"/>
                <a:sym typeface="Nunito"/>
              </a:rPr>
              <a:t>non-isomorphic</a:t>
            </a:r>
            <a:r>
              <a:rPr lang="en">
                <a:latin typeface="Nunito"/>
                <a:ea typeface="Nunito"/>
                <a:cs typeface="Nunito"/>
                <a:sym typeface="Nunito"/>
              </a:rPr>
              <a:t> if at some iteration the labels of the nodes between the two graphs differ.</a:t>
            </a:r>
            <a:endParaRPr>
              <a:latin typeface="Nunito"/>
              <a:ea typeface="Nunito"/>
              <a:cs typeface="Nunito"/>
              <a:sym typeface="Nunito"/>
            </a:endParaRPr>
          </a:p>
        </p:txBody>
      </p:sp>
      <p:pic>
        <p:nvPicPr>
          <p:cNvPr id="310" name="Google Shape;310;p18"/>
          <p:cNvPicPr preferRelativeResize="0"/>
          <p:nvPr/>
        </p:nvPicPr>
        <p:blipFill>
          <a:blip r:embed="rId3">
            <a:alphaModFix/>
          </a:blip>
          <a:stretch>
            <a:fillRect/>
          </a:stretch>
        </p:blipFill>
        <p:spPr>
          <a:xfrm>
            <a:off x="1751925" y="3761325"/>
            <a:ext cx="6028675" cy="125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353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WL test Example</a:t>
            </a:r>
            <a:endParaRPr/>
          </a:p>
        </p:txBody>
      </p:sp>
      <p:pic>
        <p:nvPicPr>
          <p:cNvPr id="316" name="Google Shape;316;p19"/>
          <p:cNvPicPr preferRelativeResize="0"/>
          <p:nvPr/>
        </p:nvPicPr>
        <p:blipFill rotWithShape="1">
          <a:blip r:embed="rId3">
            <a:alphaModFix/>
          </a:blip>
          <a:srcRect b="629" l="1410" r="-1410" t="-630"/>
          <a:stretch/>
        </p:blipFill>
        <p:spPr>
          <a:xfrm>
            <a:off x="488650" y="1530025"/>
            <a:ext cx="4526100" cy="2869400"/>
          </a:xfrm>
          <a:prstGeom prst="rect">
            <a:avLst/>
          </a:prstGeom>
          <a:noFill/>
          <a:ln>
            <a:noFill/>
          </a:ln>
        </p:spPr>
      </p:pic>
      <p:pic>
        <p:nvPicPr>
          <p:cNvPr id="317" name="Google Shape;317;p19"/>
          <p:cNvPicPr preferRelativeResize="0"/>
          <p:nvPr/>
        </p:nvPicPr>
        <p:blipFill>
          <a:blip r:embed="rId4">
            <a:alphaModFix/>
          </a:blip>
          <a:stretch>
            <a:fillRect/>
          </a:stretch>
        </p:blipFill>
        <p:spPr>
          <a:xfrm>
            <a:off x="4663725" y="437301"/>
            <a:ext cx="2307374" cy="1361266"/>
          </a:xfrm>
          <a:prstGeom prst="rect">
            <a:avLst/>
          </a:prstGeom>
          <a:noFill/>
          <a:ln>
            <a:noFill/>
          </a:ln>
        </p:spPr>
      </p:pic>
      <p:pic>
        <p:nvPicPr>
          <p:cNvPr id="318" name="Google Shape;318;p19"/>
          <p:cNvPicPr preferRelativeResize="0"/>
          <p:nvPr/>
        </p:nvPicPr>
        <p:blipFill>
          <a:blip r:embed="rId5">
            <a:alphaModFix/>
          </a:blip>
          <a:stretch>
            <a:fillRect/>
          </a:stretch>
        </p:blipFill>
        <p:spPr>
          <a:xfrm>
            <a:off x="6977850" y="437300"/>
            <a:ext cx="2039701" cy="1282925"/>
          </a:xfrm>
          <a:prstGeom prst="rect">
            <a:avLst/>
          </a:prstGeom>
          <a:noFill/>
          <a:ln>
            <a:noFill/>
          </a:ln>
        </p:spPr>
      </p:pic>
      <p:pic>
        <p:nvPicPr>
          <p:cNvPr id="319" name="Google Shape;319;p19"/>
          <p:cNvPicPr preferRelativeResize="0"/>
          <p:nvPr/>
        </p:nvPicPr>
        <p:blipFill>
          <a:blip r:embed="rId6">
            <a:alphaModFix/>
          </a:blip>
          <a:stretch>
            <a:fillRect/>
          </a:stretch>
        </p:blipFill>
        <p:spPr>
          <a:xfrm>
            <a:off x="4834800" y="2137773"/>
            <a:ext cx="1983900" cy="1172577"/>
          </a:xfrm>
          <a:prstGeom prst="rect">
            <a:avLst/>
          </a:prstGeom>
          <a:noFill/>
          <a:ln>
            <a:noFill/>
          </a:ln>
        </p:spPr>
      </p:pic>
      <p:pic>
        <p:nvPicPr>
          <p:cNvPr id="320" name="Google Shape;320;p19"/>
          <p:cNvPicPr preferRelativeResize="0"/>
          <p:nvPr/>
        </p:nvPicPr>
        <p:blipFill>
          <a:blip r:embed="rId7">
            <a:alphaModFix/>
          </a:blip>
          <a:stretch>
            <a:fillRect/>
          </a:stretch>
        </p:blipFill>
        <p:spPr>
          <a:xfrm>
            <a:off x="7033650" y="2129649"/>
            <a:ext cx="1983901" cy="1156295"/>
          </a:xfrm>
          <a:prstGeom prst="rect">
            <a:avLst/>
          </a:prstGeom>
          <a:noFill/>
          <a:ln>
            <a:noFill/>
          </a:ln>
        </p:spPr>
      </p:pic>
      <p:sp>
        <p:nvSpPr>
          <p:cNvPr id="321" name="Google Shape;321;p19"/>
          <p:cNvSpPr txBox="1"/>
          <p:nvPr/>
        </p:nvSpPr>
        <p:spPr>
          <a:xfrm>
            <a:off x="5182075" y="3654750"/>
            <a:ext cx="3253200" cy="138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highlight>
                  <a:srgbClr val="FFFFFF"/>
                </a:highlight>
                <a:latin typeface="Roboto"/>
                <a:ea typeface="Roboto"/>
                <a:cs typeface="Roboto"/>
                <a:sym typeface="Roboto"/>
              </a:rPr>
              <a:t>Since the partition of nodes by compressed label has not changed from C2 to C3, we may terminate the algorithm here.</a:t>
            </a:r>
            <a:endParaRPr sz="1200">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Preliminaries</a:t>
            </a:r>
            <a:endParaRPr b="1"/>
          </a:p>
        </p:txBody>
      </p:sp>
      <p:pic>
        <p:nvPicPr>
          <p:cNvPr id="327" name="Google Shape;327;p20"/>
          <p:cNvPicPr preferRelativeResize="0"/>
          <p:nvPr/>
        </p:nvPicPr>
        <p:blipFill>
          <a:blip r:embed="rId3">
            <a:alphaModFix/>
          </a:blip>
          <a:stretch>
            <a:fillRect/>
          </a:stretch>
        </p:blipFill>
        <p:spPr>
          <a:xfrm>
            <a:off x="1279975" y="1392175"/>
            <a:ext cx="7078158" cy="324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nvSpPr>
        <p:spPr>
          <a:xfrm>
            <a:off x="724550" y="961150"/>
            <a:ext cx="79881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b="1" lang="en">
                <a:latin typeface="Nunito"/>
                <a:ea typeface="Nunito"/>
                <a:cs typeface="Nunito"/>
                <a:sym typeface="Nunito"/>
              </a:rPr>
              <a:t>Key</a:t>
            </a:r>
            <a:r>
              <a:rPr lang="en">
                <a:latin typeface="Nunito"/>
                <a:ea typeface="Nunito"/>
                <a:cs typeface="Nunito"/>
                <a:sym typeface="Nunito"/>
              </a:rPr>
              <a:t>: </a:t>
            </a:r>
            <a:r>
              <a:rPr lang="en">
                <a:latin typeface="Nunito"/>
                <a:ea typeface="Nunito"/>
                <a:cs typeface="Nunito"/>
                <a:sym typeface="Nunito"/>
              </a:rPr>
              <a:t>GNN can have as large discriminative power as the WL test if the GNN’s </a:t>
            </a:r>
            <a:r>
              <a:rPr lang="en" u="sng">
                <a:latin typeface="Nunito"/>
                <a:ea typeface="Nunito"/>
                <a:cs typeface="Nunito"/>
                <a:sym typeface="Nunito"/>
              </a:rPr>
              <a:t>aggregation scheme</a:t>
            </a:r>
            <a:r>
              <a:rPr lang="en">
                <a:latin typeface="Nunito"/>
                <a:ea typeface="Nunito"/>
                <a:cs typeface="Nunito"/>
                <a:sym typeface="Nunito"/>
              </a:rPr>
              <a:t> is </a:t>
            </a:r>
            <a:r>
              <a:rPr i="1" lang="en">
                <a:latin typeface="Nunito"/>
                <a:ea typeface="Nunito"/>
                <a:cs typeface="Nunito"/>
                <a:sym typeface="Nunito"/>
              </a:rPr>
              <a:t>highly expressive</a:t>
            </a:r>
            <a:r>
              <a:rPr lang="en">
                <a:latin typeface="Nunito"/>
                <a:ea typeface="Nunito"/>
                <a:cs typeface="Nunito"/>
                <a:sym typeface="Nunito"/>
              </a:rPr>
              <a:t> and can </a:t>
            </a:r>
            <a:r>
              <a:rPr i="1" lang="en">
                <a:latin typeface="Nunito"/>
                <a:ea typeface="Nunito"/>
                <a:cs typeface="Nunito"/>
                <a:sym typeface="Nunito"/>
              </a:rPr>
              <a:t>model injective functions</a:t>
            </a: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 </a:t>
            </a:r>
            <a:r>
              <a:rPr b="1" lang="en">
                <a:latin typeface="Nunito"/>
                <a:ea typeface="Nunito"/>
                <a:cs typeface="Nunito"/>
                <a:sym typeface="Nunito"/>
              </a:rPr>
              <a:t>multiset </a:t>
            </a:r>
            <a:r>
              <a:rPr lang="en">
                <a:latin typeface="Nunito"/>
                <a:ea typeface="Nunito"/>
                <a:cs typeface="Nunito"/>
                <a:sym typeface="Nunito"/>
              </a:rPr>
              <a:t>is a generalized concept of a set that </a:t>
            </a:r>
            <a:r>
              <a:rPr i="1" lang="en">
                <a:latin typeface="Nunito"/>
                <a:ea typeface="Nunito"/>
                <a:cs typeface="Nunito"/>
                <a:sym typeface="Nunito"/>
              </a:rPr>
              <a:t>allows multiple instances</a:t>
            </a:r>
            <a:r>
              <a:rPr lang="en">
                <a:latin typeface="Nunito"/>
                <a:ea typeface="Nunito"/>
                <a:cs typeface="Nunito"/>
                <a:sym typeface="Nunito"/>
              </a:rPr>
              <a:t> for its elements. More formally, a multiset is a 2-tuple X = (S, m) where S is the underlying set of X that is formed from its distinct elements, and m : S → N≥1 gives the multiplicity of the elements.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Hence, to have strong representational power, a GNN must be able to aggregate different multisets into different representations.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The more discriminative the multiset function is, the more powerful the representational power of the underlying GNN.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Therefore, we abstract a GNNs aggregation scheme as a class of functions over multisets that their neural networks can represent, and analyze whether they are able to represent injective multiset functions.</a:t>
            </a:r>
            <a:endParaRPr>
              <a:latin typeface="Nunito"/>
              <a:ea typeface="Nunito"/>
              <a:cs typeface="Nunito"/>
              <a:sym typeface="Nunito"/>
            </a:endParaRPr>
          </a:p>
        </p:txBody>
      </p:sp>
      <p:sp>
        <p:nvSpPr>
          <p:cNvPr id="333" name="Google Shape;333;p21"/>
          <p:cNvSpPr txBox="1"/>
          <p:nvPr>
            <p:ph type="title"/>
          </p:nvPr>
        </p:nvSpPr>
        <p:spPr>
          <a:xfrm>
            <a:off x="911725" y="214025"/>
            <a:ext cx="2498400" cy="65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solidFill>
                  <a:srgbClr val="000000"/>
                </a:solidFill>
              </a:rPr>
              <a:t>Framework</a:t>
            </a:r>
            <a:endParaRPr sz="3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