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li Kangude" initials="MK" lastIdx="1" clrIdx="0">
    <p:extLst>
      <p:ext uri="{19B8F6BF-5375-455C-9EA6-DF929625EA0E}">
        <p15:presenceInfo xmlns:p15="http://schemas.microsoft.com/office/powerpoint/2012/main" userId="a5bc2194b1c8b9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34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315170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43728"/>
                </a:solidFill>
                <a:latin typeface="ASOT-Bidisha" panose="00000400000000000000" pitchFamily="2" charset="0"/>
                <a:ea typeface="Crimson Pro" pitchFamily="34" charset="-122"/>
                <a:cs typeface="ASOT-Bidisha" panose="00000400000000000000" pitchFamily="2" charset="0"/>
              </a:rPr>
              <a:t>Project Allocation Management System</a:t>
            </a:r>
            <a:endParaRPr lang="en-US" sz="6036" dirty="0">
              <a:latin typeface="ASOT-Bidisha" panose="00000400000000000000" pitchFamily="2" charset="0"/>
              <a:cs typeface="ASOT-Bidisha" panose="000004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456485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comprehensive system to efficiently allocate and manage projects and resources within an organization.</a:t>
            </a:r>
            <a:b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>
              <a:solidFill>
                <a:srgbClr val="443728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  <a:t>Presented By:</a:t>
            </a:r>
            <a:br>
              <a:rPr lang="en-US" sz="1750" b="1" dirty="0">
                <a:solidFill>
                  <a:srgbClr val="443728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</a:br>
            <a:r>
              <a:rPr lang="en-US" sz="1750" b="1" dirty="0">
                <a:solidFill>
                  <a:srgbClr val="443728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  <a:t>1. </a:t>
            </a:r>
            <a:r>
              <a:rPr lang="en-US" sz="1750" b="1" dirty="0" err="1">
                <a:solidFill>
                  <a:srgbClr val="443728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  <a:t>Harshwardhan</a:t>
            </a:r>
            <a:r>
              <a:rPr lang="en-US" sz="1750" b="1" dirty="0">
                <a:solidFill>
                  <a:srgbClr val="443728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  <a:t> </a:t>
            </a:r>
            <a:r>
              <a:rPr lang="en-US" sz="1750" b="1" dirty="0" err="1">
                <a:solidFill>
                  <a:srgbClr val="443728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  <a:t>Bichitkar</a:t>
            </a:r>
            <a:r>
              <a:rPr lang="en-US" sz="1750" b="1" dirty="0">
                <a:solidFill>
                  <a:srgbClr val="443728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  <a:t> (20220802149)</a:t>
            </a:r>
            <a:br>
              <a:rPr lang="en-US" sz="1750" b="1" dirty="0">
                <a:solidFill>
                  <a:srgbClr val="443728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</a:br>
            <a:r>
              <a:rPr lang="en-US" sz="1750" b="1" dirty="0">
                <a:solidFill>
                  <a:srgbClr val="443728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  <a:t>2. Yash </a:t>
            </a:r>
            <a:r>
              <a:rPr lang="en-US" sz="1750" b="1" dirty="0" err="1">
                <a:solidFill>
                  <a:srgbClr val="443728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  <a:t>Sakhare</a:t>
            </a:r>
            <a:r>
              <a:rPr lang="en-US" sz="1750" b="1" dirty="0">
                <a:solidFill>
                  <a:srgbClr val="443728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  <a:t> (20220802137)</a:t>
            </a:r>
            <a:br>
              <a:rPr lang="en-US" sz="1750" b="1" dirty="0">
                <a:solidFill>
                  <a:srgbClr val="443728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</a:br>
            <a:r>
              <a:rPr lang="en-US" sz="1750" b="1" dirty="0">
                <a:solidFill>
                  <a:srgbClr val="443728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  <a:t>3. Mauli Kangude (20220802149) </a:t>
            </a:r>
            <a:endParaRPr lang="en-US" sz="175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383417" y="5646777"/>
            <a:ext cx="227767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5525572"/>
            <a:ext cx="247304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-762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01792" y="393977"/>
            <a:ext cx="5554980" cy="9517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ASOT-Bidisha" panose="00000400000000000000" pitchFamily="2" charset="0"/>
                <a:ea typeface="Crimson Pro" pitchFamily="34" charset="-122"/>
                <a:cs typeface="ASOT-Bidisha" panose="00000400000000000000" pitchFamily="2" charset="0"/>
              </a:rPr>
              <a:t>Introduction</a:t>
            </a:r>
          </a:p>
        </p:txBody>
      </p:sp>
      <p:sp>
        <p:nvSpPr>
          <p:cNvPr id="6" name="Shape 3"/>
          <p:cNvSpPr/>
          <p:nvPr/>
        </p:nvSpPr>
        <p:spPr>
          <a:xfrm>
            <a:off x="833199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20842" y="3469362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504009"/>
            <a:ext cx="37958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Optimizing Resource Utilization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projects are staffed with the right people at the right time.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62506" y="3469362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Improved Visibility</a:t>
            </a:r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074717" y="1133799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Gain real-time insights into project status and resource availability.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01792" y="5132665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167313"/>
            <a:ext cx="28588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Enhanced Collaboration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647730"/>
            <a:ext cx="8342313" cy="21878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Facilitate seamless teamwork and communication across projects.</a:t>
            </a:r>
            <a:b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b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b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b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b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1003565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Problem Statement and Solution Overview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Challenges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Inefficient resource allocation, lack of project visibility, and poor collaboration.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Solution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a centralized Project Allocation Management System to address these pain points.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Key Benefits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Improved productivity, better decision-making, and increased project success rates.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" y="6487535"/>
            <a:ext cx="4011929" cy="1444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Database Design </a:t>
            </a:r>
            <a:b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</a:b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(ER Model)</a:t>
            </a:r>
            <a:endParaRPr lang="en-US" sz="4374" dirty="0"/>
          </a:p>
        </p:txBody>
      </p:sp>
      <p:pic>
        <p:nvPicPr>
          <p:cNvPr id="5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EF5CE2-9853-298D-0E0F-588C6DBC1A32}"/>
              </a:ext>
            </a:extLst>
          </p:cNvPr>
          <p:cNvSpPr/>
          <p:nvPr/>
        </p:nvSpPr>
        <p:spPr>
          <a:xfrm>
            <a:off x="2268613" y="2653721"/>
            <a:ext cx="2088772" cy="571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CreateProj</a:t>
            </a:r>
            <a:endParaRPr lang="en-IN" sz="20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69811B-DE65-A5CC-6B1D-E9C5723D35BC}"/>
              </a:ext>
            </a:extLst>
          </p:cNvPr>
          <p:cNvSpPr/>
          <p:nvPr/>
        </p:nvSpPr>
        <p:spPr>
          <a:xfrm>
            <a:off x="2251711" y="811529"/>
            <a:ext cx="2045970" cy="388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Project name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ABB8D8-410D-98A8-3028-A192202CB764}"/>
              </a:ext>
            </a:extLst>
          </p:cNvPr>
          <p:cNvSpPr/>
          <p:nvPr/>
        </p:nvSpPr>
        <p:spPr>
          <a:xfrm>
            <a:off x="2162920" y="4165609"/>
            <a:ext cx="1849010" cy="388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  <a:r>
              <a:rPr lang="en-IN" b="1" dirty="0"/>
              <a:t> </a:t>
            </a:r>
            <a:r>
              <a:rPr lang="en-IN" dirty="0"/>
              <a:t>date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310767-A58E-B512-9345-8684788875F7}"/>
              </a:ext>
            </a:extLst>
          </p:cNvPr>
          <p:cNvSpPr/>
          <p:nvPr/>
        </p:nvSpPr>
        <p:spPr>
          <a:xfrm>
            <a:off x="320039" y="3474468"/>
            <a:ext cx="1545701" cy="663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name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49522C-063B-BE89-8E47-5EC281FBAAB0}"/>
              </a:ext>
            </a:extLst>
          </p:cNvPr>
          <p:cNvSpPr/>
          <p:nvPr/>
        </p:nvSpPr>
        <p:spPr>
          <a:xfrm>
            <a:off x="228600" y="985116"/>
            <a:ext cx="1637140" cy="474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Proj</a:t>
            </a:r>
            <a:r>
              <a:rPr lang="en-IN" dirty="0"/>
              <a:t> _id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DCF2C4-FA88-E453-74D1-202E501E252F}"/>
              </a:ext>
            </a:extLst>
          </p:cNvPr>
          <p:cNvSpPr/>
          <p:nvPr/>
        </p:nvSpPr>
        <p:spPr>
          <a:xfrm>
            <a:off x="228600" y="1994207"/>
            <a:ext cx="1637140" cy="663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address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EA6F49-78FC-89EE-A3B3-6023AFC9FD6A}"/>
              </a:ext>
            </a:extLst>
          </p:cNvPr>
          <p:cNvSpPr/>
          <p:nvPr/>
        </p:nvSpPr>
        <p:spPr>
          <a:xfrm>
            <a:off x="7347289" y="5571559"/>
            <a:ext cx="1758639" cy="496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Timesheet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C1337322-47B5-3BC3-0ED2-BE873E60F529}"/>
              </a:ext>
            </a:extLst>
          </p:cNvPr>
          <p:cNvSpPr/>
          <p:nvPr/>
        </p:nvSpPr>
        <p:spPr>
          <a:xfrm>
            <a:off x="4898173" y="2457617"/>
            <a:ext cx="1588770" cy="108584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Has </a:t>
            </a:r>
            <a:r>
              <a:rPr lang="en-IN" b="1" dirty="0"/>
              <a:t>assigned</a:t>
            </a:r>
            <a:r>
              <a:rPr lang="en-IN" sz="1600" b="1" dirty="0"/>
              <a:t> to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AD960-D971-7DE4-1A08-C55AAB4A5A79}"/>
              </a:ext>
            </a:extLst>
          </p:cNvPr>
          <p:cNvSpPr/>
          <p:nvPr/>
        </p:nvSpPr>
        <p:spPr>
          <a:xfrm>
            <a:off x="7415322" y="2749390"/>
            <a:ext cx="158877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empinseart</a:t>
            </a:r>
            <a:endParaRPr lang="en-IN" sz="20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37CA8C-9B06-1273-5D93-AE6BFC0D5DFA}"/>
              </a:ext>
            </a:extLst>
          </p:cNvPr>
          <p:cNvSpPr/>
          <p:nvPr/>
        </p:nvSpPr>
        <p:spPr>
          <a:xfrm>
            <a:off x="5801059" y="1401055"/>
            <a:ext cx="1714500" cy="5143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firstname</a:t>
            </a:r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A2A67B-8C23-D126-79F0-EE8A4E163CBE}"/>
              </a:ext>
            </a:extLst>
          </p:cNvPr>
          <p:cNvSpPr/>
          <p:nvPr/>
        </p:nvSpPr>
        <p:spPr>
          <a:xfrm>
            <a:off x="9140229" y="1785342"/>
            <a:ext cx="1521353" cy="388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password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8DDAAE-DAA0-267B-E8DF-4450AF1C5B1F}"/>
              </a:ext>
            </a:extLst>
          </p:cNvPr>
          <p:cNvSpPr/>
          <p:nvPr/>
        </p:nvSpPr>
        <p:spPr>
          <a:xfrm>
            <a:off x="5765189" y="498663"/>
            <a:ext cx="1588770" cy="5143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lastname</a:t>
            </a:r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1351BC-D7C1-074D-FFF2-D097843B4657}"/>
              </a:ext>
            </a:extLst>
          </p:cNvPr>
          <p:cNvSpPr/>
          <p:nvPr/>
        </p:nvSpPr>
        <p:spPr>
          <a:xfrm>
            <a:off x="7621017" y="398930"/>
            <a:ext cx="1261528" cy="397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gender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8E6D40-187C-341B-5783-91B238C165D3}"/>
              </a:ext>
            </a:extLst>
          </p:cNvPr>
          <p:cNvSpPr/>
          <p:nvPr/>
        </p:nvSpPr>
        <p:spPr>
          <a:xfrm>
            <a:off x="9270141" y="815414"/>
            <a:ext cx="1261528" cy="4479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Emp_id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7C4278-28F9-9E49-09D9-65116019B94F}"/>
              </a:ext>
            </a:extLst>
          </p:cNvPr>
          <p:cNvSpPr/>
          <p:nvPr/>
        </p:nvSpPr>
        <p:spPr>
          <a:xfrm>
            <a:off x="12306001" y="2749390"/>
            <a:ext cx="1645921" cy="571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Billing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35591C6-E05F-EED5-8C38-A9BCD66E4D21}"/>
              </a:ext>
            </a:extLst>
          </p:cNvPr>
          <p:cNvSpPr/>
          <p:nvPr/>
        </p:nvSpPr>
        <p:spPr>
          <a:xfrm>
            <a:off x="10118657" y="2440695"/>
            <a:ext cx="1085850" cy="108584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has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46CDBB-AEF2-A20B-9941-0EAF77B26F9D}"/>
              </a:ext>
            </a:extLst>
          </p:cNvPr>
          <p:cNvSpPr/>
          <p:nvPr/>
        </p:nvSpPr>
        <p:spPr>
          <a:xfrm>
            <a:off x="13179203" y="639497"/>
            <a:ext cx="1120140" cy="344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salary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C6CE91-4B8D-B3A8-CA78-BA24B6D9C863}"/>
              </a:ext>
            </a:extLst>
          </p:cNvPr>
          <p:cNvSpPr/>
          <p:nvPr/>
        </p:nvSpPr>
        <p:spPr>
          <a:xfrm>
            <a:off x="11204507" y="715902"/>
            <a:ext cx="1183750" cy="4479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perhr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248754-AC4F-1B77-7DF5-2B1CDC53F5E6}"/>
              </a:ext>
            </a:extLst>
          </p:cNvPr>
          <p:cNvSpPr/>
          <p:nvPr/>
        </p:nvSpPr>
        <p:spPr>
          <a:xfrm>
            <a:off x="12580620" y="5085066"/>
            <a:ext cx="1158653" cy="3164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tothrs</a:t>
            </a:r>
            <a:endParaRPr lang="en-IN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7C9F9E-20D3-013A-6F20-9083643E64B6}"/>
              </a:ext>
            </a:extLst>
          </p:cNvPr>
          <p:cNvSpPr/>
          <p:nvPr/>
        </p:nvSpPr>
        <p:spPr>
          <a:xfrm>
            <a:off x="13270853" y="4026503"/>
            <a:ext cx="1268107" cy="388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Pro_id</a:t>
            </a:r>
            <a:endParaRPr lang="en-I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966AD1-C683-A30B-02DA-EA58309552D9}"/>
              </a:ext>
            </a:extLst>
          </p:cNvPr>
          <p:cNvSpPr/>
          <p:nvPr/>
        </p:nvSpPr>
        <p:spPr>
          <a:xfrm>
            <a:off x="11384158" y="4061724"/>
            <a:ext cx="1268107" cy="388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Emp_id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903F86-7BCC-6D49-AF31-F0E10E072BC5}"/>
              </a:ext>
            </a:extLst>
          </p:cNvPr>
          <p:cNvSpPr/>
          <p:nvPr/>
        </p:nvSpPr>
        <p:spPr>
          <a:xfrm>
            <a:off x="4835308" y="6073918"/>
            <a:ext cx="1714500" cy="388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empid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17D6E7-AE62-876F-CEA9-AF0B2C7E36F7}"/>
              </a:ext>
            </a:extLst>
          </p:cNvPr>
          <p:cNvSpPr/>
          <p:nvPr/>
        </p:nvSpPr>
        <p:spPr>
          <a:xfrm>
            <a:off x="6095395" y="7154805"/>
            <a:ext cx="1714500" cy="388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totaltime</a:t>
            </a:r>
            <a:endParaRPr lang="en-I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73C9111-20C0-E7E8-CC33-F5BCBDD85FE6}"/>
              </a:ext>
            </a:extLst>
          </p:cNvPr>
          <p:cNvSpPr/>
          <p:nvPr/>
        </p:nvSpPr>
        <p:spPr>
          <a:xfrm>
            <a:off x="9295609" y="7154804"/>
            <a:ext cx="1714500" cy="388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projectid</a:t>
            </a:r>
            <a:endParaRPr lang="en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2FB90CA-7481-932C-52EE-4F487B08729A}"/>
              </a:ext>
            </a:extLst>
          </p:cNvPr>
          <p:cNvSpPr/>
          <p:nvPr/>
        </p:nvSpPr>
        <p:spPr>
          <a:xfrm>
            <a:off x="10104603" y="5949963"/>
            <a:ext cx="1714500" cy="3888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date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6F820F1C-528F-C8B3-4776-C8AE813338FD}"/>
              </a:ext>
            </a:extLst>
          </p:cNvPr>
          <p:cNvSpPr/>
          <p:nvPr/>
        </p:nvSpPr>
        <p:spPr>
          <a:xfrm>
            <a:off x="7368594" y="3942221"/>
            <a:ext cx="1714500" cy="81133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Bills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F0485D-695F-5E73-9E6B-F0348E490DA3}"/>
              </a:ext>
            </a:extLst>
          </p:cNvPr>
          <p:cNvCxnSpPr>
            <a:stCxn id="13" idx="4"/>
            <a:endCxn id="13" idx="4"/>
          </p:cNvCxnSpPr>
          <p:nvPr/>
        </p:nvCxnSpPr>
        <p:spPr>
          <a:xfrm>
            <a:off x="3274696" y="1200400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D49FEB-727B-231E-4676-404CAD7F8194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3274696" y="1200400"/>
            <a:ext cx="38303" cy="1453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CA8403-8AEF-9801-0112-2559991F62B0}"/>
              </a:ext>
            </a:extLst>
          </p:cNvPr>
          <p:cNvCxnSpPr>
            <a:cxnSpLocks/>
            <a:stCxn id="16" idx="5"/>
            <a:endCxn id="6" idx="0"/>
          </p:cNvCxnSpPr>
          <p:nvPr/>
        </p:nvCxnSpPr>
        <p:spPr>
          <a:xfrm>
            <a:off x="1625986" y="1389781"/>
            <a:ext cx="1687013" cy="1263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AE60B2F-6561-7EB2-2920-E2A657E3E8F2}"/>
              </a:ext>
            </a:extLst>
          </p:cNvPr>
          <p:cNvCxnSpPr>
            <a:cxnSpLocks/>
            <a:stCxn id="17" idx="5"/>
            <a:endCxn id="6" idx="1"/>
          </p:cNvCxnSpPr>
          <p:nvPr/>
        </p:nvCxnSpPr>
        <p:spPr>
          <a:xfrm>
            <a:off x="1625986" y="2560825"/>
            <a:ext cx="642627" cy="37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6E4C374-1F33-8C5A-3044-6D41EEC5FBD7}"/>
              </a:ext>
            </a:extLst>
          </p:cNvPr>
          <p:cNvCxnSpPr>
            <a:cxnSpLocks/>
            <a:stCxn id="15" idx="6"/>
            <a:endCxn id="6" idx="2"/>
          </p:cNvCxnSpPr>
          <p:nvPr/>
        </p:nvCxnSpPr>
        <p:spPr>
          <a:xfrm flipV="1">
            <a:off x="1865740" y="3225221"/>
            <a:ext cx="1447259" cy="58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CF8CAD-0CBC-D325-ED82-890FC931F55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3087425" y="3225221"/>
            <a:ext cx="225574" cy="940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8691D5-C46D-086B-19C1-5E510B52EED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1946318" y="1196683"/>
            <a:ext cx="359683" cy="1838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E1FE33-6570-5225-4795-29AB94949C67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6658309" y="1915407"/>
            <a:ext cx="784841" cy="1140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666E85F-D134-9DBA-A8D7-1392987ADB4C}"/>
              </a:ext>
            </a:extLst>
          </p:cNvPr>
          <p:cNvCxnSpPr>
            <a:cxnSpLocks/>
            <a:stCxn id="29" idx="4"/>
            <a:endCxn id="25" idx="0"/>
          </p:cNvCxnSpPr>
          <p:nvPr/>
        </p:nvCxnSpPr>
        <p:spPr>
          <a:xfrm flipH="1">
            <a:off x="8209707" y="796750"/>
            <a:ext cx="42074" cy="1952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19E14E-B931-DF49-3997-F7C7A257F32E}"/>
              </a:ext>
            </a:extLst>
          </p:cNvPr>
          <p:cNvCxnSpPr>
            <a:cxnSpLocks/>
            <a:stCxn id="27" idx="4"/>
            <a:endCxn id="25" idx="3"/>
          </p:cNvCxnSpPr>
          <p:nvPr/>
        </p:nvCxnSpPr>
        <p:spPr>
          <a:xfrm flipH="1">
            <a:off x="9004092" y="2174213"/>
            <a:ext cx="896814" cy="860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3FDCB7E-EAEA-BF4B-F18D-06D4DC32E63F}"/>
              </a:ext>
            </a:extLst>
          </p:cNvPr>
          <p:cNvCxnSpPr>
            <a:cxnSpLocks/>
          </p:cNvCxnSpPr>
          <p:nvPr/>
        </p:nvCxnSpPr>
        <p:spPr>
          <a:xfrm flipH="1">
            <a:off x="8244532" y="1175906"/>
            <a:ext cx="1159960" cy="1549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46A2765-F408-C42D-75BE-EEA57B59F7B9}"/>
              </a:ext>
            </a:extLst>
          </p:cNvPr>
          <p:cNvCxnSpPr>
            <a:cxnSpLocks/>
            <a:stCxn id="28" idx="6"/>
            <a:endCxn id="25" idx="0"/>
          </p:cNvCxnSpPr>
          <p:nvPr/>
        </p:nvCxnSpPr>
        <p:spPr>
          <a:xfrm>
            <a:off x="7353959" y="755839"/>
            <a:ext cx="855748" cy="199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B04B49-CE99-0559-DEF9-1FBFA6D8D915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12466555" y="3236885"/>
            <a:ext cx="114065" cy="881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32D095-3F47-6860-B4ED-AA93C0F20213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 flipH="1">
            <a:off x="13128962" y="983561"/>
            <a:ext cx="610311" cy="1765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7373008-04B0-FA9E-8784-78BC11756508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13128962" y="3320891"/>
            <a:ext cx="30985" cy="1764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7129D57-DB75-2F76-EEEB-B552BBCF311E}"/>
              </a:ext>
            </a:extLst>
          </p:cNvPr>
          <p:cNvCxnSpPr>
            <a:cxnSpLocks/>
            <a:stCxn id="32" idx="3"/>
            <a:endCxn id="37" idx="0"/>
          </p:cNvCxnSpPr>
          <p:nvPr/>
        </p:nvCxnSpPr>
        <p:spPr>
          <a:xfrm flipH="1">
            <a:off x="13904907" y="3035141"/>
            <a:ext cx="47015" cy="991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1FE67C-A3F8-E63B-6778-090FE147F6CD}"/>
              </a:ext>
            </a:extLst>
          </p:cNvPr>
          <p:cNvCxnSpPr>
            <a:cxnSpLocks/>
            <a:stCxn id="23" idx="3"/>
            <a:endCxn id="42" idx="3"/>
          </p:cNvCxnSpPr>
          <p:nvPr/>
        </p:nvCxnSpPr>
        <p:spPr>
          <a:xfrm>
            <a:off x="9105928" y="5819878"/>
            <a:ext cx="1249758" cy="462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912AF7-57BE-1DA7-3309-18B35B916C5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822219" y="6001713"/>
            <a:ext cx="724473" cy="121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412FFDA-1CBF-DB5D-7132-6A214B3733F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315141" y="6068197"/>
            <a:ext cx="911468" cy="107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74039C6-8554-45D8-E27C-5BB131505E5F}"/>
              </a:ext>
            </a:extLst>
          </p:cNvPr>
          <p:cNvCxnSpPr>
            <a:cxnSpLocks/>
            <a:stCxn id="23" idx="1"/>
            <a:endCxn id="39" idx="6"/>
          </p:cNvCxnSpPr>
          <p:nvPr/>
        </p:nvCxnSpPr>
        <p:spPr>
          <a:xfrm flipH="1">
            <a:off x="6549808" y="5819878"/>
            <a:ext cx="797481" cy="448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D17D11A-C77B-EA67-915C-87E86C332725}"/>
              </a:ext>
            </a:extLst>
          </p:cNvPr>
          <p:cNvCxnSpPr>
            <a:cxnSpLocks/>
          </p:cNvCxnSpPr>
          <p:nvPr/>
        </p:nvCxnSpPr>
        <p:spPr>
          <a:xfrm>
            <a:off x="4329172" y="2939471"/>
            <a:ext cx="648000" cy="233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C206124-3411-DC0B-AD7B-2E0956C507C8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11204507" y="2983620"/>
            <a:ext cx="1101494" cy="5152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DD944F1-7D56-D8A0-2741-FF43D975128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9004092" y="3035140"/>
            <a:ext cx="1136230" cy="683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39A4A68-C8EA-144F-FCFE-7F9B264FCB6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486943" y="3000542"/>
            <a:ext cx="928379" cy="3459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17C1DD9-5273-EC23-7BC7-FAFBCB8D8762}"/>
              </a:ext>
            </a:extLst>
          </p:cNvPr>
          <p:cNvCxnSpPr>
            <a:cxnSpLocks/>
            <a:stCxn id="23" idx="0"/>
            <a:endCxn id="43" idx="2"/>
          </p:cNvCxnSpPr>
          <p:nvPr/>
        </p:nvCxnSpPr>
        <p:spPr>
          <a:xfrm flipH="1" flipV="1">
            <a:off x="8225844" y="4753556"/>
            <a:ext cx="765" cy="81800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6886455-7867-84CA-E0F8-27C8012576BB}"/>
              </a:ext>
            </a:extLst>
          </p:cNvPr>
          <p:cNvCxnSpPr>
            <a:cxnSpLocks/>
            <a:stCxn id="43" idx="0"/>
            <a:endCxn id="25" idx="2"/>
          </p:cNvCxnSpPr>
          <p:nvPr/>
        </p:nvCxnSpPr>
        <p:spPr>
          <a:xfrm flipH="1" flipV="1">
            <a:off x="8209707" y="3320890"/>
            <a:ext cx="16137" cy="62133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597825"/>
            <a:ext cx="56335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Implementation Details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625453"/>
            <a:ext cx="3370064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67783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Front-end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67783" y="4335661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HTML, CSS for responsive and intuitive user interface.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625453"/>
            <a:ext cx="3370064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860018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Back-end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0018" y="4335661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C# and ASP.NET Core for efficient data processing and API integration.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625453"/>
            <a:ext cx="3370064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52253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Database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2253" y="4335661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SQL Server for secure and scalable data storage and management.</a:t>
            </a:r>
            <a:endParaRPr lang="en-US" sz="1750" dirty="0"/>
          </a:p>
        </p:txBody>
      </p:sp>
      <p:pic>
        <p:nvPicPr>
          <p:cNvPr id="1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3357324" y="458391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User Interface:</a:t>
            </a:r>
            <a:endParaRPr lang="en-US" sz="262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324" y="1208127"/>
            <a:ext cx="7915751" cy="2589967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324" y="3985498"/>
            <a:ext cx="7915751" cy="311931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57324" y="7354729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9278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Key Features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955488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1774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Resource Allocation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657844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Optimally assign employees to projects based on skills and availability.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955488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1774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Project Tracking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65784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 project progress, milestones, and potential bottlenecks.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955488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1774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Collaboration Tools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657844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 seamless communication and document sharing among team members.</a:t>
            </a:r>
            <a:endParaRPr lang="en-US" sz="1750" dirty="0"/>
          </a:p>
        </p:txBody>
      </p:sp>
      <p:pic>
        <p:nvPicPr>
          <p:cNvPr id="16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Future Aspects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30418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Sustainability Integration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Integrating sustainability metrics into project allocation decisions can promote environmentally responsible practices.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Advanced Analytics and Data Visualization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304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 machine learning to predict resource needs and optimize allocation.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8047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Integration Capabilities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Seamlessly integrate with other business systems for a holistic view.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8744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15070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Allocation Management System provides a comprehensive solution to streamline project management and resource utilization, driving increased productivity and project success.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4591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REFRENCES</a:t>
            </a:r>
            <a:endParaRPr lang="en-US" sz="4374" dirty="0"/>
          </a:p>
        </p:txBody>
      </p:sp>
      <p:sp>
        <p:nvSpPr>
          <p:cNvPr id="7" name="Text 5"/>
          <p:cNvSpPr/>
          <p:nvPr/>
        </p:nvSpPr>
        <p:spPr>
          <a:xfrm>
            <a:off x="2037993" y="548675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352</Words>
  <Application>Microsoft Office PowerPoint</Application>
  <PresentationFormat>Custom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ASOT-Bidisha</vt:lpstr>
      <vt:lpstr>Crimson Pro</vt:lpstr>
      <vt:lpstr>Mongolian Baiti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Mauli Kangude</cp:lastModifiedBy>
  <cp:revision>4</cp:revision>
  <dcterms:created xsi:type="dcterms:W3CDTF">2024-04-29T10:11:59Z</dcterms:created>
  <dcterms:modified xsi:type="dcterms:W3CDTF">2024-04-29T15:08:08Z</dcterms:modified>
</cp:coreProperties>
</file>