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e82c475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e82c475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fdd2d98d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fdd2d98d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fdd2d98d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fdd2d98d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e82c475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0e82c475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eb7759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eb7759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eb775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eb775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0e82c475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0e82c475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e82c475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e82c475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Berdasarkan SURAT EDARAN KEPOLISIAN NEGARA REPUBLIK INDONESIA Nomor: SE/ 06 / X /2015 tentang PENANGANAN UJARAN KEBENCIAN (HATE SPEECH) bahwa ujaran kebencian dapat berupa tindak pidana yang diatur dalam Kitab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Undang-Undang Hukum Pidana (KUHP) dan ketentuan pidana lainnya di luar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KUHP.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e82c475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e82c475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e82c475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e82c475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fdd2d98d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fdd2d98d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fdd2d98d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fdd2d98d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TOXIC COMMENTS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Erlangga, Maulia Harjono, 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Nadya Safitri, Pray Somaldo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50" y="149400"/>
            <a:ext cx="72513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975" y="213125"/>
            <a:ext cx="1818250" cy="6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311700" y="19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Hasil (W</a:t>
            </a:r>
            <a:r>
              <a:rPr lang="en-GB" sz="4800"/>
              <a:t>eb Application)</a:t>
            </a:r>
            <a:endParaRPr sz="4800">
              <a:solidFill>
                <a:schemeClr val="accent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00" y="1000025"/>
            <a:ext cx="7202788" cy="38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00" y="1000025"/>
            <a:ext cx="7202788" cy="38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>
            <p:ph idx="4294967295" type="title"/>
          </p:nvPr>
        </p:nvSpPr>
        <p:spPr>
          <a:xfrm>
            <a:off x="311700" y="19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Hasil (Input</a:t>
            </a:r>
            <a:r>
              <a:rPr lang="en-GB" sz="4800"/>
              <a:t> Komentar)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00" y="1000025"/>
            <a:ext cx="7202788" cy="38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4294967295" type="title"/>
          </p:nvPr>
        </p:nvSpPr>
        <p:spPr>
          <a:xfrm>
            <a:off x="311700" y="19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Hasil (Prediksi </a:t>
            </a:r>
            <a:r>
              <a:rPr lang="en-GB" sz="4800"/>
              <a:t>Komentar)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1642" r="0" t="0"/>
          <a:stretch/>
        </p:blipFill>
        <p:spPr>
          <a:xfrm>
            <a:off x="0" y="1219200"/>
            <a:ext cx="9143999" cy="39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50" y="149400"/>
            <a:ext cx="725137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9975" y="213125"/>
            <a:ext cx="1818250" cy="6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9" y="624049"/>
            <a:ext cx="8194899" cy="3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43038"/>
            <a:ext cx="57245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490502">
            <a:off x="576225" y="1180500"/>
            <a:ext cx="4446978" cy="307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39502">
            <a:off x="1470264" y="1196775"/>
            <a:ext cx="6203461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4437050" y="1668725"/>
            <a:ext cx="4959849" cy="18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37850" y="526350"/>
            <a:ext cx="5706900" cy="41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S</a:t>
            </a:r>
            <a:r>
              <a:rPr lang="en-GB" sz="1900"/>
              <a:t>etiap orang dapat memberikan komentar terhadap konten-konten yang tersebar di media sosial. Komentar yang diberikan oleh pengguna media sosial dapat  bersifat positif atau negatif.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Berlandaskan dari surat edaran yang dikeluarkan Kepolisian Negara RI tentang penanganan ujaran kebencian bahwa ujaran kebencian dapat berupa tindak pidana yang diatur dalam Kitab Undang-Undang Hukum Pidana (KUHP) dan ketentuan pidana lainnya di luar KUHP.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Oleh karena itu, kami membuat sistem yang mengklasifikasikan komentar di media sosial yang bersifat negatif dengan empat klasifikasi yaitu, sara, radikalisme, pornografi, dan pencemaran nama baik.</a:t>
            </a:r>
            <a:endParaRPr sz="19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750" y="429350"/>
            <a:ext cx="2769825" cy="42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3278950" y="1500550"/>
            <a:ext cx="2880300" cy="2864400"/>
          </a:xfrm>
          <a:prstGeom prst="ellipse">
            <a:avLst/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TOXIC COMMENTS</a:t>
            </a:r>
            <a:endParaRPr b="1" sz="2500"/>
          </a:p>
        </p:txBody>
      </p:sp>
      <p:sp>
        <p:nvSpPr>
          <p:cNvPr id="95" name="Google Shape;95;p17"/>
          <p:cNvSpPr/>
          <p:nvPr/>
        </p:nvSpPr>
        <p:spPr>
          <a:xfrm>
            <a:off x="617225" y="1251450"/>
            <a:ext cx="2018700" cy="1132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Pencemaran Nama Baik</a:t>
            </a:r>
            <a:endParaRPr sz="2300"/>
          </a:p>
        </p:txBody>
      </p:sp>
      <p:sp>
        <p:nvSpPr>
          <p:cNvPr id="96" name="Google Shape;96;p17"/>
          <p:cNvSpPr/>
          <p:nvPr/>
        </p:nvSpPr>
        <p:spPr>
          <a:xfrm>
            <a:off x="6574900" y="1403850"/>
            <a:ext cx="1835700" cy="680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SARA</a:t>
            </a:r>
            <a:endParaRPr sz="2900"/>
          </a:p>
        </p:txBody>
      </p:sp>
      <p:sp>
        <p:nvSpPr>
          <p:cNvPr id="97" name="Google Shape;97;p17"/>
          <p:cNvSpPr/>
          <p:nvPr/>
        </p:nvSpPr>
        <p:spPr>
          <a:xfrm>
            <a:off x="800100" y="3836950"/>
            <a:ext cx="1835700" cy="680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Pornografi</a:t>
            </a:r>
            <a:endParaRPr sz="2300"/>
          </a:p>
        </p:txBody>
      </p:sp>
      <p:sp>
        <p:nvSpPr>
          <p:cNvPr id="98" name="Google Shape;98;p17"/>
          <p:cNvSpPr/>
          <p:nvPr/>
        </p:nvSpPr>
        <p:spPr>
          <a:xfrm>
            <a:off x="6574900" y="3836950"/>
            <a:ext cx="2113500" cy="680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Radikalisme</a:t>
            </a:r>
            <a:endParaRPr sz="2500"/>
          </a:p>
        </p:txBody>
      </p:sp>
      <p:cxnSp>
        <p:nvCxnSpPr>
          <p:cNvPr id="99" name="Google Shape;99;p17"/>
          <p:cNvCxnSpPr>
            <a:stCxn id="94" idx="1"/>
            <a:endCxn id="95" idx="3"/>
          </p:cNvCxnSpPr>
          <p:nvPr/>
        </p:nvCxnSpPr>
        <p:spPr>
          <a:xfrm rot="10800000">
            <a:off x="2636060" y="1817732"/>
            <a:ext cx="1064700" cy="10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4" idx="7"/>
            <a:endCxn id="96" idx="1"/>
          </p:cNvCxnSpPr>
          <p:nvPr/>
        </p:nvCxnSpPr>
        <p:spPr>
          <a:xfrm flipH="1" rot="10800000">
            <a:off x="5737440" y="1743932"/>
            <a:ext cx="837600" cy="17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4" idx="3"/>
            <a:endCxn id="97" idx="3"/>
          </p:cNvCxnSpPr>
          <p:nvPr/>
        </p:nvCxnSpPr>
        <p:spPr>
          <a:xfrm flipH="1">
            <a:off x="2635760" y="3945468"/>
            <a:ext cx="1065000" cy="2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stCxn id="94" idx="5"/>
            <a:endCxn id="98" idx="1"/>
          </p:cNvCxnSpPr>
          <p:nvPr/>
        </p:nvCxnSpPr>
        <p:spPr>
          <a:xfrm>
            <a:off x="5737440" y="3945468"/>
            <a:ext cx="837600" cy="2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Klasifikasi</a:t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Data</a:t>
            </a:r>
            <a:endParaRPr sz="48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800" y="1365676"/>
            <a:ext cx="1281776" cy="130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399" y="1365675"/>
            <a:ext cx="1281776" cy="1306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0999" y="1365675"/>
            <a:ext cx="1281776" cy="1306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3753125" y="3689250"/>
            <a:ext cx="1554498" cy="1067418"/>
          </a:xfrm>
          <a:prstGeom prst="flowChartDocumen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Dataset</a:t>
            </a:r>
            <a:endParaRPr sz="3100"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3000688" y="2672028"/>
            <a:ext cx="3031150" cy="1017198"/>
            <a:chOff x="2907397" y="2801233"/>
            <a:chExt cx="3310200" cy="1117800"/>
          </a:xfrm>
        </p:grpSpPr>
        <p:cxnSp>
          <p:nvCxnSpPr>
            <p:cNvPr id="114" name="Google Shape;114;p18"/>
            <p:cNvCxnSpPr>
              <a:stCxn id="110" idx="2"/>
              <a:endCxn id="112" idx="0"/>
            </p:cNvCxnSpPr>
            <p:nvPr/>
          </p:nvCxnSpPr>
          <p:spPr>
            <a:xfrm>
              <a:off x="4562523" y="2801233"/>
              <a:ext cx="15300" cy="1117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18"/>
            <p:cNvCxnSpPr>
              <a:stCxn id="109" idx="2"/>
              <a:endCxn id="111" idx="2"/>
            </p:cNvCxnSpPr>
            <p:nvPr/>
          </p:nvCxnSpPr>
          <p:spPr>
            <a:xfrm flipH="1" rot="-5400000">
              <a:off x="4562197" y="1146434"/>
              <a:ext cx="600" cy="3310200"/>
            </a:xfrm>
            <a:prstGeom prst="bentConnector3">
              <a:avLst>
                <a:gd fmla="val 65146689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5989925" y="1383675"/>
            <a:ext cx="2913600" cy="2803500"/>
          </a:xfrm>
          <a:prstGeom prst="flowChartMagneticTap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312700" y="1197925"/>
            <a:ext cx="2757600" cy="3167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48250" y="1990650"/>
            <a:ext cx="2913600" cy="1538400"/>
          </a:xfrm>
          <a:prstGeom prst="rect">
            <a:avLst/>
          </a:prstGeom>
        </p:spPr>
        <p:txBody>
          <a:bodyPr anchorCtr="0" anchor="ctr" bIns="91425" lIns="91425" spcFirstLastPara="1" rIns="12550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800"/>
              <a:t>6995 data</a:t>
            </a:r>
            <a:endParaRPr sz="9800"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5716125" y="2219250"/>
            <a:ext cx="32754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0"/>
              <a:t>96%</a:t>
            </a:r>
            <a:endParaRPr sz="110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00" y="2133600"/>
            <a:ext cx="1719650" cy="17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accent1"/>
                </a:solidFill>
              </a:rPr>
              <a:t>Modeling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816700" y="563075"/>
            <a:ext cx="2173200" cy="1345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Linear SVM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Deployment</a:t>
            </a:r>
            <a:endParaRPr sz="4900"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/>
              <a:t>Model yang sudah dibuat kemudian diimplementasikan menjadi sebuah halaman web yang di-deploy pada AWS EC2</a:t>
            </a:r>
            <a:endParaRPr sz="2000"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300"/>
              <a:t>http://52.91.67.108/</a:t>
            </a:r>
            <a:endParaRPr sz="8300"/>
          </a:p>
        </p:txBody>
      </p: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311700" y="36287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700">
                <a:solidFill>
                  <a:schemeClr val="lt1"/>
                </a:solidFill>
              </a:rPr>
              <a:t>Halaman web dapat diakses pada alamat di atas.</a:t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