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3"/>
  </p:notesMasterIdLst>
  <p:sldIdLst>
    <p:sldId id="284" r:id="rId5"/>
    <p:sldId id="313" r:id="rId6"/>
    <p:sldId id="287" r:id="rId7"/>
    <p:sldId id="297" r:id="rId8"/>
    <p:sldId id="309" r:id="rId9"/>
    <p:sldId id="299" r:id="rId10"/>
    <p:sldId id="300" r:id="rId11"/>
    <p:sldId id="308" r:id="rId12"/>
    <p:sldId id="305" r:id="rId13"/>
    <p:sldId id="306" r:id="rId14"/>
    <p:sldId id="310" r:id="rId15"/>
    <p:sldId id="303" r:id="rId16"/>
    <p:sldId id="302" r:id="rId17"/>
    <p:sldId id="285" r:id="rId18"/>
    <p:sldId id="311" r:id="rId19"/>
    <p:sldId id="312" r:id="rId20"/>
    <p:sldId id="314" r:id="rId21"/>
    <p:sldId id="3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640"/>
    <a:srgbClr val="2A9D8F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89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570" y="6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9415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883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3688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455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76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63172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86604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4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98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536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3517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858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6414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733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81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6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221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4969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847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84767F-DCF6-492B-AE4E-FAE6DBC8A21C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4A1C2C-ADC8-4DB5-86F9-EC3F7C565F03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04EDF-3DF9-43A6-AFC9-BEE46652918C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06DBB-7AB5-411C-B534-F021C68BF92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3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  <p:sldLayoutId id="2147483690" r:id="rId16"/>
    <p:sldLayoutId id="2147483691" r:id="rId17"/>
    <p:sldLayoutId id="2147483663" r:id="rId18"/>
    <p:sldLayoutId id="2147483664" r:id="rId19"/>
    <p:sldLayoutId id="2147483669" r:id="rId20"/>
    <p:sldLayoutId id="2147483665" r:id="rId21"/>
    <p:sldLayoutId id="2147483692" r:id="rId22"/>
    <p:sldLayoutId id="2147483693" r:id="rId2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99" y="1921565"/>
            <a:ext cx="6586331" cy="17095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Implementasi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Metode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entury Gothic (Headings)"/>
                <a:ea typeface="Calibri" panose="020F0502020204030204" pitchFamily="34" charset="0"/>
              </a:rPr>
              <a:t>Multi Attribute Utility Theory 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(MAUT)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dalam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Menentukan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Penerima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Bantuan</a:t>
            </a:r>
            <a:br>
              <a:rPr lang="en-US" sz="1800" b="1" dirty="0">
                <a:latin typeface="Century Gothic (Headings)"/>
                <a:ea typeface="Calibri" panose="020F0502020204030204" pitchFamily="34" charset="0"/>
              </a:rPr>
            </a:b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Kepada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Kelompok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Wirausaha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Bersama (KWB)</a:t>
            </a:r>
            <a:endParaRPr lang="en-US" dirty="0">
              <a:latin typeface="Century Gothic (Headings)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876" y="4785559"/>
            <a:ext cx="4873752" cy="889088"/>
          </a:xfrm>
        </p:spPr>
        <p:txBody>
          <a:bodyPr/>
          <a:lstStyle/>
          <a:p>
            <a:r>
              <a:rPr lang="en-US" sz="1800" dirty="0">
                <a:latin typeface="Univers Condensed Light" panose="020B0306020202040204" pitchFamily="34" charset="0"/>
              </a:rPr>
              <a:t>Maulidani Mahmud</a:t>
            </a:r>
          </a:p>
          <a:p>
            <a:r>
              <a:rPr lang="en-US" sz="1800" dirty="0">
                <a:latin typeface="Univers Condensed Light" panose="020B0306020202040204" pitchFamily="34" charset="0"/>
              </a:rPr>
              <a:t>60900118012</a:t>
            </a:r>
          </a:p>
        </p:txBody>
      </p:sp>
      <p:sp>
        <p:nvSpPr>
          <p:cNvPr id="5" name="Subtitle 25">
            <a:extLst>
              <a:ext uri="{FF2B5EF4-FFF2-40B4-BE49-F238E27FC236}">
                <a16:creationId xmlns:a16="http://schemas.microsoft.com/office/drawing/2014/main" id="{FF41562D-34DE-4AF2-A9E1-F2DA489473BC}"/>
              </a:ext>
            </a:extLst>
          </p:cNvPr>
          <p:cNvSpPr txBox="1">
            <a:spLocks/>
          </p:cNvSpPr>
          <p:nvPr/>
        </p:nvSpPr>
        <p:spPr>
          <a:xfrm>
            <a:off x="1228876" y="974035"/>
            <a:ext cx="4873752" cy="8890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Univers Condensed Light" panose="020B0306020202040204" pitchFamily="34" charset="0"/>
              </a:rPr>
              <a:t>Seminar Hasil </a:t>
            </a:r>
            <a:r>
              <a:rPr lang="en-US" sz="1800" dirty="0" err="1">
                <a:latin typeface="Univers Condensed Light" panose="020B0306020202040204" pitchFamily="34" charset="0"/>
              </a:rPr>
              <a:t>Penelitian</a:t>
            </a:r>
            <a:endParaRPr lang="en-US" sz="1800" dirty="0">
              <a:latin typeface="Univers Condensed Light" panose="020B030602020204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49F9DB3-0AF6-4EB3-B9E6-1E32A473A0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51" b="1951"/>
          <a:stretch>
            <a:fillRect/>
          </a:stretch>
        </p:blipFill>
        <p:spPr>
          <a:xfrm>
            <a:off x="7646503" y="812292"/>
            <a:ext cx="3434903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452879"/>
            <a:ext cx="5235889" cy="1345743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Century Gothic (Headings)"/>
              </a:rPr>
              <a:t>Manfaat</a:t>
            </a:r>
            <a:br>
              <a:rPr lang="en-US" dirty="0">
                <a:latin typeface="Century Gothic (Headings)"/>
              </a:rPr>
            </a:b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614168"/>
            <a:ext cx="5087112" cy="2465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nivers Condensed Light" panose="020B0306020202040204" pitchFamily="34" charset="0"/>
              </a:rPr>
              <a:t>Memberikan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rekomendasi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untuk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menentukan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pemilihan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penerima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bantuan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kepada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KWB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secara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akurat</a:t>
            </a:r>
            <a:r>
              <a:rPr lang="en-US" altLang="zh-CN" sz="2000" dirty="0">
                <a:latin typeface="Univers Condensed Light" panose="020B0306020202040204" pitchFamily="34" charset="0"/>
              </a:rPr>
              <a:t>,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efisien</a:t>
            </a:r>
            <a:r>
              <a:rPr lang="en-US" altLang="zh-CN" sz="2000" dirty="0">
                <a:latin typeface="Univers Condensed Light" panose="020B0306020202040204" pitchFamily="34" charset="0"/>
              </a:rPr>
              <a:t>, dan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transparan</a:t>
            </a:r>
            <a:endParaRPr lang="en-US" altLang="zh-CN" sz="2000" dirty="0">
              <a:latin typeface="Univers Condensed Light" panose="020B0306020202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Univers Condensed Light" panose="020B0306020202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Univers Condensed Light" panose="020B0306020202040204" pitchFamily="34" charset="0"/>
              </a:rPr>
              <a:t>Sistem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ini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berbasis</a:t>
            </a:r>
            <a:r>
              <a:rPr lang="en-US" altLang="zh-CN" sz="2000" dirty="0">
                <a:latin typeface="Univers Condensed Light" panose="020B0306020202040204" pitchFamily="34" charset="0"/>
              </a:rPr>
              <a:t> website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sehingga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memberi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kemudahan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untuk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mengakses</a:t>
            </a:r>
            <a:r>
              <a:rPr lang="en-US" altLang="zh-CN" sz="2000" dirty="0">
                <a:latin typeface="Univers Condensed Light" panose="020B0306020202040204" pitchFamily="34" charset="0"/>
              </a:rPr>
              <a:t> dan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mengolah</a:t>
            </a:r>
            <a:r>
              <a:rPr lang="en-US" altLang="zh-CN" sz="2000" dirty="0">
                <a:latin typeface="Univers Condensed Light" panose="020B0306020202040204" pitchFamily="34" charset="0"/>
              </a:rPr>
              <a:t> data KWB.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31AB12-EEB6-48A5-AFD7-8F297326AF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81" r="28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266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Apa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itu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MAUT 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 dirty="0">
                <a:solidFill>
                  <a:schemeClr val="bg1"/>
                </a:solidFill>
                <a:effectLst/>
                <a:latin typeface="Univers Condensed Light" panose="020B0306020202040204" pitchFamily="34" charset="0"/>
                <a:ea typeface="Calibri" panose="020F0502020204030204" pitchFamily="34" charset="0"/>
              </a:rPr>
              <a:t>Multi Attribute Utility Theory</a:t>
            </a:r>
            <a:endParaRPr lang="en-US" altLang="zh-CN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FC59237-D192-4D47-A67E-5CA519410C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99" r="16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669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MAUT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suatu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digunakan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mengukur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tingkat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preferensi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penerima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bantuan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berdasarkan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berbagai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atribut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relevan</a:t>
            </a:r>
            <a:endParaRPr lang="en-US" sz="28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44709" y="1630738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332" y="4334256"/>
            <a:ext cx="2502408" cy="585216"/>
          </a:xfrm>
        </p:spPr>
        <p:txBody>
          <a:bodyPr/>
          <a:lstStyle/>
          <a:p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Fajar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Israwan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dkk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., 2018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6992" y="4674745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”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C6C8D30E-4C06-4383-ABFC-57EBA0468B35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12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Footer Placeholder 13">
            <a:extLst>
              <a:ext uri="{FF2B5EF4-FFF2-40B4-BE49-F238E27FC236}">
                <a16:creationId xmlns:a16="http://schemas.microsoft.com/office/drawing/2014/main" id="{47A114E7-68BC-47D4-8761-3A20D7A4C812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947E57DA-5079-4310-AF43-466172670570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6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Menggunakan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SPK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membantu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memastikan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bahwa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proses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penentuan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penerima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bantuan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itu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adil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transparan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efisien</a:t>
            </a:r>
            <a:r>
              <a:rPr lang="en-US" sz="2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dan </a:t>
            </a:r>
            <a:r>
              <a:rPr lang="en-US" sz="2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akurat</a:t>
            </a:r>
            <a:endParaRPr lang="en-US" sz="28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584" y="4334256"/>
            <a:ext cx="3348228" cy="585216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Mahendra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&amp;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Ernanda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Univers Condensed Light" panose="020B0306020202040204" pitchFamily="34" charset="0"/>
              </a:rPr>
              <a:t>Aryanto</a:t>
            </a:r>
            <a:r>
              <a:rPr lang="en-US" sz="18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, 2019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9AF203-CFBA-4AEF-B58D-759D0F21D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44709" y="1630738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468C2E-3F69-4149-A14B-0493484405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6992" y="4674745"/>
            <a:ext cx="1798955" cy="2062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”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A12DD823-0053-43CE-BEFF-7EFA7B536F83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13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Footer Placeholder 13">
            <a:extLst>
              <a:ext uri="{FF2B5EF4-FFF2-40B4-BE49-F238E27FC236}">
                <a16:creationId xmlns:a16="http://schemas.microsoft.com/office/drawing/2014/main" id="{FA95BD38-D5B7-431C-81F7-EAA5BACDCA89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23C0C6E9-75DF-4360-A9E0-A3EC187C4FC9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5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12" y="2557272"/>
            <a:ext cx="4609106" cy="193852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Century Gothic (Headings)"/>
              </a:rPr>
              <a:t>Implementasi</a:t>
            </a:r>
            <a:r>
              <a:rPr lang="en-US" sz="4000" dirty="0">
                <a:solidFill>
                  <a:schemeClr val="bg1"/>
                </a:solidFill>
                <a:latin typeface="Century Gothic (Headings)"/>
              </a:rPr>
              <a:t> &amp; </a:t>
            </a:r>
            <a:r>
              <a:rPr lang="en-US" sz="4000" dirty="0" err="1">
                <a:solidFill>
                  <a:schemeClr val="bg1"/>
                </a:solidFill>
                <a:latin typeface="Century Gothic (Headings)"/>
              </a:rPr>
              <a:t>hasil</a:t>
            </a:r>
            <a:endParaRPr lang="en-US" sz="4000" dirty="0">
              <a:solidFill>
                <a:schemeClr val="bg1"/>
              </a:solidFill>
              <a:latin typeface="Century Gothic (Headings)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FC59237-D192-4D47-A67E-5CA519410C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99" r="16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0871"/>
            <a:ext cx="10058400" cy="83906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Implementasi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MAUT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245704"/>
            <a:ext cx="3246120" cy="4697896"/>
          </a:xfrm>
        </p:spPr>
        <p:txBody>
          <a:bodyPr>
            <a:normAutofit/>
          </a:bodyPr>
          <a:lstStyle/>
          <a:p>
            <a:r>
              <a:rPr lang="en-US" sz="18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7260" y="1364973"/>
            <a:ext cx="2743200" cy="3275001"/>
          </a:xfrm>
        </p:spPr>
        <p:txBody>
          <a:bodyPr>
            <a:normAutofit/>
          </a:bodyPr>
          <a:lstStyle/>
          <a:p>
            <a:pPr marL="0" indent="0"/>
            <a:r>
              <a:rPr lang="en-US" sz="1600" dirty="0"/>
              <a:t>Data </a:t>
            </a:r>
            <a:r>
              <a:rPr lang="en-US" sz="1600" dirty="0" err="1"/>
              <a:t>pendukung</a:t>
            </a:r>
            <a:r>
              <a:rPr lang="en-US" sz="1600" dirty="0"/>
              <a:t> :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- </a:t>
            </a:r>
            <a:r>
              <a:rPr lang="en-US" sz="1600" dirty="0" err="1"/>
              <a:t>Kriteria</a:t>
            </a:r>
            <a:r>
              <a:rPr lang="en-US" sz="1600" dirty="0"/>
              <a:t>, </a:t>
            </a:r>
            <a:r>
              <a:rPr lang="en-US" sz="1600" dirty="0" err="1"/>
              <a:t>bobot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endParaRPr lang="en-US" sz="1600" dirty="0"/>
          </a:p>
          <a:p>
            <a:pPr marL="0" indent="0"/>
            <a:r>
              <a:rPr lang="en-US" sz="1600" dirty="0"/>
              <a:t>(</a:t>
            </a:r>
            <a:r>
              <a:rPr lang="en-US" sz="1600" dirty="0" err="1"/>
              <a:t>Tabel</a:t>
            </a:r>
            <a:r>
              <a:rPr lang="en-US" sz="1600" dirty="0"/>
              <a:t> V.10. </a:t>
            </a:r>
            <a:r>
              <a:rPr lang="en-US" sz="1600" dirty="0" err="1"/>
              <a:t>hal</a:t>
            </a:r>
            <a:r>
              <a:rPr lang="en-US" sz="1600" dirty="0"/>
              <a:t>. 69)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- Nilai </a:t>
            </a:r>
            <a:r>
              <a:rPr lang="en-US" sz="1600" dirty="0" err="1"/>
              <a:t>kriteria</a:t>
            </a:r>
            <a:r>
              <a:rPr lang="en-US" sz="1600" dirty="0"/>
              <a:t> </a:t>
            </a:r>
          </a:p>
          <a:p>
            <a:pPr marL="0" indent="0"/>
            <a:r>
              <a:rPr lang="en-US" sz="1600" dirty="0"/>
              <a:t>(</a:t>
            </a:r>
            <a:r>
              <a:rPr lang="en-US" sz="1600" dirty="0" err="1"/>
              <a:t>Tabel</a:t>
            </a:r>
            <a:r>
              <a:rPr lang="en-US" sz="1600" dirty="0"/>
              <a:t> V.11. </a:t>
            </a:r>
            <a:r>
              <a:rPr lang="en-US" sz="1600" dirty="0" err="1"/>
              <a:t>hal</a:t>
            </a:r>
            <a:r>
              <a:rPr lang="en-US" sz="1600" dirty="0"/>
              <a:t>. 69)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1600" dirty="0"/>
              <a:t>- </a:t>
            </a:r>
            <a:r>
              <a:rPr lang="en-US" sz="1600" dirty="0" err="1"/>
              <a:t>Alternatif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Wirausaha</a:t>
            </a:r>
            <a:r>
              <a:rPr lang="en-US" sz="1600" dirty="0"/>
              <a:t> Bersama (KWB)</a:t>
            </a:r>
          </a:p>
          <a:p>
            <a:pPr marL="0" indent="0"/>
            <a:r>
              <a:rPr lang="en-US" sz="1600" dirty="0"/>
              <a:t>(</a:t>
            </a:r>
            <a:r>
              <a:rPr lang="en-US" sz="1600" dirty="0" err="1"/>
              <a:t>Tabel</a:t>
            </a:r>
            <a:r>
              <a:rPr lang="en-US" sz="1600" dirty="0"/>
              <a:t> V.13. </a:t>
            </a:r>
            <a:r>
              <a:rPr lang="en-US" sz="1600" dirty="0" err="1"/>
              <a:t>hal</a:t>
            </a:r>
            <a:r>
              <a:rPr lang="en-US" sz="1600" dirty="0"/>
              <a:t>. 71)</a:t>
            </a:r>
          </a:p>
          <a:p>
            <a:pPr marL="0" indent="0"/>
            <a:endParaRPr lang="en-US" sz="1600" dirty="0"/>
          </a:p>
          <a:p>
            <a:pPr marL="0" indent="0"/>
            <a:endParaRPr lang="id-ID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245704"/>
            <a:ext cx="7025640" cy="469789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245704"/>
            <a:ext cx="3246120" cy="469789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52B6463-0B6F-430A-9AB4-F24942F14EA6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15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93558178-F843-4770-9BF6-390E14F504CA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6FC042E-9983-45B3-B6C1-974D32F48246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BD13761-D29C-4B67-9AA8-20AFF7E1ACC3}"/>
              </a:ext>
            </a:extLst>
          </p:cNvPr>
          <p:cNvSpPr txBox="1">
            <a:spLocks/>
          </p:cNvSpPr>
          <p:nvPr/>
        </p:nvSpPr>
        <p:spPr>
          <a:xfrm>
            <a:off x="4754880" y="1364973"/>
            <a:ext cx="3342198" cy="448586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Proses Maut :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dirty="0"/>
              <a:t>-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setiap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kriteria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pada masing-masing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alternatif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menentukan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nilai</a:t>
            </a:r>
            <a:r>
              <a:rPr lang="en-US" i="1" dirty="0">
                <a:effectLst/>
                <a:latin typeface="Calibri "/>
                <a:ea typeface="Times New Roman" panose="02020603050405020304" pitchFamily="18" charset="0"/>
              </a:rPr>
              <a:t> max dan min. </a:t>
            </a:r>
          </a:p>
          <a:p>
            <a:pPr marL="0" indent="0"/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Tabel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V.14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. 72)</a:t>
            </a:r>
          </a:p>
          <a:p>
            <a:pPr marL="0" indent="0"/>
            <a:endParaRPr lang="id-ID" dirty="0">
              <a:latin typeface="Calibri "/>
            </a:endParaRPr>
          </a:p>
          <a:p>
            <a:pPr>
              <a:spcAft>
                <a:spcPts val="0"/>
              </a:spcAft>
            </a:pPr>
            <a:r>
              <a:rPr lang="en-US" dirty="0"/>
              <a:t>-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Menentukan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selisih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rumus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Selisih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=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max –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min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Tabel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V.14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. 72)</a:t>
            </a:r>
          </a:p>
          <a:p>
            <a:pPr>
              <a:spcAft>
                <a:spcPts val="0"/>
              </a:spcAft>
            </a:pPr>
            <a:endParaRPr lang="en-US" dirty="0"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Utilitas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(U(C)) = (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minimal) 	/ (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selisih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600" dirty="0">
                <a:effectLst/>
                <a:latin typeface="Calibri 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Tabel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V.15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. 74)</a:t>
            </a: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id-ID" dirty="0">
              <a:latin typeface="Calibri 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F8599A2-4934-4206-88F9-460880323443}"/>
              </a:ext>
            </a:extLst>
          </p:cNvPr>
          <p:cNvSpPr txBox="1">
            <a:spLocks/>
          </p:cNvSpPr>
          <p:nvPr/>
        </p:nvSpPr>
        <p:spPr>
          <a:xfrm>
            <a:off x="8491728" y="1901584"/>
            <a:ext cx="2743200" cy="448586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-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(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) </a:t>
            </a:r>
            <a:r>
              <a:rPr lang="en-US" dirty="0" err="1"/>
              <a:t>mengguunakan</a:t>
            </a:r>
            <a:r>
              <a:rPr lang="en-US" dirty="0"/>
              <a:t> </a:t>
            </a:r>
            <a:r>
              <a:rPr lang="en-US" dirty="0" err="1"/>
              <a:t>rumuus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0" indent="0"/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= </a:t>
            </a:r>
            <a:r>
              <a:rPr lang="en-US" dirty="0" err="1"/>
              <a:t>bobot</a:t>
            </a:r>
            <a:r>
              <a:rPr lang="en-US" dirty="0"/>
              <a:t> *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utilitas</a:t>
            </a:r>
            <a:endParaRPr lang="en-US" dirty="0"/>
          </a:p>
          <a:p>
            <a:pPr marL="0" indent="0"/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Tabel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V.16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. 78)</a:t>
            </a:r>
          </a:p>
          <a:p>
            <a:pPr marL="0" indent="0"/>
            <a:endParaRPr lang="id-ID" dirty="0">
              <a:latin typeface="Calibri "/>
            </a:endParaRPr>
          </a:p>
          <a:p>
            <a:pPr>
              <a:spcAft>
                <a:spcPts val="0"/>
              </a:spcAft>
            </a:pPr>
            <a:r>
              <a:rPr lang="en-US" dirty="0"/>
              <a:t>-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Terakhir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menentukan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perhitungan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mengurutkan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skor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MAUT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terbesar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terkecil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mendapatkan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peringkat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(rank)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Tabel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 V.17 </a:t>
            </a:r>
            <a:r>
              <a:rPr lang="en-US" dirty="0" err="1">
                <a:effectLst/>
                <a:latin typeface="Calibri "/>
                <a:ea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Calibri "/>
                <a:ea typeface="Times New Roman" panose="02020603050405020304" pitchFamily="18" charset="0"/>
              </a:rPr>
              <a:t>. 79)</a:t>
            </a: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 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id-ID" dirty="0">
              <a:latin typeface="Calibri 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10575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398" y="1346862"/>
            <a:ext cx="5235889" cy="13457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entury Gothic (Headings)"/>
              </a:rPr>
              <a:t>Hasil MAUT</a:t>
            </a:r>
            <a:br>
              <a:rPr lang="en-US" dirty="0">
                <a:latin typeface="Century Gothic (Headings)"/>
              </a:rPr>
            </a:br>
            <a:endParaRPr lang="en-US" dirty="0">
              <a:latin typeface="Century Gothic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6B4594-6BDB-4239-9194-A6EDE8873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73607"/>
              </p:ext>
            </p:extLst>
          </p:nvPr>
        </p:nvGraphicFramePr>
        <p:xfrm>
          <a:off x="5513040" y="2472348"/>
          <a:ext cx="5485482" cy="2009909"/>
        </p:xfrm>
        <a:graphic>
          <a:graphicData uri="http://schemas.openxmlformats.org/drawingml/2006/table">
            <a:tbl>
              <a:tblPr/>
              <a:tblGrid>
                <a:gridCol w="3815624">
                  <a:extLst>
                    <a:ext uri="{9D8B030D-6E8A-4147-A177-3AD203B41FA5}">
                      <a16:colId xmlns:a16="http://schemas.microsoft.com/office/drawing/2014/main" val="4024934546"/>
                    </a:ext>
                  </a:extLst>
                </a:gridCol>
                <a:gridCol w="834929">
                  <a:extLst>
                    <a:ext uri="{9D8B030D-6E8A-4147-A177-3AD203B41FA5}">
                      <a16:colId xmlns:a16="http://schemas.microsoft.com/office/drawing/2014/main" val="440608976"/>
                    </a:ext>
                  </a:extLst>
                </a:gridCol>
                <a:gridCol w="834929">
                  <a:extLst>
                    <a:ext uri="{9D8B030D-6E8A-4147-A177-3AD203B41FA5}">
                      <a16:colId xmlns:a16="http://schemas.microsoft.com/office/drawing/2014/main" val="37418121"/>
                    </a:ext>
                  </a:extLst>
                </a:gridCol>
              </a:tblGrid>
              <a:tr h="2391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err="1">
                          <a:effectLst/>
                          <a:latin typeface="Times New Roman" panose="02020603050405020304" pitchFamily="18" charset="0"/>
                        </a:rPr>
                        <a:t>Alternatif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b"/>
                      <a:endParaRPr lang="en-US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Skor</a:t>
                      </a:r>
                    </a:p>
                    <a:p>
                      <a:pPr algn="ctr" rtl="0" fontAlgn="b"/>
                      <a:endParaRPr lang="en-US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1" dirty="0">
                          <a:effectLst/>
                          <a:latin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58802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KELOMPOK WIRAUSAHA ARUMIKA (A15)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21.5</a:t>
                      </a: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007970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nl-NL" sz="1000" b="0">
                          <a:effectLst/>
                          <a:latin typeface="Times New Roman" panose="02020603050405020304" pitchFamily="18" charset="0"/>
                        </a:rPr>
                        <a:t>KELOMPOK HALAL DAN BERKAH (A6)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91703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KWB HADERSLEV (A9)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18.5</a:t>
                      </a: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094517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......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38673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KWB KREATIF PURI (A33)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746812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it-IT" sz="1000" b="0">
                          <a:effectLst/>
                          <a:latin typeface="Times New Roman" panose="02020603050405020304" pitchFamily="18" charset="0"/>
                        </a:rPr>
                        <a:t>KWB KERAJINAN BUNGA CAPO (A29)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3.5</a:t>
                      </a: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43028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rtl="0" fontAlgn="t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KELOMPOK SINAR HARAPAN LAE-LAE (A34)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3225" marR="23225" marT="15484" marB="154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23225" marR="23225" marT="15484" marB="1548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54877"/>
                  </a:ext>
                </a:extLst>
              </a:tr>
            </a:tbl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31AB12-EEB6-48A5-AFD7-8F297326AF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81" r="28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09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35293"/>
            <a:ext cx="5235889" cy="134574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Century Gothic (Headings)"/>
              </a:rPr>
              <a:t>Revisi</a:t>
            </a:r>
            <a:r>
              <a:rPr lang="en-US" altLang="zh-CN" dirty="0">
                <a:latin typeface="Century Gothic (Headings)"/>
              </a:rPr>
              <a:t> Proposal</a:t>
            </a:r>
            <a:endParaRPr lang="en-US" dirty="0">
              <a:latin typeface="Century Gothic (Headings)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31AB12-EEB6-48A5-AFD7-8F297326AF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81" r="28881"/>
          <a:stretch>
            <a:fillRect/>
          </a:stretch>
        </p:blipFill>
        <p:spPr/>
      </p:pic>
      <p:sp>
        <p:nvSpPr>
          <p:cNvPr id="8" name="Subtitle 24">
            <a:extLst>
              <a:ext uri="{FF2B5EF4-FFF2-40B4-BE49-F238E27FC236}">
                <a16:creationId xmlns:a16="http://schemas.microsoft.com/office/drawing/2014/main" id="{F71B7351-A4FB-4ADC-ADB9-C7979D460515}"/>
              </a:ext>
            </a:extLst>
          </p:cNvPr>
          <p:cNvSpPr txBox="1">
            <a:spLocks/>
          </p:cNvSpPr>
          <p:nvPr/>
        </p:nvSpPr>
        <p:spPr>
          <a:xfrm>
            <a:off x="5637836" y="2487168"/>
            <a:ext cx="5235889" cy="188366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Penguji</a:t>
            </a:r>
            <a:r>
              <a:rPr lang="en-US" dirty="0"/>
              <a:t> 1 :  -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diperjelas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data,</a:t>
            </a:r>
          </a:p>
          <a:p>
            <a:r>
              <a:rPr lang="en-US" dirty="0"/>
              <a:t> 	-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ditekankan</a:t>
            </a:r>
            <a:r>
              <a:rPr lang="en-US" dirty="0"/>
              <a:t> pada </a:t>
            </a:r>
            <a:r>
              <a:rPr lang="en-US" dirty="0" err="1"/>
              <a:t>implementasi</a:t>
            </a:r>
            <a:r>
              <a:rPr lang="en-US" dirty="0"/>
              <a:t> 	  MAUT,</a:t>
            </a:r>
          </a:p>
          <a:p>
            <a:r>
              <a:rPr lang="en-US" dirty="0"/>
              <a:t>	-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metode</a:t>
            </a:r>
            <a:r>
              <a:rPr lang="en-US" dirty="0"/>
              <a:t> 	 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Penguji</a:t>
            </a:r>
            <a:r>
              <a:rPr lang="en-US" dirty="0"/>
              <a:t> 2 :  - </a:t>
            </a:r>
            <a:r>
              <a:rPr lang="en-US" dirty="0" err="1"/>
              <a:t>Tambahkan</a:t>
            </a:r>
            <a:r>
              <a:rPr lang="en-US" dirty="0"/>
              <a:t> 2 </a:t>
            </a:r>
            <a:r>
              <a:rPr lang="en-US" dirty="0" err="1"/>
              <a:t>ayat</a:t>
            </a:r>
            <a:r>
              <a:rPr lang="en-US" dirty="0"/>
              <a:t> pada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9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Maulidani </a:t>
            </a:r>
            <a:r>
              <a:rPr lang="en-US" dirty="0" err="1"/>
              <a:t>Mahmuud</a:t>
            </a:r>
            <a:endParaRPr lang="en-US" dirty="0"/>
          </a:p>
          <a:p>
            <a:r>
              <a:rPr lang="en-US" dirty="0"/>
              <a:t>60900118012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848679D-59FD-4AF9-A63C-AA881FB974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261" b="10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420" y="2943772"/>
            <a:ext cx="6586331" cy="17095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Penguji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I  :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Syahbuddin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,.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S.Kom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.,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M.Kom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 </a:t>
            </a:r>
            <a:b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</a:b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Penguji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II : Titi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Mildawati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,.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S.Pd.I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.,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M.Pd.I</a:t>
            </a:r>
            <a:b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</a:br>
            <a:b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</a:b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Pembimbing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I  :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Nahrun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Hartono,.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S.Kom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.,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M.Kom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 </a:t>
            </a:r>
            <a:b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</a:b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Pembimbing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II :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Hastuti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Baharuddin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,.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S.Pd.I</a:t>
            </a:r>
            <a: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  <a:t>., </a:t>
            </a:r>
            <a:r>
              <a:rPr lang="en-US" sz="1800" b="1" dirty="0" err="1">
                <a:effectLst/>
                <a:latin typeface="Century Gothic (Headings)"/>
                <a:ea typeface="Calibri" panose="020F0502020204030204" pitchFamily="34" charset="0"/>
              </a:rPr>
              <a:t>M.Pd.I</a:t>
            </a:r>
            <a:br>
              <a:rPr lang="en-US" sz="1800" b="1" dirty="0">
                <a:effectLst/>
                <a:latin typeface="Century Gothic (Headings)"/>
                <a:ea typeface="Calibri" panose="020F0502020204030204" pitchFamily="34" charset="0"/>
              </a:rPr>
            </a:br>
            <a:endParaRPr lang="en-US" sz="1800" dirty="0">
              <a:latin typeface="Century Gothic (Headings)"/>
            </a:endParaRPr>
          </a:p>
        </p:txBody>
      </p:sp>
      <p:sp>
        <p:nvSpPr>
          <p:cNvPr id="5" name="Subtitle 25">
            <a:extLst>
              <a:ext uri="{FF2B5EF4-FFF2-40B4-BE49-F238E27FC236}">
                <a16:creationId xmlns:a16="http://schemas.microsoft.com/office/drawing/2014/main" id="{FF41562D-34DE-4AF2-A9E1-F2DA489473BC}"/>
              </a:ext>
            </a:extLst>
          </p:cNvPr>
          <p:cNvSpPr txBox="1">
            <a:spLocks/>
          </p:cNvSpPr>
          <p:nvPr/>
        </p:nvSpPr>
        <p:spPr>
          <a:xfrm>
            <a:off x="1228876" y="974035"/>
            <a:ext cx="4873752" cy="8890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Univers Condensed Light" panose="020B0306020202040204" pitchFamily="34" charset="0"/>
              </a:rPr>
              <a:t>Seminar Hasil </a:t>
            </a:r>
            <a:r>
              <a:rPr lang="en-US" sz="1800" dirty="0" err="1">
                <a:latin typeface="Univers Condensed Light" panose="020B0306020202040204" pitchFamily="34" charset="0"/>
              </a:rPr>
              <a:t>Penelitian</a:t>
            </a:r>
            <a:endParaRPr lang="en-US" sz="1800" dirty="0">
              <a:latin typeface="Univers Condensed Light" panose="020B030602020204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49F9DB3-0AF6-4EB3-B9E6-1E32A473A0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51" b="1951"/>
          <a:stretch>
            <a:fillRect/>
          </a:stretch>
        </p:blipFill>
        <p:spPr>
          <a:xfrm>
            <a:off x="7646503" y="812292"/>
            <a:ext cx="3434903" cy="4928616"/>
          </a:xfrm>
        </p:spPr>
      </p:pic>
    </p:spTree>
    <p:extLst>
      <p:ext uri="{BB962C8B-B14F-4D97-AF65-F5344CB8AC3E}">
        <p14:creationId xmlns:p14="http://schemas.microsoft.com/office/powerpoint/2010/main" val="341900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586552"/>
            <a:ext cx="5038344" cy="1709928"/>
          </a:xfrm>
        </p:spPr>
        <p:txBody>
          <a:bodyPr/>
          <a:lstStyle/>
          <a:p>
            <a:r>
              <a:rPr lang="en-US" sz="4800" dirty="0" err="1">
                <a:latin typeface="Century Gothic (Headings)"/>
              </a:rPr>
              <a:t>Latar</a:t>
            </a:r>
            <a:r>
              <a:rPr lang="en-US" sz="4800" dirty="0">
                <a:latin typeface="Century Gothic (Headings)"/>
              </a:rPr>
              <a:t> </a:t>
            </a:r>
            <a:r>
              <a:rPr lang="en-US" sz="4800" dirty="0" err="1">
                <a:latin typeface="Century Gothic (Headings)"/>
              </a:rPr>
              <a:t>Belakang</a:t>
            </a:r>
            <a:br>
              <a:rPr lang="en-US" sz="4800" dirty="0">
                <a:latin typeface="Century Gothic (Headings)"/>
                <a:sym typeface="DM Sans Medium"/>
              </a:rPr>
            </a:br>
            <a:endParaRPr lang="en-US" sz="4800" dirty="0">
              <a:latin typeface="Century Gothic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7" y="2828806"/>
            <a:ext cx="5395225" cy="2498567"/>
          </a:xfrm>
        </p:spPr>
        <p:txBody>
          <a:bodyPr>
            <a:norm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 Light" panose="020B0306020202040204" pitchFamily="34" charset="0"/>
              </a:rPr>
              <a:t>Dinas Perindustrian dan </a:t>
            </a:r>
            <a:r>
              <a:rPr lang="en-US" dirty="0" err="1">
                <a:latin typeface="Univers Condensed Light" panose="020B0306020202040204" pitchFamily="34" charset="0"/>
              </a:rPr>
              <a:t>Perdagangan</a:t>
            </a:r>
            <a:r>
              <a:rPr lang="en-US" dirty="0">
                <a:latin typeface="Univers Condensed Light" panose="020B0306020202040204" pitchFamily="34" charset="0"/>
              </a:rPr>
              <a:t> Kota Makassar </a:t>
            </a:r>
            <a:r>
              <a:rPr lang="en-US" dirty="0" err="1">
                <a:latin typeface="Univers Condensed Light" panose="020B0306020202040204" pitchFamily="34" charset="0"/>
              </a:rPr>
              <a:t>memiliki</a:t>
            </a:r>
            <a:r>
              <a:rPr lang="en-US" dirty="0">
                <a:latin typeface="Univers Condensed Light" panose="020B0306020202040204" pitchFamily="34" charset="0"/>
              </a:rPr>
              <a:t> program </a:t>
            </a:r>
            <a:r>
              <a:rPr lang="en-US" dirty="0" err="1">
                <a:latin typeface="Univers Condensed Light" panose="020B0306020202040204" pitchFamily="34" charset="0"/>
              </a:rPr>
              <a:t>banrtuan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untuk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Kelompok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Wirausaha</a:t>
            </a:r>
            <a:r>
              <a:rPr lang="en-US" dirty="0">
                <a:latin typeface="Univers Condensed Light" panose="020B0306020202040204" pitchFamily="34" charset="0"/>
              </a:rPr>
              <a:t> Bersama (KWB)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 Light" panose="020B0306020202040204" pitchFamily="34" charset="0"/>
              </a:rPr>
              <a:t>Proses </a:t>
            </a:r>
            <a:r>
              <a:rPr lang="en-US" dirty="0" err="1">
                <a:latin typeface="Univers Condensed Light" panose="020B0306020202040204" pitchFamily="34" charset="0"/>
              </a:rPr>
              <a:t>pemberian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bantuan</a:t>
            </a:r>
            <a:r>
              <a:rPr lang="en-US" dirty="0">
                <a:latin typeface="Univers Condensed Light" panose="020B0306020202040204" pitchFamily="34" charset="0"/>
              </a:rPr>
              <a:t> yang </a:t>
            </a:r>
            <a:r>
              <a:rPr lang="en-US" dirty="0" err="1">
                <a:latin typeface="Univers Condensed Light" panose="020B0306020202040204" pitchFamily="34" charset="0"/>
              </a:rPr>
              <a:t>tanpa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mempertimbangkan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kriteria</a:t>
            </a:r>
            <a:r>
              <a:rPr lang="en-US" dirty="0">
                <a:latin typeface="Univers Condensed Light" panose="020B0306020202040204" pitchFamily="34" charset="0"/>
              </a:rPr>
              <a:t> yang </a:t>
            </a:r>
            <a:r>
              <a:rPr lang="en-US" dirty="0" err="1">
                <a:latin typeface="Univers Condensed Light" panose="020B0306020202040204" pitchFamily="34" charset="0"/>
              </a:rPr>
              <a:t>jelas</a:t>
            </a:r>
            <a:r>
              <a:rPr lang="en-US" dirty="0">
                <a:latin typeface="Univers Condensed Light" panose="020B0306020202040204" pitchFamily="34" charset="0"/>
              </a:rPr>
              <a:t> dan </a:t>
            </a:r>
            <a:r>
              <a:rPr lang="en-US" dirty="0" err="1">
                <a:latin typeface="Univers Condensed Light" panose="020B0306020202040204" pitchFamily="34" charset="0"/>
              </a:rPr>
              <a:t>objektif</a:t>
            </a:r>
            <a:endParaRPr lang="en-US" dirty="0">
              <a:latin typeface="Univers Condensed Light" panose="020B0306020202040204" pitchFamily="34" charset="0"/>
            </a:endParaRP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 Light" panose="020B0306020202040204" pitchFamily="34" charset="0"/>
              </a:rPr>
              <a:t>Proses </a:t>
            </a:r>
            <a:r>
              <a:rPr lang="en-US" dirty="0" err="1">
                <a:latin typeface="Univers Condensed Light" panose="020B0306020202040204" pitchFamily="34" charset="0"/>
              </a:rPr>
              <a:t>pemberian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bantuan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tersebut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dapat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menyebabkan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pemberian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bantuan</a:t>
            </a:r>
            <a:r>
              <a:rPr lang="en-US" dirty="0">
                <a:latin typeface="Univers Condensed Light" panose="020B0306020202040204" pitchFamily="34" charset="0"/>
              </a:rPr>
              <a:t> yang </a:t>
            </a:r>
            <a:r>
              <a:rPr lang="en-US" dirty="0" err="1">
                <a:latin typeface="Univers Condensed Light" panose="020B0306020202040204" pitchFamily="34" charset="0"/>
              </a:rPr>
              <a:t>tidak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tidak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akurat</a:t>
            </a:r>
            <a:r>
              <a:rPr lang="en-US" dirty="0">
                <a:latin typeface="Univers Condensed Light" panose="020B0306020202040204" pitchFamily="34" charset="0"/>
              </a:rPr>
              <a:t>, </a:t>
            </a:r>
            <a:r>
              <a:rPr lang="en-US" dirty="0" err="1">
                <a:latin typeface="Univers Condensed Light" panose="020B0306020202040204" pitchFamily="34" charset="0"/>
              </a:rPr>
              <a:t>kurang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efisien</a:t>
            </a:r>
            <a:r>
              <a:rPr lang="en-US" dirty="0">
                <a:latin typeface="Univers Condensed Light" panose="020B0306020202040204" pitchFamily="34" charset="0"/>
              </a:rPr>
              <a:t>, dan </a:t>
            </a:r>
            <a:r>
              <a:rPr lang="en-US" dirty="0" err="1">
                <a:latin typeface="Univers Condensed Light" panose="020B0306020202040204" pitchFamily="34" charset="0"/>
              </a:rPr>
              <a:t>tidak</a:t>
            </a:r>
            <a:r>
              <a:rPr lang="en-US" dirty="0">
                <a:latin typeface="Univers Condensed Light" panose="020B0306020202040204" pitchFamily="34" charset="0"/>
              </a:rPr>
              <a:t> </a:t>
            </a:r>
            <a:r>
              <a:rPr lang="en-US" dirty="0" err="1">
                <a:latin typeface="Univers Condensed Light" panose="020B0306020202040204" pitchFamily="34" charset="0"/>
              </a:rPr>
              <a:t>transparan</a:t>
            </a:r>
            <a:r>
              <a:rPr lang="en-US" dirty="0">
                <a:latin typeface="Univers Condensed Light" panose="020B0306020202040204" pitchFamily="34" charset="0"/>
              </a:rPr>
              <a:t>.</a:t>
            </a:r>
          </a:p>
          <a:p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92D2F4-9FCF-45DE-BDD1-EFF0A11AA2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92" r="31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440772"/>
            <a:ext cx="5038344" cy="944616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entury Gothic (Headings)"/>
              </a:rPr>
              <a:t>Latar</a:t>
            </a:r>
            <a:r>
              <a:rPr lang="en-US" sz="4800" dirty="0">
                <a:latin typeface="Century Gothic (Headings)"/>
              </a:rPr>
              <a:t> </a:t>
            </a:r>
            <a:r>
              <a:rPr lang="en-US" sz="4800" dirty="0" err="1">
                <a:latin typeface="Century Gothic (Headings)"/>
              </a:rPr>
              <a:t>Belakang</a:t>
            </a:r>
            <a:endParaRPr lang="en-US" sz="4800" dirty="0">
              <a:latin typeface="Century Gothic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441364"/>
            <a:ext cx="5514496" cy="3853416"/>
          </a:xfrm>
        </p:spPr>
        <p:txBody>
          <a:bodyPr/>
          <a:lstStyle/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QS An-</a:t>
            </a:r>
            <a:r>
              <a:rPr lang="en-US" dirty="0" err="1">
                <a:effectLst/>
                <a:latin typeface="Univers Condensed Light (Body)"/>
                <a:ea typeface="Calibri" panose="020F0502020204030204" pitchFamily="34" charset="0"/>
              </a:rPr>
              <a:t>Nisa</a:t>
            </a: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’/4: 58</a:t>
            </a:r>
          </a:p>
          <a:p>
            <a:pPr marL="457200" algn="r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يَأْمُرُكُمْ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أَنْ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تُؤَدُّوا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الْأَمَانَاتِ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إِلَىٰ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أَهْلِهَا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وَإِذَا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حَكَمْتُمْ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بَيْنَ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النَّاسِ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أَنْ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تَحْكُمُوا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بِالْعَدْلِ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ۚ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نِعِمَّا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يَعِظُكُمْ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بِهِ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ۗ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كَانَ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سَمِيعًا</a:t>
            </a:r>
            <a:r>
              <a:rPr lang="en-US" sz="1800" b="1" dirty="0">
                <a:solidFill>
                  <a:srgbClr val="333333"/>
                </a:solidFill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بَصِيرًا</a:t>
            </a:r>
            <a:endParaRPr lang="en-US" dirty="0"/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QS An-</a:t>
            </a:r>
            <a:r>
              <a:rPr lang="en-US" dirty="0" err="1">
                <a:effectLst/>
                <a:latin typeface="Univers Condensed Light (Body)"/>
                <a:ea typeface="Calibri" panose="020F0502020204030204" pitchFamily="34" charset="0"/>
              </a:rPr>
              <a:t>Nahl</a:t>
            </a:r>
            <a:r>
              <a:rPr lang="en-US" dirty="0">
                <a:effectLst/>
                <a:latin typeface="Univers Condensed Light (Body)"/>
                <a:ea typeface="Calibri" panose="020F0502020204030204" pitchFamily="34" charset="0"/>
              </a:rPr>
              <a:t> /16: 90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إِنَّ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اللَّهَ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يَأْمُرُ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بِالْعَدْلِ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وَالْإِحْسَانِ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وَإِيتَاءِ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ذِي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الْقُرْبَىٰ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وَيَنْهَىٰ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عَنِ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الْفَحْشَاءِ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وَالْمُنْكَرِ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وَالْبَغْيِ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ۚ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يَعِظُكُمْ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لَعَلَّكُمْ</a:t>
            </a:r>
            <a:r>
              <a:rPr lang="en-US" sz="1800" b="1" dirty="0">
                <a:effectLst/>
                <a:latin typeface="Times New Arabic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تَذَكَّرُونَ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9092FD-C0A2-41ED-8912-EF7F1A479B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92" r="31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51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440772"/>
            <a:ext cx="5038344" cy="944616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entury Gothic (Headings)"/>
              </a:rPr>
              <a:t>Latar</a:t>
            </a:r>
            <a:r>
              <a:rPr lang="en-US" sz="4800" dirty="0">
                <a:latin typeface="Century Gothic (Headings)"/>
              </a:rPr>
              <a:t> </a:t>
            </a:r>
            <a:r>
              <a:rPr lang="en-US" sz="4800" dirty="0" err="1">
                <a:latin typeface="Century Gothic (Headings)"/>
              </a:rPr>
              <a:t>Belakang</a:t>
            </a:r>
            <a:endParaRPr lang="en-US" sz="4800" dirty="0">
              <a:latin typeface="Century Gothic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441364"/>
            <a:ext cx="5514496" cy="3853416"/>
          </a:xfrm>
        </p:spPr>
        <p:txBody>
          <a:bodyPr/>
          <a:lstStyle/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Univers Condensed Light (Body)"/>
                <a:ea typeface="Times New Roman" panose="02020603050405020304" pitchFamily="18" charset="0"/>
              </a:rPr>
              <a:t>QS Ar-Rahman/55: 9</a:t>
            </a:r>
            <a:endParaRPr lang="en-US" dirty="0">
              <a:effectLst/>
              <a:latin typeface="Univers Condensed Light (Body)"/>
              <a:ea typeface="Calibri" panose="020F0502020204030204" pitchFamily="34" charset="0"/>
            </a:endParaRPr>
          </a:p>
          <a:p>
            <a:pPr indent="457200" algn="r">
              <a:lnSpc>
                <a:spcPts val="2400"/>
              </a:lnSpc>
            </a:pPr>
            <a:r>
              <a:rPr lang="ar-SA" sz="1800" b="1" dirty="0">
                <a:effectLst/>
                <a:latin typeface="Times New Arabic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وَأَقِيمُوا الْوَزْنَ بِالْقِسْطِ وَلَا تُخْسِرُوا الْمِيزَان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َ</a:t>
            </a:r>
            <a:endParaRPr lang="en-US" b="1" dirty="0">
              <a:effectLst/>
              <a:latin typeface="Univers Condensed Light (Body)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Univers Condensed Light (Body)"/>
                <a:ea typeface="Times New Roman" panose="02020603050405020304" pitchFamily="18" charset="0"/>
              </a:rPr>
              <a:t>QS Al-Isra/17: 35</a:t>
            </a:r>
            <a:endParaRPr lang="en-US" dirty="0">
              <a:effectLst/>
              <a:latin typeface="Univers Condensed Light (Body)"/>
              <a:ea typeface="Calibri" panose="020F0502020204030204" pitchFamily="34" charset="0"/>
            </a:endParaRPr>
          </a:p>
          <a:p>
            <a:pPr indent="457200" algn="r">
              <a:lnSpc>
                <a:spcPts val="2400"/>
              </a:lnSpc>
            </a:pPr>
            <a:r>
              <a:rPr lang="ar-SA" sz="1800" b="1" dirty="0">
                <a:effectLst/>
                <a:latin typeface="Times New Arabic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وَأَوْفُوا الْكَيْلَ إِذَا كِلْتُمْ وَزِنُوا بِالْقِسْطَاسِ الْمُسْتَقِيمِ ۚ ذَٰلِكَ خَيْرٌ وَأَحْسَنُ تَأْوِيلًا</a:t>
            </a:r>
            <a:endParaRPr lang="en-US" sz="1800" b="1" dirty="0">
              <a:effectLst/>
              <a:latin typeface="Times New Arabic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Univers Condensed Light (Body)"/>
                <a:ea typeface="Times New Roman" panose="02020603050405020304" pitchFamily="18" charset="0"/>
              </a:rPr>
              <a:t>QS Al-</a:t>
            </a:r>
            <a:r>
              <a:rPr lang="en-US" dirty="0" err="1">
                <a:effectLst/>
                <a:latin typeface="Univers Condensed Light (Body)"/>
                <a:ea typeface="Times New Roman" panose="02020603050405020304" pitchFamily="18" charset="0"/>
              </a:rPr>
              <a:t>Mutaffifin</a:t>
            </a:r>
            <a:r>
              <a:rPr lang="id-ID" dirty="0">
                <a:effectLst/>
                <a:latin typeface="Univers Condensed Light (Body)"/>
                <a:ea typeface="Times New Roman" panose="02020603050405020304" pitchFamily="18" charset="0"/>
              </a:rPr>
              <a:t>/</a:t>
            </a:r>
            <a:r>
              <a:rPr lang="en-US" dirty="0">
                <a:effectLst/>
                <a:latin typeface="Univers Condensed Light (Body)"/>
                <a:ea typeface="Times New Roman" panose="02020603050405020304" pitchFamily="18" charset="0"/>
              </a:rPr>
              <a:t>83</a:t>
            </a:r>
            <a:r>
              <a:rPr lang="id-ID" dirty="0">
                <a:effectLst/>
                <a:latin typeface="Univers Condensed Light (Body)"/>
                <a:ea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Univers Condensed Light (Body)"/>
                <a:ea typeface="Times New Roman" panose="02020603050405020304" pitchFamily="18" charset="0"/>
              </a:rPr>
              <a:t>1-3</a:t>
            </a:r>
            <a:endParaRPr lang="en-US" dirty="0">
              <a:effectLst/>
              <a:latin typeface="Univers Condensed Light (Body)"/>
              <a:ea typeface="Calibri" panose="020F0502020204030204" pitchFamily="34" charset="0"/>
            </a:endParaRPr>
          </a:p>
          <a:p>
            <a:pPr algn="just" rtl="1">
              <a:lnSpc>
                <a:spcPts val="2400"/>
              </a:lnSpc>
            </a:pPr>
            <a:r>
              <a:rPr lang="ar-SA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يْلٌ لِلْمُطَفِّفِينَ </a:t>
            </a:r>
            <a:r>
              <a:rPr lang="ar-S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١ </a:t>
            </a:r>
            <a:r>
              <a:rPr lang="ar-SA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الَّذِينَ إِذَا اكْتَالُوا عَلَى النَّاسِ يَسْتَوْفُونَ </a:t>
            </a:r>
            <a:r>
              <a:rPr lang="ar-S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٢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1">
              <a:lnSpc>
                <a:spcPts val="2400"/>
              </a:lnSpc>
            </a:pPr>
            <a:r>
              <a:rPr lang="en-US" sz="1800" b="1" spc="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وَإِذَا</a:t>
            </a:r>
            <a:r>
              <a:rPr lang="en-US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كَالُوهُمْ</a:t>
            </a:r>
            <a:r>
              <a:rPr lang="en-US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أَوْ</a:t>
            </a:r>
            <a:r>
              <a:rPr lang="en-US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وَزَنُوهُمْ</a:t>
            </a:r>
            <a:r>
              <a:rPr lang="en-US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يُخْسِرُونَ</a:t>
            </a:r>
            <a:r>
              <a:rPr lang="ar-S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٣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r">
              <a:lnSpc>
                <a:spcPts val="2400"/>
              </a:lnSpc>
            </a:pPr>
            <a:endParaRPr lang="en-US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9092FD-C0A2-41ED-8912-EF7F1A479B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92" r="31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150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entury Gothic (Headings)"/>
              </a:rPr>
              <a:t>Masalah</a:t>
            </a:r>
            <a:endParaRPr lang="en-US" dirty="0">
              <a:latin typeface="Century Gothic (Headings)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B0A4-52B6-433C-95CF-97D29A60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Univers Condensed Light" panose="020B0306020202040204" pitchFamily="34" charset="0"/>
              </a:rPr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978D3F-88B9-4F5F-B305-114972881B0A}"/>
              </a:ext>
            </a:extLst>
          </p:cNvPr>
          <p:cNvSpPr txBox="1">
            <a:spLocks/>
          </p:cNvSpPr>
          <p:nvPr/>
        </p:nvSpPr>
        <p:spPr>
          <a:xfrm>
            <a:off x="1067064" y="2336626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Univers Condensed Light" panose="020B0306020202040204" pitchFamily="34" charset="0"/>
              </a:rPr>
              <a:t>Diperlukan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solusi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untuk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memastikan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bahwa</a:t>
            </a:r>
            <a:r>
              <a:rPr lang="en-US" sz="2000" dirty="0">
                <a:latin typeface="Univers Condensed Light" panose="020B0306020202040204" pitchFamily="34" charset="0"/>
              </a:rPr>
              <a:t> proses </a:t>
            </a:r>
            <a:r>
              <a:rPr lang="en-US" sz="2000" dirty="0" err="1">
                <a:latin typeface="Univers Condensed Light" panose="020B0306020202040204" pitchFamily="34" charset="0"/>
              </a:rPr>
              <a:t>penentuan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penerima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bantuan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itu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akurat</a:t>
            </a:r>
            <a:r>
              <a:rPr lang="en-US" sz="2000" dirty="0">
                <a:latin typeface="Univers Condensed Light" panose="020B0306020202040204" pitchFamily="34" charset="0"/>
              </a:rPr>
              <a:t>, </a:t>
            </a:r>
            <a:r>
              <a:rPr lang="en-US" sz="2000" dirty="0" err="1">
                <a:latin typeface="Univers Condensed Light" panose="020B0306020202040204" pitchFamily="34" charset="0"/>
              </a:rPr>
              <a:t>efisien</a:t>
            </a:r>
            <a:r>
              <a:rPr lang="en-US" sz="2000" dirty="0">
                <a:latin typeface="Univers Condensed Light" panose="020B0306020202040204" pitchFamily="34" charset="0"/>
              </a:rPr>
              <a:t>, dan </a:t>
            </a:r>
            <a:r>
              <a:rPr lang="en-US" sz="2000" dirty="0" err="1">
                <a:latin typeface="Univers Condensed Light" panose="020B0306020202040204" pitchFamily="34" charset="0"/>
              </a:rPr>
              <a:t>transparan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7F92151-1C5D-45E6-82F9-0AFAD2D7ABA9}"/>
              </a:ext>
            </a:extLst>
          </p:cNvPr>
          <p:cNvSpPr txBox="1">
            <a:spLocks/>
          </p:cNvSpPr>
          <p:nvPr/>
        </p:nvSpPr>
        <p:spPr>
          <a:xfrm>
            <a:off x="1219464" y="4541145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latin typeface="Univers Condensed Light" panose="020B0306020202040204" pitchFamily="34" charset="0"/>
              </a:rPr>
              <a:t>Menerapkan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metode</a:t>
            </a:r>
            <a:r>
              <a:rPr lang="en-US" sz="2000" dirty="0">
                <a:latin typeface="Univers Condensed Light" panose="020B0306020202040204" pitchFamily="34" charset="0"/>
              </a:rPr>
              <a:t> MAUT (Multi-Attribute Utility Theory) </a:t>
            </a:r>
            <a:r>
              <a:rPr lang="en-US" sz="2000" dirty="0" err="1">
                <a:latin typeface="Univers Condensed Light" panose="020B0306020202040204" pitchFamily="34" charset="0"/>
              </a:rPr>
              <a:t>sebagai</a:t>
            </a:r>
            <a:r>
              <a:rPr lang="en-US" sz="2000" dirty="0">
                <a:latin typeface="Univers Condensed Light" panose="020B0306020202040204" pitchFamily="34" charset="0"/>
              </a:rPr>
              <a:t> </a:t>
            </a:r>
            <a:r>
              <a:rPr lang="en-US" sz="2000" dirty="0" err="1">
                <a:latin typeface="Univers Condensed Light" panose="020B0306020202040204" pitchFamily="34" charset="0"/>
              </a:rPr>
              <a:t>solusi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8D10C341-EE11-4A5D-A1B4-30F3624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4686" y="6367021"/>
            <a:ext cx="1312025" cy="365125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13">
            <a:extLst>
              <a:ext uri="{FF2B5EF4-FFF2-40B4-BE49-F238E27FC236}">
                <a16:creationId xmlns:a16="http://schemas.microsoft.com/office/drawing/2014/main" id="{2072BF64-539D-4613-8B9E-03FC29FD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375582"/>
            <a:ext cx="48228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Date Placeholder 12">
            <a:extLst>
              <a:ext uri="{FF2B5EF4-FFF2-40B4-BE49-F238E27FC236}">
                <a16:creationId xmlns:a16="http://schemas.microsoft.com/office/drawing/2014/main" id="{5A87DF4A-9056-42A7-B03A-EF9992B9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850" y="6362330"/>
            <a:ext cx="24722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87470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entury Gothic (Headings)"/>
              </a:rPr>
              <a:t>Masalah</a:t>
            </a:r>
            <a:endParaRPr lang="en-US" dirty="0">
              <a:latin typeface="Century Gothic (Headings)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35793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978D3F-88B9-4F5F-B305-114972881B0A}"/>
              </a:ext>
            </a:extLst>
          </p:cNvPr>
          <p:cNvSpPr txBox="1">
            <a:spLocks/>
          </p:cNvSpPr>
          <p:nvPr/>
        </p:nvSpPr>
        <p:spPr>
          <a:xfrm>
            <a:off x="1071103" y="2966143"/>
            <a:ext cx="9912096" cy="1440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1" dirty="0" err="1">
                <a:latin typeface="Univers Condensed Light" panose="020B0306020202040204" pitchFamily="34" charset="0"/>
              </a:rPr>
              <a:t>Rumusan</a:t>
            </a:r>
            <a:r>
              <a:rPr lang="en-US" sz="1800" b="1" dirty="0">
                <a:latin typeface="Univers Condensed Light" panose="020B0306020202040204" pitchFamily="34" charset="0"/>
              </a:rPr>
              <a:t> </a:t>
            </a:r>
            <a:r>
              <a:rPr lang="en-US" sz="1800" b="1" dirty="0" err="1">
                <a:latin typeface="Univers Condensed Light" panose="020B0306020202040204" pitchFamily="34" charset="0"/>
              </a:rPr>
              <a:t>Masalah</a:t>
            </a:r>
            <a:r>
              <a:rPr lang="en-US" sz="1800" b="1" dirty="0">
                <a:latin typeface="Univers Condensed Light" panose="020B030602020204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Univers Condensed Light" panose="020B0306020202040204" pitchFamily="34" charset="0"/>
              </a:rPr>
              <a:t>Bagaimana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mengimplementasikan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metode</a:t>
            </a:r>
            <a:r>
              <a:rPr lang="en-US" sz="2400" dirty="0">
                <a:latin typeface="Univers Condensed Light" panose="020B0306020202040204" pitchFamily="34" charset="0"/>
              </a:rPr>
              <a:t> MAUT </a:t>
            </a:r>
            <a:r>
              <a:rPr lang="en-US" sz="2400" dirty="0" err="1">
                <a:latin typeface="Univers Condensed Light" panose="020B0306020202040204" pitchFamily="34" charset="0"/>
              </a:rPr>
              <a:t>dalam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menentukan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Univers Condensed Light" panose="020B0306020202040204" pitchFamily="34" charset="0"/>
              </a:rPr>
              <a:t>penerima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bantuan</a:t>
            </a:r>
            <a:r>
              <a:rPr lang="en-US" sz="2400" dirty="0">
                <a:latin typeface="Univers Condensed Light" panose="020B0306020202040204" pitchFamily="34" charset="0"/>
              </a:rPr>
              <a:t> </a:t>
            </a:r>
            <a:r>
              <a:rPr lang="en-US" sz="2400" dirty="0" err="1">
                <a:latin typeface="Univers Condensed Light" panose="020B0306020202040204" pitchFamily="34" charset="0"/>
              </a:rPr>
              <a:t>kepada</a:t>
            </a:r>
            <a:r>
              <a:rPr lang="en-US" sz="2400" dirty="0">
                <a:latin typeface="Univers Condensed Light" panose="020B0306020202040204" pitchFamily="34" charset="0"/>
              </a:rPr>
              <a:t> KWB?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5881C47-6620-40D0-8C99-B04F81F3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4686" y="6353769"/>
            <a:ext cx="1312025" cy="365125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4B765055-C4D6-4795-BEE1-BF4CF192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362330"/>
            <a:ext cx="48228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6F6AE7BC-CCF7-403D-B3E7-870F1E8F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850" y="6349078"/>
            <a:ext cx="24722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1092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315"/>
            <a:ext cx="100584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Fokus</a:t>
            </a:r>
            <a:r>
              <a:rPr lang="en-US" dirty="0">
                <a:solidFill>
                  <a:schemeClr val="bg1"/>
                </a:solidFill>
                <a:latin typeface="Century Gothic (Headings)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 (Headings)"/>
              </a:rPr>
              <a:t>Penelitian</a:t>
            </a:r>
            <a:endParaRPr lang="en-US" dirty="0">
              <a:solidFill>
                <a:schemeClr val="bg1"/>
              </a:solidFill>
              <a:latin typeface="Century Gothic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985" y="2440786"/>
            <a:ext cx="2743200" cy="2785100"/>
          </a:xfrm>
        </p:spPr>
        <p:txBody>
          <a:bodyPr>
            <a:normAutofit/>
          </a:bodyPr>
          <a:lstStyle/>
          <a:p>
            <a:pPr marL="0" indent="0"/>
            <a:r>
              <a:rPr lang="id-ID" sz="1600" dirty="0"/>
              <a:t>Sistem pendukung keputusan ini digunakan untuk </a:t>
            </a:r>
            <a:r>
              <a:rPr lang="en-US" sz="1600" dirty="0" err="1"/>
              <a:t>memilih</a:t>
            </a:r>
            <a:r>
              <a:rPr lang="en-US" sz="1600" dirty="0"/>
              <a:t> KWB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id-ID" sz="16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52B6463-0B6F-430A-9AB4-F24942F14EA6}"/>
              </a:ext>
            </a:extLst>
          </p:cNvPr>
          <p:cNvSpPr txBox="1">
            <a:spLocks/>
          </p:cNvSpPr>
          <p:nvPr/>
        </p:nvSpPr>
        <p:spPr>
          <a:xfrm>
            <a:off x="9754686" y="6420029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0AFDD5-844D-364D-8AEC-50CF4D36D55D}" type="slidenum">
              <a:rPr lang="en-US" sz="900" smtClean="0">
                <a:solidFill>
                  <a:schemeClr val="bg1"/>
                </a:solidFill>
              </a:rPr>
              <a:pPr algn="r"/>
              <a:t>8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93558178-F843-4770-9BF6-390E14F504CA}"/>
              </a:ext>
            </a:extLst>
          </p:cNvPr>
          <p:cNvSpPr txBox="1">
            <a:spLocks/>
          </p:cNvSpPr>
          <p:nvPr/>
        </p:nvSpPr>
        <p:spPr>
          <a:xfrm>
            <a:off x="3686185" y="6428590"/>
            <a:ext cx="48228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6FC042E-9983-45B3-B6C1-974D32F48246}"/>
              </a:ext>
            </a:extLst>
          </p:cNvPr>
          <p:cNvSpPr txBox="1">
            <a:spLocks/>
          </p:cNvSpPr>
          <p:nvPr/>
        </p:nvSpPr>
        <p:spPr>
          <a:xfrm>
            <a:off x="810850" y="6415338"/>
            <a:ext cx="24722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</a:rPr>
              <a:t>2023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BD13761-D29C-4B67-9AA8-20AFF7E1ACC3}"/>
              </a:ext>
            </a:extLst>
          </p:cNvPr>
          <p:cNvSpPr txBox="1">
            <a:spLocks/>
          </p:cNvSpPr>
          <p:nvPr/>
        </p:nvSpPr>
        <p:spPr>
          <a:xfrm>
            <a:off x="4724400" y="2440786"/>
            <a:ext cx="2743200" cy="27851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d-ID" sz="1600" dirty="0"/>
              <a:t>Metode yang digunakan yaitu metode </a:t>
            </a:r>
            <a:r>
              <a:rPr lang="en-US" sz="1600" i="1" dirty="0"/>
              <a:t>Multi</a:t>
            </a:r>
            <a:r>
              <a:rPr lang="id-ID" sz="1600" i="1" dirty="0"/>
              <a:t> </a:t>
            </a:r>
            <a:r>
              <a:rPr lang="en-US" sz="1600" i="1" dirty="0"/>
              <a:t>Attribute Utility Theory</a:t>
            </a:r>
            <a:r>
              <a:rPr lang="id-ID" sz="1600" i="1" dirty="0"/>
              <a:t> </a:t>
            </a:r>
            <a:r>
              <a:rPr lang="en-US" sz="1600" dirty="0"/>
              <a:t>(MAUT)</a:t>
            </a:r>
            <a:r>
              <a:rPr lang="id-ID" sz="16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3791AAC-39A6-4089-BA59-2D0DE1E3BEB5}"/>
              </a:ext>
            </a:extLst>
          </p:cNvPr>
          <p:cNvSpPr txBox="1">
            <a:spLocks/>
          </p:cNvSpPr>
          <p:nvPr/>
        </p:nvSpPr>
        <p:spPr>
          <a:xfrm>
            <a:off x="8499348" y="2440786"/>
            <a:ext cx="2743200" cy="27851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50000"/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d-ID" sz="1600" dirty="0"/>
              <a:t>Sistem ini berbasis web </a:t>
            </a:r>
            <a:r>
              <a:rPr lang="en-US" sz="1600" dirty="0"/>
              <a:t>framework Laravel</a:t>
            </a:r>
            <a:r>
              <a:rPr lang="id-ID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0431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Century Gothic (Headings)"/>
              </a:rPr>
              <a:t>Tujuan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Univers Condensed Light" panose="020B0306020202040204" pitchFamily="34" charset="0"/>
              </a:rPr>
              <a:t>Tujuan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dari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penelitian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ini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adalah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untuk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mengimplementasikan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metode</a:t>
            </a:r>
            <a:r>
              <a:rPr lang="en-US" altLang="zh-CN" sz="2000" dirty="0">
                <a:latin typeface="Univers Condensed Light" panose="020B0306020202040204" pitchFamily="34" charset="0"/>
              </a:rPr>
              <a:t> MAUT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dalam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menentukan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penerima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bantuan</a:t>
            </a:r>
            <a:r>
              <a:rPr lang="en-US" altLang="zh-CN" sz="2000" dirty="0">
                <a:latin typeface="Univers Condensed Light" panose="020B0306020202040204" pitchFamily="34" charset="0"/>
              </a:rPr>
              <a:t> </a:t>
            </a:r>
            <a:r>
              <a:rPr lang="en-US" altLang="zh-CN" sz="2000" dirty="0" err="1">
                <a:latin typeface="Univers Condensed Light" panose="020B0306020202040204" pitchFamily="34" charset="0"/>
              </a:rPr>
              <a:t>kepada</a:t>
            </a:r>
            <a:r>
              <a:rPr lang="en-US" altLang="zh-CN" sz="2000" dirty="0">
                <a:latin typeface="Univers Condensed Light" panose="020B0306020202040204" pitchFamily="34" charset="0"/>
              </a:rPr>
              <a:t> KWB.</a:t>
            </a:r>
            <a:endParaRPr lang="en-US" sz="2000" dirty="0">
              <a:latin typeface="Univers Condensed Light" panose="020B030602020204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7F80106-63DD-42DB-B533-A893752971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881" r="28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7789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1053</TotalTime>
  <Words>792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</vt:lpstr>
      <vt:lpstr>Calibri Light</vt:lpstr>
      <vt:lpstr>Century Gothic (Headings)</vt:lpstr>
      <vt:lpstr>Karla</vt:lpstr>
      <vt:lpstr>Times New Arabic</vt:lpstr>
      <vt:lpstr>Times New Roman</vt:lpstr>
      <vt:lpstr>Univers Condensed Light</vt:lpstr>
      <vt:lpstr>Univers Condensed Light (Body)</vt:lpstr>
      <vt:lpstr>Retrospect</vt:lpstr>
      <vt:lpstr>Implementasi Metode Multi Attribute Utility Theory (MAUT) dalam Menentukan Penerima Bantuan Kepada Kelompok Wirausaha Bersama (KWB)</vt:lpstr>
      <vt:lpstr>Penguji I  : Syahbuddin,. S.Kom., M.Kom   Penguji II : Titi Mildawati,. S.Pd.I., M.Pd.I  Pembimbing I  : Nahrun Hartono,. S.Kom., M.Kom   Pembimbing II : Hastuti Baharuddin,. S.Pd.I., M.Pd.I </vt:lpstr>
      <vt:lpstr>Latar Belakang </vt:lpstr>
      <vt:lpstr>Latar Belakang</vt:lpstr>
      <vt:lpstr>Latar Belakang</vt:lpstr>
      <vt:lpstr>Masalah</vt:lpstr>
      <vt:lpstr>Masalah</vt:lpstr>
      <vt:lpstr>Fokus Penelitian</vt:lpstr>
      <vt:lpstr>Tujuan </vt:lpstr>
      <vt:lpstr>Manfaat </vt:lpstr>
      <vt:lpstr>Apa itu MAUT ?</vt:lpstr>
      <vt:lpstr>MAUT adalah suatu metode yang dapat digunakan untuk mengukur tingkat preferensi penerima bantuan berdasarkan berbagai atribut yang relevan</vt:lpstr>
      <vt:lpstr>Menggunakan SPK membantu memastikan bahwa proses penentuan penerima bantuan itu adil, transparan, efisien, dan akurat</vt:lpstr>
      <vt:lpstr>Implementasi &amp; hasil</vt:lpstr>
      <vt:lpstr>Implementasi MAUT</vt:lpstr>
      <vt:lpstr>Hasil MAUT </vt:lpstr>
      <vt:lpstr>Revisi Proposal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Metode Multi Attribute Utility Theory (MAUT) dalam Menentukan Penerima Bantuan Kepada Kelompok Wirausaha Bersama (KWB)</dc:title>
  <dc:creator>Maulidani Mahmud</dc:creator>
  <cp:lastModifiedBy>Maulidani Mahmud</cp:lastModifiedBy>
  <cp:revision>28</cp:revision>
  <dcterms:created xsi:type="dcterms:W3CDTF">2023-03-09T23:39:23Z</dcterms:created>
  <dcterms:modified xsi:type="dcterms:W3CDTF">2023-09-14T07:37:41Z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