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9"/>
  </p:notesMasterIdLst>
  <p:sldIdLst>
    <p:sldId id="284" r:id="rId5"/>
    <p:sldId id="286" r:id="rId6"/>
    <p:sldId id="287" r:id="rId7"/>
    <p:sldId id="297" r:id="rId8"/>
    <p:sldId id="299" r:id="rId9"/>
    <p:sldId id="300" r:id="rId10"/>
    <p:sldId id="285" r:id="rId11"/>
    <p:sldId id="303" r:id="rId12"/>
    <p:sldId id="302" r:id="rId13"/>
    <p:sldId id="304" r:id="rId14"/>
    <p:sldId id="305" r:id="rId15"/>
    <p:sldId id="306" r:id="rId16"/>
    <p:sldId id="293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640"/>
    <a:srgbClr val="2A9D8F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89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330" y="6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9415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883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3688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455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83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76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6317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866045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7075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4405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39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5360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4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981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6414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733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81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6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221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4969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847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84767F-DCF6-492B-AE4E-FAE6DBC8A21C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4A1C2C-ADC8-4DB5-86F9-EC3F7C565F03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04EDF-3DF9-43A6-AFC9-BEE46652918C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06DBB-7AB5-411C-B534-F021C68BF92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3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63" r:id="rId22"/>
    <p:sldLayoutId id="2147483664" r:id="rId23"/>
    <p:sldLayoutId id="2147483669" r:id="rId24"/>
    <p:sldLayoutId id="214748366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99" y="1921565"/>
            <a:ext cx="6586331" cy="17095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Implementasi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Metode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entury Gothic (Headings)"/>
                <a:ea typeface="Calibri" panose="020F0502020204030204" pitchFamily="34" charset="0"/>
              </a:rPr>
              <a:t>Multi Attribute Utility Theory 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(MAUT)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dalam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Menentukan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Penerima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Bantuan</a:t>
            </a:r>
            <a:br>
              <a:rPr lang="en-US" sz="1800" b="1" dirty="0">
                <a:latin typeface="Century Gothic (Headings)"/>
                <a:ea typeface="Calibri" panose="020F0502020204030204" pitchFamily="34" charset="0"/>
              </a:rPr>
            </a:b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Kepada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Kelompok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Wirausaha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Bersama (KWB)</a:t>
            </a:r>
            <a:endParaRPr lang="en-US" dirty="0">
              <a:latin typeface="Century Gothic (Headings)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876" y="4785559"/>
            <a:ext cx="4873752" cy="889088"/>
          </a:xfrm>
        </p:spPr>
        <p:txBody>
          <a:bodyPr/>
          <a:lstStyle/>
          <a:p>
            <a:r>
              <a:rPr lang="en-US" sz="1800" dirty="0">
                <a:latin typeface="Univers Condensed Light" panose="020B0306020202040204" pitchFamily="34" charset="0"/>
              </a:rPr>
              <a:t>Maulidani Mahmud</a:t>
            </a:r>
          </a:p>
          <a:p>
            <a:r>
              <a:rPr lang="en-US" sz="1800" dirty="0">
                <a:latin typeface="Univers Condensed Light" panose="020B0306020202040204" pitchFamily="34" charset="0"/>
              </a:rPr>
              <a:t>60900118012</a:t>
            </a:r>
          </a:p>
        </p:txBody>
      </p:sp>
      <p:sp>
        <p:nvSpPr>
          <p:cNvPr id="5" name="Subtitle 25">
            <a:extLst>
              <a:ext uri="{FF2B5EF4-FFF2-40B4-BE49-F238E27FC236}">
                <a16:creationId xmlns:a16="http://schemas.microsoft.com/office/drawing/2014/main" id="{FF41562D-34DE-4AF2-A9E1-F2DA489473BC}"/>
              </a:ext>
            </a:extLst>
          </p:cNvPr>
          <p:cNvSpPr txBox="1">
            <a:spLocks/>
          </p:cNvSpPr>
          <p:nvPr/>
        </p:nvSpPr>
        <p:spPr>
          <a:xfrm>
            <a:off x="1228876" y="974035"/>
            <a:ext cx="4873752" cy="8890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Univers Condensed Light" panose="020B0306020202040204" pitchFamily="34" charset="0"/>
              </a:rPr>
              <a:t>Seminar Proposal </a:t>
            </a:r>
            <a:r>
              <a:rPr lang="en-US" sz="1800" dirty="0" err="1">
                <a:latin typeface="Univers Condensed Light" panose="020B0306020202040204" pitchFamily="34" charset="0"/>
              </a:rPr>
              <a:t>Penelitian</a:t>
            </a:r>
            <a:endParaRPr lang="en-US" sz="1800" dirty="0">
              <a:latin typeface="Univers Condensed Light" panose="020B030602020204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49F9DB3-0AF6-4EB3-B9E6-1E32A473A0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51" b="1951"/>
          <a:stretch>
            <a:fillRect/>
          </a:stretch>
        </p:blipFill>
        <p:spPr>
          <a:xfrm>
            <a:off x="7646503" y="812292"/>
            <a:ext cx="3434903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04442"/>
            <a:ext cx="3209544" cy="286207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Kenapa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MAUT 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42314"/>
            <a:ext cx="3840480" cy="3383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Univers Condensed Light" panose="020B0306020202040204" pitchFamily="34" charset="0"/>
              </a:rPr>
              <a:t>Fleksibilitas</a:t>
            </a:r>
            <a:endParaRPr lang="en-US" b="1" dirty="0">
              <a:latin typeface="Univers Condensed Light" panose="020B030602020204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MAUT</a:t>
            </a: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4796536" cy="3383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Univers Condensed Light" panose="020B0306020202040204" pitchFamily="34" charset="0"/>
              </a:rPr>
              <a:t>Preferensi</a:t>
            </a:r>
            <a:r>
              <a:rPr lang="en-US" b="1" dirty="0">
                <a:latin typeface="Univers Condensed Light" panose="020B0306020202040204" pitchFamily="34" charset="0"/>
              </a:rPr>
              <a:t> </a:t>
            </a:r>
            <a:r>
              <a:rPr lang="en-US" b="1" dirty="0" err="1">
                <a:latin typeface="Univers Condensed Light" panose="020B0306020202040204" pitchFamily="34" charset="0"/>
              </a:rPr>
              <a:t>relatif</a:t>
            </a:r>
            <a:r>
              <a:rPr lang="en-US" b="1" dirty="0">
                <a:latin typeface="Univers Condensed Light" panose="020B0306020202040204" pitchFamily="34" charset="0"/>
              </a:rPr>
              <a:t> </a:t>
            </a:r>
            <a:r>
              <a:rPr lang="en-US" b="1" dirty="0" err="1">
                <a:latin typeface="Univers Condensed Light" panose="020B0306020202040204" pitchFamily="34" charset="0"/>
              </a:rPr>
              <a:t>antar</a:t>
            </a:r>
            <a:r>
              <a:rPr lang="en-US" b="1" dirty="0">
                <a:latin typeface="Univers Condensed Light" panose="020B0306020202040204" pitchFamily="34" charset="0"/>
              </a:rPr>
              <a:t> </a:t>
            </a:r>
            <a:r>
              <a:rPr lang="en-US" b="1" dirty="0" err="1">
                <a:latin typeface="Univers Condensed Light" panose="020B0306020202040204" pitchFamily="34" charset="0"/>
              </a:rPr>
              <a:t>alternatif</a:t>
            </a:r>
            <a:endParaRPr lang="en-US" b="1" dirty="0">
              <a:latin typeface="Univers Condensed Light" panose="020B030602020204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MAUT dan ELECTRE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Univers Condensed Light" panose="020B0306020202040204" pitchFamily="34" charset="0"/>
              </a:rPr>
              <a:t>Akurasi</a:t>
            </a:r>
            <a:endParaRPr lang="en-US" b="1" dirty="0">
              <a:latin typeface="Univers Condensed Light" panose="020B030602020204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MAUT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Univers Condensed Light" panose="020B0306020202040204" pitchFamily="34" charset="0"/>
              </a:rPr>
              <a:t>Efisiensi</a:t>
            </a:r>
            <a:endParaRPr lang="en-US" b="1" dirty="0">
              <a:latin typeface="Univers Condensed Light" panose="020B030602020204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MAUT</a:t>
            </a: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Univers Condensed Light" panose="020B0306020202040204" pitchFamily="34" charset="0"/>
              </a:rPr>
              <a:t>Transparansi</a:t>
            </a:r>
            <a:endParaRPr lang="en-US" b="1" dirty="0">
              <a:latin typeface="Univers Condensed Light" panose="020B030602020204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MAUT</a:t>
            </a: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E772758-78D4-4B4E-A5BD-8848734B356F}"/>
              </a:ext>
            </a:extLst>
          </p:cNvPr>
          <p:cNvSpPr txBox="1">
            <a:spLocks/>
          </p:cNvSpPr>
          <p:nvPr/>
        </p:nvSpPr>
        <p:spPr>
          <a:xfrm>
            <a:off x="758952" y="3442916"/>
            <a:ext cx="2980944" cy="2223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  <a:ea typeface="Calibri" panose="020F0502020204030204" pitchFamily="34" charset="0"/>
              </a:rPr>
              <a:t>MAUT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AHP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TOPSIS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SAW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ELECTRE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FAHP</a:t>
            </a:r>
            <a:endParaRPr lang="en-US" altLang="zh-CN" sz="24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31" name="Picture Placeholder 30" descr="Stopwatch with solid fill">
            <a:extLst>
              <a:ext uri="{FF2B5EF4-FFF2-40B4-BE49-F238E27FC236}">
                <a16:creationId xmlns:a16="http://schemas.microsoft.com/office/drawing/2014/main" id="{40AE5286-97D2-4CC2-9CDF-B6A370722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Playbook with solid fill">
            <a:extLst>
              <a:ext uri="{FF2B5EF4-FFF2-40B4-BE49-F238E27FC236}">
                <a16:creationId xmlns:a16="http://schemas.microsoft.com/office/drawing/2014/main" id="{D7644879-186F-4143-9678-008052C20DC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455524" y="1748508"/>
            <a:ext cx="640080" cy="640080"/>
          </a:xfrm>
        </p:spPr>
      </p:pic>
      <p:pic>
        <p:nvPicPr>
          <p:cNvPr id="27" name="Picture Placeholder 26" descr="Magnifying glass with solid fill">
            <a:extLst>
              <a:ext uri="{FF2B5EF4-FFF2-40B4-BE49-F238E27FC236}">
                <a16:creationId xmlns:a16="http://schemas.microsoft.com/office/drawing/2014/main" id="{BCDA557E-4EAB-467C-BB13-5FA07A7BFE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455524" y="5675320"/>
            <a:ext cx="640080" cy="640080"/>
          </a:xfrm>
        </p:spPr>
      </p:pic>
      <p:pic>
        <p:nvPicPr>
          <p:cNvPr id="33" name="Picture Placeholder 32" descr="Transfer with solid fill">
            <a:extLst>
              <a:ext uri="{FF2B5EF4-FFF2-40B4-BE49-F238E27FC236}">
                <a16:creationId xmlns:a16="http://schemas.microsoft.com/office/drawing/2014/main" id="{52EB8455-0DD0-4944-99BD-BFCBF748B5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462440" y="478890"/>
            <a:ext cx="640080" cy="640080"/>
          </a:xfrm>
        </p:spPr>
      </p:pic>
      <p:pic>
        <p:nvPicPr>
          <p:cNvPr id="39" name="Picture Placeholder 24" descr="Bullseye with solid fill">
            <a:extLst>
              <a:ext uri="{FF2B5EF4-FFF2-40B4-BE49-F238E27FC236}">
                <a16:creationId xmlns:a16="http://schemas.microsoft.com/office/drawing/2014/main" id="{C22BF073-7664-4075-AEB0-9194565C6E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462440" y="3025958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Century Gothic (Headings)"/>
              </a:rPr>
              <a:t>Tujuan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Univers Condensed Light" panose="020B0306020202040204" pitchFamily="34" charset="0"/>
              </a:rPr>
              <a:t>Tujuan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dari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penelitian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ini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adalah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untuk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mengimplementasikan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metode</a:t>
            </a:r>
            <a:r>
              <a:rPr lang="en-US" altLang="zh-CN" sz="2000" dirty="0">
                <a:latin typeface="Univers Condensed Light" panose="020B0306020202040204" pitchFamily="34" charset="0"/>
              </a:rPr>
              <a:t> MAUT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dalam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menentukan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penerima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bantuan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kepada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KWB.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7F80106-63DD-42DB-B533-A893752971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881" r="28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778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452879"/>
            <a:ext cx="5235889" cy="134574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Century Gothic (Headings)"/>
              </a:rPr>
              <a:t>Manfaat</a:t>
            </a:r>
            <a:br>
              <a:rPr lang="en-US" dirty="0">
                <a:latin typeface="Century Gothic (Headings)"/>
              </a:rPr>
            </a:b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614168"/>
            <a:ext cx="5087112" cy="24658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Univers Condensed Light" panose="020B0306020202040204" pitchFamily="34" charset="0"/>
              </a:rPr>
              <a:t>Memberikan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rekomendasi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untuk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menentukan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pemilihan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penerima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bantuan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kepada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KWB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secara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adil</a:t>
            </a:r>
            <a:r>
              <a:rPr lang="en-US" altLang="zh-CN" sz="2000" dirty="0">
                <a:latin typeface="Univers Condensed Light" panose="020B0306020202040204" pitchFamily="34" charset="0"/>
              </a:rPr>
              <a:t>,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transparan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,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efisien</a:t>
            </a:r>
            <a:r>
              <a:rPr lang="en-US" altLang="zh-CN" sz="2000" dirty="0">
                <a:latin typeface="Univers Condensed Light" panose="020B0306020202040204" pitchFamily="34" charset="0"/>
              </a:rPr>
              <a:t>, dan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akurat</a:t>
            </a:r>
            <a:endParaRPr lang="en-US" altLang="zh-CN" sz="2000" dirty="0">
              <a:latin typeface="Univers Condensed Light" panose="020B0306020202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Univers Condensed Light" panose="020B0306020202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Univers Condensed Light" panose="020B0306020202040204" pitchFamily="34" charset="0"/>
              </a:rPr>
              <a:t>Sistem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ini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berbasis</a:t>
            </a:r>
            <a:r>
              <a:rPr lang="en-US" altLang="zh-CN" sz="2000" dirty="0">
                <a:latin typeface="Univers Condensed Light" panose="020B0306020202040204" pitchFamily="34" charset="0"/>
              </a:rPr>
              <a:t> website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sehingga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memberi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kemudahan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untuk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mengakses</a:t>
            </a:r>
            <a:r>
              <a:rPr lang="en-US" altLang="zh-CN" sz="2000" dirty="0">
                <a:latin typeface="Univers Condensed Light" panose="020B0306020202040204" pitchFamily="34" charset="0"/>
              </a:rPr>
              <a:t> dan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mengolah</a:t>
            </a:r>
            <a:r>
              <a:rPr lang="en-US" altLang="zh-CN" sz="2000" dirty="0">
                <a:latin typeface="Univers Condensed Light" panose="020B0306020202040204" pitchFamily="34" charset="0"/>
              </a:rPr>
              <a:t> data KWB.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31AB12-EEB6-48A5-AFD7-8F297326AF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881" r="28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266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Metode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Penelitian</a:t>
            </a:r>
            <a:endParaRPr lang="en-US" dirty="0">
              <a:solidFill>
                <a:schemeClr val="bg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985" y="2440786"/>
            <a:ext cx="2743200" cy="2785100"/>
          </a:xfrm>
        </p:spPr>
        <p:txBody>
          <a:bodyPr>
            <a:normAutofit/>
          </a:bodyPr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&amp; </a:t>
            </a:r>
            <a:r>
              <a:rPr lang="en-US" dirty="0" err="1"/>
              <a:t>Pererncanaan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&amp;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(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52B6463-0B6F-430A-9AB4-F24942F14EA6}"/>
              </a:ext>
            </a:extLst>
          </p:cNvPr>
          <p:cNvSpPr txBox="1">
            <a:spLocks/>
          </p:cNvSpPr>
          <p:nvPr/>
        </p:nvSpPr>
        <p:spPr>
          <a:xfrm>
            <a:off x="9754686" y="6420029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0AFDD5-844D-364D-8AEC-50CF4D36D55D}" type="slidenum">
              <a:rPr lang="en-US" sz="900" smtClean="0">
                <a:solidFill>
                  <a:schemeClr val="bg1"/>
                </a:solidFill>
              </a:rPr>
              <a:pPr algn="r"/>
              <a:t>13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93558178-F843-4770-9BF6-390E14F504CA}"/>
              </a:ext>
            </a:extLst>
          </p:cNvPr>
          <p:cNvSpPr txBox="1">
            <a:spLocks/>
          </p:cNvSpPr>
          <p:nvPr/>
        </p:nvSpPr>
        <p:spPr>
          <a:xfrm>
            <a:off x="3686185" y="6428590"/>
            <a:ext cx="48228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Proposal</a:t>
            </a:r>
          </a:p>
        </p:txBody>
      </p:sp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D6FC042E-9983-45B3-B6C1-974D32F48246}"/>
              </a:ext>
            </a:extLst>
          </p:cNvPr>
          <p:cNvSpPr txBox="1">
            <a:spLocks/>
          </p:cNvSpPr>
          <p:nvPr/>
        </p:nvSpPr>
        <p:spPr>
          <a:xfrm>
            <a:off x="810850" y="6415338"/>
            <a:ext cx="24722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</a:rPr>
              <a:t>2023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BD13761-D29C-4B67-9AA8-20AFF7E1ACC3}"/>
              </a:ext>
            </a:extLst>
          </p:cNvPr>
          <p:cNvSpPr txBox="1">
            <a:spLocks/>
          </p:cNvSpPr>
          <p:nvPr/>
        </p:nvSpPr>
        <p:spPr>
          <a:xfrm>
            <a:off x="4724400" y="2440786"/>
            <a:ext cx="2743200" cy="27851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50000"/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&amp; Nilai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Kriteria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MAUT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3791AAC-39A6-4089-BA59-2D0DE1E3BEB5}"/>
              </a:ext>
            </a:extLst>
          </p:cNvPr>
          <p:cNvSpPr txBox="1">
            <a:spLocks/>
          </p:cNvSpPr>
          <p:nvPr/>
        </p:nvSpPr>
        <p:spPr>
          <a:xfrm>
            <a:off x="8499348" y="2440786"/>
            <a:ext cx="2743200" cy="27851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50000"/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Tahap</a:t>
            </a:r>
            <a:r>
              <a:rPr lang="en-US" dirty="0"/>
              <a:t> Hasil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Maulidani </a:t>
            </a:r>
            <a:r>
              <a:rPr lang="en-US" dirty="0" err="1"/>
              <a:t>Mahmuud</a:t>
            </a:r>
            <a:endParaRPr lang="en-US" dirty="0"/>
          </a:p>
          <a:p>
            <a:r>
              <a:rPr lang="en-US" dirty="0"/>
              <a:t>60900118012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848679D-59FD-4AF9-A63C-AA881FB974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261" b="10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 (Headings)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338" y="4325112"/>
            <a:ext cx="2140368" cy="630936"/>
          </a:xfrm>
        </p:spPr>
        <p:txBody>
          <a:bodyPr/>
          <a:lstStyle/>
          <a:p>
            <a:r>
              <a:rPr lang="en-US" dirty="0" err="1">
                <a:latin typeface="Univers Condensed Light" panose="020B0306020202040204" pitchFamily="34" charset="0"/>
              </a:rPr>
              <a:t>Latar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Belakang</a:t>
            </a:r>
            <a:endParaRPr lang="en-US" dirty="0">
              <a:latin typeface="Univers Condensed Light" panose="020B0306020202040204" pitchFamily="34" charset="0"/>
            </a:endParaRP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Univers Condensed Light" panose="020B0306020202040204" pitchFamily="34" charset="0"/>
              </a:rPr>
              <a:t>Masalah</a:t>
            </a:r>
            <a:endParaRPr lang="en-US" dirty="0">
              <a:latin typeface="Univers Condensed Light" panose="020B0306020202040204" pitchFamily="34" charset="0"/>
            </a:endParaRP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Univers Condensed Light" panose="020B0306020202040204" pitchFamily="34" charset="0"/>
              </a:rPr>
              <a:t>Tujuan</a:t>
            </a:r>
            <a:endParaRPr lang="en-US" dirty="0">
              <a:latin typeface="Univers Condensed Light" panose="020B0306020202040204" pitchFamily="34" charset="0"/>
            </a:endParaRP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>
                <a:latin typeface="Univers Condensed Light" panose="020B0306020202040204" pitchFamily="34" charset="0"/>
              </a:rPr>
              <a:t>Manfaat</a:t>
            </a:r>
            <a:endParaRPr lang="en-US" dirty="0">
              <a:latin typeface="Univers Condensed Light" panose="020B0306020202040204" pitchFamily="34" charset="0"/>
            </a:endParaRP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848956"/>
          </a:xfrm>
        </p:spPr>
        <p:txBody>
          <a:bodyPr/>
          <a:lstStyle/>
          <a:p>
            <a:r>
              <a:rPr lang="en-US" dirty="0" err="1">
                <a:latin typeface="Univers Condensed Light" panose="020B0306020202040204" pitchFamily="34" charset="0"/>
              </a:rPr>
              <a:t>Metode</a:t>
            </a:r>
            <a:endParaRPr lang="en-US" dirty="0">
              <a:latin typeface="Univers Condensed Light" panose="020B0306020202040204" pitchFamily="34" charset="0"/>
            </a:endParaRP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4686" y="6353769"/>
            <a:ext cx="1312025" cy="365125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362330"/>
            <a:ext cx="4822804" cy="365125"/>
          </a:xfrm>
        </p:spPr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850" y="6349078"/>
            <a:ext cx="24722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586552"/>
            <a:ext cx="5038344" cy="1709928"/>
          </a:xfrm>
        </p:spPr>
        <p:txBody>
          <a:bodyPr/>
          <a:lstStyle/>
          <a:p>
            <a:r>
              <a:rPr lang="en-US" sz="4800" dirty="0" err="1">
                <a:latin typeface="Century Gothic (Headings)"/>
              </a:rPr>
              <a:t>Latar</a:t>
            </a:r>
            <a:r>
              <a:rPr lang="en-US" sz="4800" dirty="0">
                <a:latin typeface="Century Gothic (Headings)"/>
              </a:rPr>
              <a:t> </a:t>
            </a:r>
            <a:r>
              <a:rPr lang="en-US" sz="4800" dirty="0" err="1">
                <a:latin typeface="Century Gothic (Headings)"/>
              </a:rPr>
              <a:t>Belakang</a:t>
            </a:r>
            <a:br>
              <a:rPr lang="en-US" sz="4800" dirty="0">
                <a:latin typeface="Century Gothic (Headings)"/>
                <a:sym typeface="DM Sans Medium"/>
              </a:rPr>
            </a:br>
            <a:endParaRPr lang="en-US" sz="4800" dirty="0">
              <a:latin typeface="Century Gothic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7" y="2828806"/>
            <a:ext cx="5395225" cy="2498567"/>
          </a:xfrm>
        </p:spPr>
        <p:txBody>
          <a:bodyPr>
            <a:norm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 Light" panose="020B0306020202040204" pitchFamily="34" charset="0"/>
              </a:rPr>
              <a:t>Dinas Perindustrian dan </a:t>
            </a:r>
            <a:r>
              <a:rPr lang="en-US" dirty="0" err="1">
                <a:latin typeface="Univers Condensed Light" panose="020B0306020202040204" pitchFamily="34" charset="0"/>
              </a:rPr>
              <a:t>Perdagangan</a:t>
            </a:r>
            <a:r>
              <a:rPr lang="en-US" dirty="0">
                <a:latin typeface="Univers Condensed Light" panose="020B0306020202040204" pitchFamily="34" charset="0"/>
              </a:rPr>
              <a:t> Kota Makassar </a:t>
            </a:r>
            <a:r>
              <a:rPr lang="en-US" dirty="0" err="1">
                <a:latin typeface="Univers Condensed Light" panose="020B0306020202040204" pitchFamily="34" charset="0"/>
              </a:rPr>
              <a:t>memiliki</a:t>
            </a:r>
            <a:r>
              <a:rPr lang="en-US" dirty="0">
                <a:latin typeface="Univers Condensed Light" panose="020B0306020202040204" pitchFamily="34" charset="0"/>
              </a:rPr>
              <a:t> program </a:t>
            </a:r>
            <a:r>
              <a:rPr lang="en-US" dirty="0" err="1">
                <a:latin typeface="Univers Condensed Light" panose="020B0306020202040204" pitchFamily="34" charset="0"/>
              </a:rPr>
              <a:t>banrtuan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untuk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Kelompok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Wirausaha</a:t>
            </a:r>
            <a:r>
              <a:rPr lang="en-US" dirty="0">
                <a:latin typeface="Univers Condensed Light" panose="020B0306020202040204" pitchFamily="34" charset="0"/>
              </a:rPr>
              <a:t> Bersama (KWB)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 Light" panose="020B0306020202040204" pitchFamily="34" charset="0"/>
              </a:rPr>
              <a:t>Proses </a:t>
            </a:r>
            <a:r>
              <a:rPr lang="en-US" dirty="0" err="1">
                <a:latin typeface="Univers Condensed Light" panose="020B0306020202040204" pitchFamily="34" charset="0"/>
              </a:rPr>
              <a:t>pemberian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bantuan</a:t>
            </a:r>
            <a:r>
              <a:rPr lang="en-US" dirty="0">
                <a:latin typeface="Univers Condensed Light" panose="020B0306020202040204" pitchFamily="34" charset="0"/>
              </a:rPr>
              <a:t> yang </a:t>
            </a:r>
            <a:r>
              <a:rPr lang="en-US" dirty="0" err="1">
                <a:latin typeface="Univers Condensed Light" panose="020B0306020202040204" pitchFamily="34" charset="0"/>
              </a:rPr>
              <a:t>bersifat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subjektif</a:t>
            </a:r>
            <a:r>
              <a:rPr lang="en-US" dirty="0">
                <a:latin typeface="Univers Condensed Light" panose="020B0306020202040204" pitchFamily="34" charset="0"/>
              </a:rPr>
              <a:t>, </a:t>
            </a:r>
            <a:r>
              <a:rPr lang="en-US" dirty="0" err="1">
                <a:latin typeface="Univers Condensed Light" panose="020B0306020202040204" pitchFamily="34" charset="0"/>
              </a:rPr>
              <a:t>tanpa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mempertimbangkan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kriteria</a:t>
            </a:r>
            <a:r>
              <a:rPr lang="en-US" dirty="0">
                <a:latin typeface="Univers Condensed Light" panose="020B0306020202040204" pitchFamily="34" charset="0"/>
              </a:rPr>
              <a:t> yang </a:t>
            </a:r>
            <a:r>
              <a:rPr lang="en-US" dirty="0" err="1">
                <a:latin typeface="Univers Condensed Light" panose="020B0306020202040204" pitchFamily="34" charset="0"/>
              </a:rPr>
              <a:t>jelas</a:t>
            </a:r>
            <a:r>
              <a:rPr lang="en-US" dirty="0">
                <a:latin typeface="Univers Condensed Light" panose="020B0306020202040204" pitchFamily="34" charset="0"/>
              </a:rPr>
              <a:t> dan </a:t>
            </a:r>
            <a:r>
              <a:rPr lang="en-US" dirty="0" err="1">
                <a:latin typeface="Univers Condensed Light" panose="020B0306020202040204" pitchFamily="34" charset="0"/>
              </a:rPr>
              <a:t>objektif</a:t>
            </a:r>
            <a:endParaRPr lang="en-US" dirty="0">
              <a:latin typeface="Univers Condensed Light" panose="020B0306020202040204" pitchFamily="34" charset="0"/>
            </a:endParaRP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 Light" panose="020B0306020202040204" pitchFamily="34" charset="0"/>
              </a:rPr>
              <a:t>Proses </a:t>
            </a:r>
            <a:r>
              <a:rPr lang="en-US" dirty="0" err="1">
                <a:latin typeface="Univers Condensed Light" panose="020B0306020202040204" pitchFamily="34" charset="0"/>
              </a:rPr>
              <a:t>pemberian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bantuan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tersebut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dapat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menyebabkan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pemberian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bantuan</a:t>
            </a:r>
            <a:r>
              <a:rPr lang="en-US" dirty="0">
                <a:latin typeface="Univers Condensed Light" panose="020B0306020202040204" pitchFamily="34" charset="0"/>
              </a:rPr>
              <a:t> yang </a:t>
            </a:r>
            <a:r>
              <a:rPr lang="en-US" dirty="0" err="1">
                <a:latin typeface="Univers Condensed Light" panose="020B0306020202040204" pitchFamily="34" charset="0"/>
              </a:rPr>
              <a:t>tidak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transparan</a:t>
            </a:r>
            <a:r>
              <a:rPr lang="en-US" dirty="0">
                <a:latin typeface="Univers Condensed Light" panose="020B0306020202040204" pitchFamily="34" charset="0"/>
              </a:rPr>
              <a:t>, </a:t>
            </a:r>
            <a:r>
              <a:rPr lang="en-US" dirty="0" err="1">
                <a:latin typeface="Univers Condensed Light" panose="020B0306020202040204" pitchFamily="34" charset="0"/>
              </a:rPr>
              <a:t>tidak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adil</a:t>
            </a:r>
            <a:r>
              <a:rPr lang="en-US" dirty="0">
                <a:latin typeface="Univers Condensed Light" panose="020B0306020202040204" pitchFamily="34" charset="0"/>
              </a:rPr>
              <a:t>, </a:t>
            </a:r>
            <a:r>
              <a:rPr lang="en-US" dirty="0" err="1">
                <a:latin typeface="Univers Condensed Light" panose="020B0306020202040204" pitchFamily="34" charset="0"/>
              </a:rPr>
              <a:t>kurang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efisien</a:t>
            </a:r>
            <a:r>
              <a:rPr lang="en-US" dirty="0">
                <a:latin typeface="Univers Condensed Light" panose="020B0306020202040204" pitchFamily="34" charset="0"/>
              </a:rPr>
              <a:t>, dan </a:t>
            </a:r>
            <a:r>
              <a:rPr lang="en-US" dirty="0" err="1">
                <a:latin typeface="Univers Condensed Light" panose="020B0306020202040204" pitchFamily="34" charset="0"/>
              </a:rPr>
              <a:t>tidak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akurat</a:t>
            </a:r>
            <a:r>
              <a:rPr lang="en-US" dirty="0">
                <a:latin typeface="Univers Condensed Light" panose="020B0306020202040204" pitchFamily="34" charset="0"/>
              </a:rPr>
              <a:t>.</a:t>
            </a: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92D2F4-9FCF-45DE-BDD1-EFF0A11AA2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092" r="31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440772"/>
            <a:ext cx="5038344" cy="944616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entury Gothic (Headings)"/>
              </a:rPr>
              <a:t>Latar</a:t>
            </a:r>
            <a:r>
              <a:rPr lang="en-US" sz="4800" dirty="0">
                <a:latin typeface="Century Gothic (Headings)"/>
              </a:rPr>
              <a:t> </a:t>
            </a:r>
            <a:r>
              <a:rPr lang="en-US" sz="4800" dirty="0" err="1">
                <a:latin typeface="Century Gothic (Headings)"/>
              </a:rPr>
              <a:t>Belakang</a:t>
            </a:r>
            <a:endParaRPr lang="en-US" sz="4800" dirty="0">
              <a:latin typeface="Century Gothic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441364"/>
            <a:ext cx="5514496" cy="3853416"/>
          </a:xfrm>
        </p:spPr>
        <p:txBody>
          <a:bodyPr/>
          <a:lstStyle/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QS An-</a:t>
            </a:r>
            <a:r>
              <a:rPr lang="en-US" dirty="0" err="1">
                <a:effectLst/>
                <a:latin typeface="Univers Condensed Light (Body)"/>
                <a:ea typeface="Calibri" panose="020F0502020204030204" pitchFamily="34" charset="0"/>
              </a:rPr>
              <a:t>Nisa</a:t>
            </a: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’/4: 58</a:t>
            </a:r>
          </a:p>
          <a:p>
            <a:pPr marL="457200" algn="r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يَأْمُرُكُمْ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أَنْ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تُؤَدُّوا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الْأَمَانَاتِ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إِلَىٰ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أَهْلِهَا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وَإِذَا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حَكَمْتُمْ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بَيْنَ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النَّاسِ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أَنْ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تَحْكُمُوا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بِالْعَدْلِ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ۚ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نِعِمَّا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يَعِظُكُمْ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بِهِ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ۗ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كَانَ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سَمِيعًا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بَصِيرًا</a:t>
            </a:r>
            <a:endParaRPr lang="en-US" dirty="0"/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QS An-</a:t>
            </a:r>
            <a:r>
              <a:rPr lang="en-US" dirty="0" err="1">
                <a:effectLst/>
                <a:latin typeface="Univers Condensed Light (Body)"/>
                <a:ea typeface="Calibri" panose="020F0502020204030204" pitchFamily="34" charset="0"/>
              </a:rPr>
              <a:t>Nahl</a:t>
            </a: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 /16: 90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يَأْمُرُ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بِالْعَدْلِ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وَالْإِحْسَانِ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وَإِيتَاءِ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ذِي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الْقُرْبَىٰ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وَيَنْهَىٰ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عَنِ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الْفَحْشَاءِ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وَالْمُنْكَرِ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وَالْبَغْيِ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ۚ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يَعِظُكُمْ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لَعَلَّكُمْ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تَذَكَّرُونَ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C9092FD-C0A2-41ED-8912-EF7F1A479B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092" r="31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51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entury Gothic (Headings)"/>
              </a:rPr>
              <a:t>Masalah</a:t>
            </a:r>
            <a:endParaRPr lang="en-US" dirty="0">
              <a:latin typeface="Century Gothic (Headings)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B0A4-52B6-433C-95CF-97D29A609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978D3F-88B9-4F5F-B305-114972881B0A}"/>
              </a:ext>
            </a:extLst>
          </p:cNvPr>
          <p:cNvSpPr txBox="1">
            <a:spLocks/>
          </p:cNvSpPr>
          <p:nvPr/>
        </p:nvSpPr>
        <p:spPr>
          <a:xfrm>
            <a:off x="1067064" y="2336626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Univers Condensed Light" panose="020B0306020202040204" pitchFamily="34" charset="0"/>
              </a:rPr>
              <a:t>Diperlukan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solusi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untuk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memastikan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bahwa</a:t>
            </a:r>
            <a:r>
              <a:rPr lang="en-US" sz="2000" dirty="0">
                <a:latin typeface="Univers Condensed Light" panose="020B0306020202040204" pitchFamily="34" charset="0"/>
              </a:rPr>
              <a:t> proses </a:t>
            </a:r>
            <a:r>
              <a:rPr lang="en-US" sz="2000" dirty="0" err="1">
                <a:latin typeface="Univers Condensed Light" panose="020B0306020202040204" pitchFamily="34" charset="0"/>
              </a:rPr>
              <a:t>penentuan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penerima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bantuan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itu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adil</a:t>
            </a:r>
            <a:r>
              <a:rPr lang="en-US" sz="2000" dirty="0">
                <a:latin typeface="Univers Condensed Light" panose="020B0306020202040204" pitchFamily="34" charset="0"/>
              </a:rPr>
              <a:t>, </a:t>
            </a:r>
            <a:r>
              <a:rPr lang="en-US" sz="2000" dirty="0" err="1">
                <a:latin typeface="Univers Condensed Light" panose="020B0306020202040204" pitchFamily="34" charset="0"/>
              </a:rPr>
              <a:t>transparan</a:t>
            </a:r>
            <a:r>
              <a:rPr lang="en-US" sz="2000" dirty="0">
                <a:latin typeface="Univers Condensed Light" panose="020B0306020202040204" pitchFamily="34" charset="0"/>
              </a:rPr>
              <a:t>, </a:t>
            </a:r>
            <a:r>
              <a:rPr lang="en-US" sz="2000" dirty="0" err="1">
                <a:latin typeface="Univers Condensed Light" panose="020B0306020202040204" pitchFamily="34" charset="0"/>
              </a:rPr>
              <a:t>efisien</a:t>
            </a:r>
            <a:r>
              <a:rPr lang="en-US" sz="2000" dirty="0">
                <a:latin typeface="Univers Condensed Light" panose="020B0306020202040204" pitchFamily="34" charset="0"/>
              </a:rPr>
              <a:t>, dan </a:t>
            </a:r>
            <a:r>
              <a:rPr lang="en-US" sz="2000" dirty="0" err="1">
                <a:latin typeface="Univers Condensed Light" panose="020B0306020202040204" pitchFamily="34" charset="0"/>
              </a:rPr>
              <a:t>akurat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7F92151-1C5D-45E6-82F9-0AFAD2D7ABA9}"/>
              </a:ext>
            </a:extLst>
          </p:cNvPr>
          <p:cNvSpPr txBox="1">
            <a:spLocks/>
          </p:cNvSpPr>
          <p:nvPr/>
        </p:nvSpPr>
        <p:spPr>
          <a:xfrm>
            <a:off x="1219464" y="4541145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Univers Condensed Light" panose="020B0306020202040204" pitchFamily="34" charset="0"/>
              </a:rPr>
              <a:t>Menerapkan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metode</a:t>
            </a:r>
            <a:r>
              <a:rPr lang="en-US" sz="2000" dirty="0">
                <a:latin typeface="Univers Condensed Light" panose="020B0306020202040204" pitchFamily="34" charset="0"/>
              </a:rPr>
              <a:t> MAUT (Multi-Attribute Utility Theory) </a:t>
            </a:r>
            <a:r>
              <a:rPr lang="en-US" sz="2000" dirty="0" err="1">
                <a:latin typeface="Univers Condensed Light" panose="020B0306020202040204" pitchFamily="34" charset="0"/>
              </a:rPr>
              <a:t>sebagai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solusi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8D10C341-EE11-4A5D-A1B4-30F3624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4686" y="6367021"/>
            <a:ext cx="1312025" cy="365125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Footer Placeholder 13">
            <a:extLst>
              <a:ext uri="{FF2B5EF4-FFF2-40B4-BE49-F238E27FC236}">
                <a16:creationId xmlns:a16="http://schemas.microsoft.com/office/drawing/2014/main" id="{2072BF64-539D-4613-8B9E-03FC29FD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375582"/>
            <a:ext cx="4822804" cy="365125"/>
          </a:xfrm>
        </p:spPr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5A87DF4A-9056-42A7-B03A-EF9992B9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850" y="6362330"/>
            <a:ext cx="24722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87470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entury Gothic (Headings)"/>
              </a:rPr>
              <a:t>Masalah</a:t>
            </a:r>
            <a:endParaRPr lang="en-US" dirty="0">
              <a:latin typeface="Century Gothic (Headings)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35793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978D3F-88B9-4F5F-B305-114972881B0A}"/>
              </a:ext>
            </a:extLst>
          </p:cNvPr>
          <p:cNvSpPr txBox="1">
            <a:spLocks/>
          </p:cNvSpPr>
          <p:nvPr/>
        </p:nvSpPr>
        <p:spPr>
          <a:xfrm>
            <a:off x="1071103" y="2966143"/>
            <a:ext cx="9912096" cy="1440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1" dirty="0" err="1">
                <a:latin typeface="Univers Condensed Light" panose="020B0306020202040204" pitchFamily="34" charset="0"/>
              </a:rPr>
              <a:t>Rumusan</a:t>
            </a:r>
            <a:r>
              <a:rPr lang="en-US" sz="1800" b="1" dirty="0">
                <a:latin typeface="Univers Condensed Light" panose="020B0306020202040204" pitchFamily="34" charset="0"/>
              </a:rPr>
              <a:t> </a:t>
            </a:r>
            <a:r>
              <a:rPr lang="en-US" sz="1800" b="1" dirty="0" err="1">
                <a:latin typeface="Univers Condensed Light" panose="020B0306020202040204" pitchFamily="34" charset="0"/>
              </a:rPr>
              <a:t>Masalah</a:t>
            </a:r>
            <a:r>
              <a:rPr lang="en-US" sz="1800" b="1" dirty="0">
                <a:latin typeface="Univers Condensed Light" panose="020B030602020204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Univers Condensed Light" panose="020B0306020202040204" pitchFamily="34" charset="0"/>
              </a:rPr>
              <a:t>Bagaimana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mengimplementasikan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metode</a:t>
            </a:r>
            <a:r>
              <a:rPr lang="en-US" sz="2400" dirty="0">
                <a:latin typeface="Univers Condensed Light" panose="020B0306020202040204" pitchFamily="34" charset="0"/>
              </a:rPr>
              <a:t> MAUT </a:t>
            </a:r>
            <a:r>
              <a:rPr lang="en-US" sz="2400" dirty="0" err="1">
                <a:latin typeface="Univers Condensed Light" panose="020B0306020202040204" pitchFamily="34" charset="0"/>
              </a:rPr>
              <a:t>dalam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menentukan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Univers Condensed Light" panose="020B0306020202040204" pitchFamily="34" charset="0"/>
              </a:rPr>
              <a:t>penerima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bantuan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kepada</a:t>
            </a:r>
            <a:r>
              <a:rPr lang="en-US" sz="2400" dirty="0">
                <a:latin typeface="Univers Condensed Light" panose="020B0306020202040204" pitchFamily="34" charset="0"/>
              </a:rPr>
              <a:t> KWB?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5881C47-6620-40D0-8C99-B04F81F3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4686" y="6353769"/>
            <a:ext cx="1312025" cy="365125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4B765055-C4D6-4795-BEE1-BF4CF192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362330"/>
            <a:ext cx="4822804" cy="365125"/>
          </a:xfrm>
        </p:spPr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6F6AE7BC-CCF7-403D-B3E7-870F1E8F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850" y="6349078"/>
            <a:ext cx="24722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1092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Apa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itu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MAUT 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1" dirty="0">
                <a:solidFill>
                  <a:schemeClr val="bg1"/>
                </a:solidFill>
                <a:effectLst/>
                <a:latin typeface="Univers Condensed Light" panose="020B0306020202040204" pitchFamily="34" charset="0"/>
                <a:ea typeface="Calibri" panose="020F0502020204030204" pitchFamily="34" charset="0"/>
              </a:rPr>
              <a:t>Multi Attribute Utility Theory</a:t>
            </a:r>
            <a:endParaRPr lang="en-US" altLang="zh-CN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FC59237-D192-4D47-A67E-5CA519410C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99" r="16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MAUT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suatu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dapat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digunakan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mengukur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tingkat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preferensi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penerima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bantuan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berdasarkan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berbagai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atribut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relevan</a:t>
            </a:r>
            <a:endParaRPr lang="en-US" sz="28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44709" y="1630738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332" y="4334256"/>
            <a:ext cx="2502408" cy="585216"/>
          </a:xfrm>
        </p:spPr>
        <p:txBody>
          <a:bodyPr/>
          <a:lstStyle/>
          <a:p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Fajar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Israwan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dkk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., 2018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6992" y="4674745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”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C6C8D30E-4C06-4383-ABFC-57EBA0468B35}"/>
              </a:ext>
            </a:extLst>
          </p:cNvPr>
          <p:cNvSpPr txBox="1">
            <a:spLocks/>
          </p:cNvSpPr>
          <p:nvPr/>
        </p:nvSpPr>
        <p:spPr>
          <a:xfrm>
            <a:off x="9754686" y="6420029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0AFDD5-844D-364D-8AEC-50CF4D36D55D}" type="slidenum">
              <a:rPr lang="en-US" sz="900" smtClean="0">
                <a:solidFill>
                  <a:schemeClr val="bg1"/>
                </a:solidFill>
              </a:rPr>
              <a:pPr algn="r"/>
              <a:t>8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Footer Placeholder 13">
            <a:extLst>
              <a:ext uri="{FF2B5EF4-FFF2-40B4-BE49-F238E27FC236}">
                <a16:creationId xmlns:a16="http://schemas.microsoft.com/office/drawing/2014/main" id="{47A114E7-68BC-47D4-8761-3A20D7A4C812}"/>
              </a:ext>
            </a:extLst>
          </p:cNvPr>
          <p:cNvSpPr txBox="1">
            <a:spLocks/>
          </p:cNvSpPr>
          <p:nvPr/>
        </p:nvSpPr>
        <p:spPr>
          <a:xfrm>
            <a:off x="3686185" y="6428590"/>
            <a:ext cx="48228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Proposal</a:t>
            </a:r>
          </a:p>
        </p:txBody>
      </p:sp>
      <p:sp>
        <p:nvSpPr>
          <p:cNvPr id="20" name="Date Placeholder 12">
            <a:extLst>
              <a:ext uri="{FF2B5EF4-FFF2-40B4-BE49-F238E27FC236}">
                <a16:creationId xmlns:a16="http://schemas.microsoft.com/office/drawing/2014/main" id="{947E57DA-5079-4310-AF43-466172670570}"/>
              </a:ext>
            </a:extLst>
          </p:cNvPr>
          <p:cNvSpPr txBox="1">
            <a:spLocks/>
          </p:cNvSpPr>
          <p:nvPr/>
        </p:nvSpPr>
        <p:spPr>
          <a:xfrm>
            <a:off x="810850" y="6415338"/>
            <a:ext cx="24722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</a:rPr>
              <a:t>2023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6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Menggunakan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SPK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membantu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memastikan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bahwa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proses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penentuan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penerima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bantuan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itu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adil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transparan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efisien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dan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akurat</a:t>
            </a:r>
            <a:endParaRPr lang="en-US" sz="28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584" y="4334256"/>
            <a:ext cx="3348228" cy="585216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Mahendra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&amp;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Ernanda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Aryanto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2019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9AF203-CFBA-4AEF-B58D-759D0F21D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44709" y="1630738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468C2E-3F69-4149-A14B-0493484405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6992" y="4674745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”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A12DD823-0053-43CE-BEFF-7EFA7B536F83}"/>
              </a:ext>
            </a:extLst>
          </p:cNvPr>
          <p:cNvSpPr txBox="1">
            <a:spLocks/>
          </p:cNvSpPr>
          <p:nvPr/>
        </p:nvSpPr>
        <p:spPr>
          <a:xfrm>
            <a:off x="9754686" y="6420029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0AFDD5-844D-364D-8AEC-50CF4D36D55D}" type="slidenum">
              <a:rPr lang="en-US" sz="900" smtClean="0">
                <a:solidFill>
                  <a:schemeClr val="bg1"/>
                </a:solidFill>
              </a:rPr>
              <a:pPr algn="r"/>
              <a:t>9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Footer Placeholder 13">
            <a:extLst>
              <a:ext uri="{FF2B5EF4-FFF2-40B4-BE49-F238E27FC236}">
                <a16:creationId xmlns:a16="http://schemas.microsoft.com/office/drawing/2014/main" id="{FA95BD38-D5B7-431C-81F7-EAA5BACDCA89}"/>
              </a:ext>
            </a:extLst>
          </p:cNvPr>
          <p:cNvSpPr txBox="1">
            <a:spLocks/>
          </p:cNvSpPr>
          <p:nvPr/>
        </p:nvSpPr>
        <p:spPr>
          <a:xfrm>
            <a:off x="3686185" y="6428590"/>
            <a:ext cx="48228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Proposal</a:t>
            </a:r>
          </a:p>
        </p:txBody>
      </p:sp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23C0C6E9-75DF-4360-A9E0-A3EC187C4FC9}"/>
              </a:ext>
            </a:extLst>
          </p:cNvPr>
          <p:cNvSpPr txBox="1">
            <a:spLocks/>
          </p:cNvSpPr>
          <p:nvPr/>
        </p:nvSpPr>
        <p:spPr>
          <a:xfrm>
            <a:off x="810850" y="6415338"/>
            <a:ext cx="24722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</a:rPr>
              <a:t>2023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52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914</TotalTime>
  <Words>405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Century Gothic (Headings)</vt:lpstr>
      <vt:lpstr>Karla</vt:lpstr>
      <vt:lpstr>Times New Arabic</vt:lpstr>
      <vt:lpstr>Times New Roman</vt:lpstr>
      <vt:lpstr>Univers Condensed Light</vt:lpstr>
      <vt:lpstr>Univers Condensed Light (Body)</vt:lpstr>
      <vt:lpstr>Retrospect</vt:lpstr>
      <vt:lpstr>Implementasi Metode Multi Attribute Utility Theory (MAUT) dalam Menentukan Penerima Bantuan Kepada Kelompok Wirausaha Bersama (KWB)</vt:lpstr>
      <vt:lpstr>Agenda</vt:lpstr>
      <vt:lpstr>Latar Belakang </vt:lpstr>
      <vt:lpstr>Latar Belakang</vt:lpstr>
      <vt:lpstr>Masalah</vt:lpstr>
      <vt:lpstr>Masalah</vt:lpstr>
      <vt:lpstr>Apa itu MAUT ?</vt:lpstr>
      <vt:lpstr>MAUT adalah suatu metode yang dapat digunakan untuk mengukur tingkat preferensi penerima bantuan berdasarkan berbagai atribut yang relevan</vt:lpstr>
      <vt:lpstr>Menggunakan SPK membantu memastikan bahwa proses penentuan penerima bantuan itu adil, transparan, efisien, dan akurat</vt:lpstr>
      <vt:lpstr>Kenapa MAUT ?</vt:lpstr>
      <vt:lpstr>Tujuan </vt:lpstr>
      <vt:lpstr>Manfaat </vt:lpstr>
      <vt:lpstr>Metode Penelitian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Metode Multi Attribute Utility Theory (MAUT) dalam Menentukan Penerima Bantuan Kepada Kelompok Wirausaha Bersama (KWB)</dc:title>
  <dc:creator>Maulidani Mahmud</dc:creator>
  <cp:lastModifiedBy>Maulidani Mahmud</cp:lastModifiedBy>
  <cp:revision>21</cp:revision>
  <dcterms:created xsi:type="dcterms:W3CDTF">2023-03-09T23:39:23Z</dcterms:created>
  <dcterms:modified xsi:type="dcterms:W3CDTF">2023-03-16T06:47:35Z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