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u+ZJU6FxKbjFVzbMwRZqijvc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878ce5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8878ce5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878ce57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8878ce57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878ce57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8878ce57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3203096" y="685418"/>
            <a:ext cx="27378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" name="Google Shape;7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4" name="Google Shape;7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78" name="Google Shape;7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 to Data Analytics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Maulidauyun Fuadiyah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2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87" name="Google Shape;8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91" name="Google Shape;9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Contoh terakhir …</a:t>
            </a:r>
            <a:endParaRPr b="0" i="0" sz="2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88875" y="1956675"/>
            <a:ext cx="4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59325" y="1539975"/>
            <a:ext cx="4434900" cy="131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Diketahui terjadi penurunan penjualan pada tanggal 11.11 November 2023 sebanyak 10%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Product yang mengalami penurunan terbesar adalah Kosmetik dan Kecantikan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59325" y="1105425"/>
            <a:ext cx="51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Konteks: Data Analyst at Ecommerce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857500" y="1539975"/>
            <a:ext cx="4152300" cy="131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Mengetahui penyebab terjadinya penurunan pada kasus kosmetik dan kecantikan pada event 11.11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59325" y="2967000"/>
            <a:ext cx="4434900" cy="131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Rentang waktu Nov’2023 saja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Rayon area Jabodetabek saja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Untuk semua user yang join dan bertransaksi sekurang-kurangnya 1 kali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857500" y="2967000"/>
            <a:ext cx="4152300" cy="131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Terjadi penurunan akibat system down di pukul 20.00 -21.00 pas event 11-11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Terjadi penurunan diakibatkan ada promo code yang gagal</a:t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359325" y="652600"/>
            <a:ext cx="8428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salah satu Online Travel Agent Company kalian berperan sebagai data analyst untuk product Flight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 sebuah anomali bahwa terjadi lonjakan penjualan pada tanggal 3 November 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Lonjakan terjadi sebesar 50% dibanding hari sebelumnya dan 25% dibanding tanggal yang sama bulan lalu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Dilain sisi, terdapat 2 promo marketing campaign yang sedang berjalan: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 Flight 50% dengan max. 200 ribu untuk pelanggan baru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 Flight 10% dengan max 500 ribu untuk pelanggan lama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Dilain sisi, ada promo referral yang sedang berjalan dibulan ini dimana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Setiap user yang join / bertransaksi untuk pertama kali, akan mendapatkan hadiah IDR 50k untuk orang yang diajak dan mengajak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datang ke kalian untuk mencari tahu apa penyebab terjadinya kejadian diatas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16" name="Google Shape;116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20" name="Google Shape;120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Problem 1</a:t>
            </a:r>
            <a:endParaRPr b="0" i="0" sz="2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359325" y="3541700"/>
            <a:ext cx="851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Buatkan Analytical Thinking Framework untuk case diatas yang mencakup: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g38878ce5764_0_0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139" name="Google Shape;139;g38878ce576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8878ce576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8878ce576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g38878ce5764_0_0"/>
          <p:cNvSpPr txBox="1"/>
          <p:nvPr/>
        </p:nvSpPr>
        <p:spPr>
          <a:xfrm>
            <a:off x="4857500" y="2617750"/>
            <a:ext cx="4152300" cy="2345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8919B"/>
                </a:solidFill>
              </a:rPr>
              <a:t>Terjadi lonjakan akibat banyaknya promo:</a:t>
            </a:r>
            <a:endParaRPr b="1"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Promo Flight 50% (new user)</a:t>
            </a:r>
            <a:r>
              <a:rPr lang="en" sz="1200">
                <a:solidFill>
                  <a:srgbClr val="18919B"/>
                </a:solidFill>
              </a:rPr>
              <a:t> 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Promo Referral</a:t>
            </a:r>
            <a:r>
              <a:rPr lang="en" sz="1200">
                <a:solidFill>
                  <a:srgbClr val="18919B"/>
                </a:solidFill>
              </a:rPr>
              <a:t> 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Promo Flight 10% (existing user)</a:t>
            </a:r>
            <a:r>
              <a:rPr lang="en" sz="1200">
                <a:solidFill>
                  <a:srgbClr val="18919B"/>
                </a:solidFill>
              </a:rPr>
              <a:t> </a:t>
            </a:r>
            <a:endParaRPr sz="1200">
              <a:solidFill>
                <a:srgbClr val="18919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919B"/>
                </a:solidFill>
              </a:rPr>
              <a:t>Faktor eksternal</a:t>
            </a:r>
            <a:r>
              <a:rPr lang="en" sz="1200">
                <a:solidFill>
                  <a:srgbClr val="18919B"/>
                </a:solidFill>
              </a:rPr>
              <a:t> :libur panjang atau event maskapai</a:t>
            </a:r>
            <a:endParaRPr sz="1200">
              <a:solidFill>
                <a:srgbClr val="18919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919B"/>
                </a:solidFill>
              </a:rPr>
              <a:t>Kombinasi faktor</a:t>
            </a:r>
            <a:r>
              <a:rPr lang="en" sz="1200">
                <a:solidFill>
                  <a:srgbClr val="18919B"/>
                </a:solidFill>
              </a:rPr>
              <a:t> : ex kombinasi promo (50% + referral) yang saling mendukung.</a:t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8878ce5764_0_0"/>
          <p:cNvSpPr txBox="1"/>
          <p:nvPr/>
        </p:nvSpPr>
        <p:spPr>
          <a:xfrm>
            <a:off x="359325" y="2617750"/>
            <a:ext cx="4434900" cy="2345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Who </a:t>
            </a:r>
            <a:r>
              <a:rPr lang="en" sz="1200">
                <a:solidFill>
                  <a:srgbClr val="18919B"/>
                </a:solidFill>
              </a:rPr>
              <a:t>: user baru dan user existing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What </a:t>
            </a:r>
            <a:r>
              <a:rPr lang="en" sz="1200">
                <a:solidFill>
                  <a:srgbClr val="18919B"/>
                </a:solidFill>
              </a:rPr>
              <a:t>: jumlah transaksi harian, nilai transaksi (GMV/total sales), promo yang digunakan (50%, 10%, referral)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When </a:t>
            </a:r>
            <a:r>
              <a:rPr lang="en" sz="1200">
                <a:solidFill>
                  <a:srgbClr val="18919B"/>
                </a:solidFill>
              </a:rPr>
              <a:t>: 3 / 11/ 2023 (dibandingkan dengan 2 /11/ 2023 dan 3 / 10/ 2023), perlu cek pola mingguan dan bulanan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Where </a:t>
            </a:r>
            <a:r>
              <a:rPr lang="en" sz="1200">
                <a:solidFill>
                  <a:srgbClr val="18919B"/>
                </a:solidFill>
              </a:rPr>
              <a:t>: produk flight di platform OTA (bisa dicek segmentasi: rute domestik vs rute internasional)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Why </a:t>
            </a:r>
            <a:r>
              <a:rPr lang="en" sz="1200">
                <a:solidFill>
                  <a:srgbClr val="18919B"/>
                </a:solidFill>
              </a:rPr>
              <a:t>: promo marketing campaign, promo referral, faktor eksternal (long weekend, holiday, promo maskapai)</a:t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</p:txBody>
      </p:sp>
      <p:sp>
        <p:nvSpPr>
          <p:cNvPr id="144" name="Google Shape;144;g38878ce5764_0_0"/>
          <p:cNvSpPr txBox="1"/>
          <p:nvPr/>
        </p:nvSpPr>
        <p:spPr>
          <a:xfrm>
            <a:off x="4857500" y="626610"/>
            <a:ext cx="4152300" cy="1905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Dampak promo (baru vs lama)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Pengaruh referral program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Faktor eksternal (jika ada, seperti event liburan, long weekend, atau perubahan harga maskapai)</a:t>
            </a:r>
            <a:endParaRPr sz="1200">
              <a:solidFill>
                <a:srgbClr val="18919B"/>
              </a:solidFill>
            </a:endParaRPr>
          </a:p>
        </p:txBody>
      </p:sp>
      <p:sp>
        <p:nvSpPr>
          <p:cNvPr id="145" name="Google Shape;145;g38878ce5764_0_0"/>
          <p:cNvSpPr txBox="1"/>
          <p:nvPr/>
        </p:nvSpPr>
        <p:spPr>
          <a:xfrm>
            <a:off x="359325" y="638820"/>
            <a:ext cx="4434900" cy="1905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2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Terjadi lonjakan transaksi pada 03/11/2023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Kenaikan +50% dibanding hari sebelumnya dan +25% diabnding tanggal yang sama bulan sebelumnya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Lonjakan terjadi ketika ada promo dan campaign aktif: Promo Flight 50% (max 200 ribu khusus pelanggan baru), promo flight 10%(max 500 ribu, khusus pelanggan baru) dan promo referral(bonus 50.000 untuk user baru dan inviter di bulan november)</a:t>
            </a:r>
            <a:endParaRPr>
              <a:solidFill>
                <a:srgbClr val="18919B"/>
              </a:solidFill>
            </a:endParaRPr>
          </a:p>
        </p:txBody>
      </p:sp>
      <p:grpSp>
        <p:nvGrpSpPr>
          <p:cNvPr id="146" name="Google Shape;146;g38878ce5764_0_0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147" name="Google Shape;147;g38878ce576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8878ce576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8878ce576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8878ce576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8878ce576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8878ce576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8878ce576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8878ce576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8878ce576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38878ce5764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8878ce5764_0_0"/>
          <p:cNvSpPr txBox="1"/>
          <p:nvPr/>
        </p:nvSpPr>
        <p:spPr>
          <a:xfrm>
            <a:off x="212775" y="4857196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8" name="Google Shape;158;g38878ce576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913700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8878ce5764_0_0"/>
          <p:cNvSpPr txBox="1"/>
          <p:nvPr/>
        </p:nvSpPr>
        <p:spPr>
          <a:xfrm>
            <a:off x="359325" y="80412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 Form - </a:t>
            </a:r>
            <a:r>
              <a:rPr b="1" lang="en" sz="22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Online Travel Agent Company</a:t>
            </a:r>
            <a:endParaRPr b="1" i="0" sz="2200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/>
        </p:nvSpPr>
        <p:spPr>
          <a:xfrm>
            <a:off x="359325" y="652600"/>
            <a:ext cx="842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salah satu Money Transfer company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 rata-rata waktu tunggu transaksi mengalami lonjakan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 ini menyebabkan banyak user yang complaint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Kejadian terjadi selama periode 1-5 Nov 2023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Belum diketahui penyebab dari insiden diatas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4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166" name="Google Shape;166;p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170" name="Google Shape;170;p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Problem 2</a:t>
            </a:r>
            <a:endParaRPr b="0" i="0" sz="2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59325" y="2274300"/>
            <a:ext cx="851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Buatkan Analytical Thinking Framework untuk case diatas yang mencakup: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g38878ce5764_0_59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189" name="Google Shape;189;g38878ce5764_0_5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8878ce5764_0_5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8878ce5764_0_5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38878ce5764_0_59"/>
          <p:cNvSpPr txBox="1"/>
          <p:nvPr/>
        </p:nvSpPr>
        <p:spPr>
          <a:xfrm>
            <a:off x="4857500" y="1837450"/>
            <a:ext cx="4152300" cy="3117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Traffig Spike: </a:t>
            </a:r>
            <a:r>
              <a:rPr lang="en" sz="1200">
                <a:solidFill>
                  <a:srgbClr val="18919B"/>
                </a:solidFill>
              </a:rPr>
              <a:t>Lonajakn jumlah transaksi menyebabkan sistem overload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System Issue: </a:t>
            </a:r>
            <a:r>
              <a:rPr lang="en" sz="1200">
                <a:solidFill>
                  <a:srgbClr val="18919B"/>
                </a:solidFill>
              </a:rPr>
              <a:t>Ada bug dari sistem internal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Partner/ Bank Delay: </a:t>
            </a:r>
            <a:r>
              <a:rPr lang="en" sz="1200">
                <a:solidFill>
                  <a:srgbClr val="18919B"/>
                </a:solidFill>
              </a:rPr>
              <a:t>Adanya keterlambatan dari pihak eksternal(bank/API)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Compliance/ Fraud Check: </a:t>
            </a:r>
            <a:r>
              <a:rPr lang="en" sz="1200">
                <a:solidFill>
                  <a:srgbClr val="18919B"/>
                </a:solidFill>
              </a:rPr>
              <a:t>Ada lebih banyak transaksi yang ditahan untuk verifikasi manual.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Combination: </a:t>
            </a:r>
            <a:r>
              <a:rPr lang="en" sz="1200">
                <a:solidFill>
                  <a:srgbClr val="18919B"/>
                </a:solidFill>
              </a:rPr>
              <a:t>Delay terjadi karena kombinasi faktor internal (system bottleneck) + eksternal (partner bank)</a:t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8878ce5764_0_59"/>
          <p:cNvSpPr txBox="1"/>
          <p:nvPr/>
        </p:nvSpPr>
        <p:spPr>
          <a:xfrm>
            <a:off x="359325" y="1837450"/>
            <a:ext cx="4434900" cy="3117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Who: </a:t>
            </a:r>
            <a:r>
              <a:rPr lang="en" sz="1200">
                <a:solidFill>
                  <a:srgbClr val="18919B"/>
                </a:solidFill>
              </a:rPr>
              <a:t>User yg mengalami delay (segmen: new vs existing, domestic vs international transfer), merchant/partner bank yang terlibat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What: </a:t>
            </a:r>
            <a:r>
              <a:rPr lang="en" sz="1200">
                <a:solidFill>
                  <a:srgbClr val="18919B"/>
                </a:solidFill>
              </a:rPr>
              <a:t>jumlah transaksi harian ( 1-5 Nov vs baseline normal), rata-rata waktu tunggu (processing time) per transaksi, jumlah user complaints 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When: </a:t>
            </a:r>
            <a:r>
              <a:rPr lang="en" sz="1200">
                <a:solidFill>
                  <a:srgbClr val="18919B"/>
                </a:solidFill>
              </a:rPr>
              <a:t>Periode 1 - 5 Nov 2023, apakah lonjakan terjadi konsisten setiap hari atau hanya jam tertentu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Where: </a:t>
            </a:r>
            <a:r>
              <a:rPr lang="en" sz="1200">
                <a:solidFill>
                  <a:srgbClr val="18919B"/>
                </a:solidFill>
              </a:rPr>
              <a:t>Channel transaksi (moble apps, website, agent), tujuan transfer (domestik, internasional, negara tertentu, bank tertentu)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Why: </a:t>
            </a:r>
            <a:r>
              <a:rPr lang="en" sz="1200">
                <a:solidFill>
                  <a:srgbClr val="18919B"/>
                </a:solidFill>
              </a:rPr>
              <a:t>Potensi masalah internal (sistem overload, bug apliaksi, batch processing lambat), potensi masalah eksternal (gangguan dari bank partner, network issue, </a:t>
            </a:r>
            <a:r>
              <a:rPr lang="en" sz="1200">
                <a:solidFill>
                  <a:srgbClr val="18919B"/>
                </a:solidFill>
              </a:rPr>
              <a:t>compliance</a:t>
            </a:r>
            <a:r>
              <a:rPr lang="en" sz="1200">
                <a:solidFill>
                  <a:srgbClr val="18919B"/>
                </a:solidFill>
              </a:rPr>
              <a:t> check / fraud/ AML)</a:t>
            </a:r>
            <a:endParaRPr b="1"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</p:txBody>
      </p:sp>
      <p:sp>
        <p:nvSpPr>
          <p:cNvPr id="194" name="Google Shape;194;g38878ce5764_0_59"/>
          <p:cNvSpPr txBox="1"/>
          <p:nvPr/>
        </p:nvSpPr>
        <p:spPr>
          <a:xfrm>
            <a:off x="4857500" y="626600"/>
            <a:ext cx="4152300" cy="1175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919B"/>
                </a:solidFill>
              </a:rPr>
              <a:t>Mengidentifikasi faktor penyebab lonjakan waktu tunggu transaksi di periode 1 - 5 November 2023, serta memberikan insight untuk mitigasi jangka pendek dan pencegahan jangka panjang.</a:t>
            </a:r>
            <a:endParaRPr sz="1200">
              <a:solidFill>
                <a:srgbClr val="18919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</p:txBody>
      </p:sp>
      <p:sp>
        <p:nvSpPr>
          <p:cNvPr id="195" name="Google Shape;195;g38878ce5764_0_59"/>
          <p:cNvSpPr txBox="1"/>
          <p:nvPr/>
        </p:nvSpPr>
        <p:spPr>
          <a:xfrm>
            <a:off x="359325" y="638825"/>
            <a:ext cx="4434900" cy="116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2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Rata-rata waktu tunggu transaksi mengalami lonjakan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Banyak user yang complaint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Terjadi selama periode 1 - 5 November 2023</a:t>
            </a:r>
            <a:endParaRPr>
              <a:solidFill>
                <a:srgbClr val="18919B"/>
              </a:solidFill>
            </a:endParaRPr>
          </a:p>
        </p:txBody>
      </p:sp>
      <p:grpSp>
        <p:nvGrpSpPr>
          <p:cNvPr id="196" name="Google Shape;196;g38878ce5764_0_59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197" name="Google Shape;197;g38878ce5764_0_5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8878ce5764_0_5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8878ce5764_0_5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8878ce5764_0_5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8878ce5764_0_5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8878ce5764_0_5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8878ce5764_0_5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8878ce5764_0_5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8878ce5764_0_5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g38878ce5764_0_59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8878ce5764_0_59"/>
          <p:cNvSpPr txBox="1"/>
          <p:nvPr/>
        </p:nvSpPr>
        <p:spPr>
          <a:xfrm>
            <a:off x="212775" y="4954888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8" name="Google Shape;208;g38878ce576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974758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8878ce5764_0_59"/>
          <p:cNvSpPr txBox="1"/>
          <p:nvPr/>
        </p:nvSpPr>
        <p:spPr>
          <a:xfrm>
            <a:off x="359325" y="80412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 Form - </a:t>
            </a:r>
            <a:r>
              <a:rPr b="1" lang="en" sz="22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Money Transfer Company</a:t>
            </a:r>
            <a:endParaRPr b="1" i="0" sz="2200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/>
        </p:nvSpPr>
        <p:spPr>
          <a:xfrm>
            <a:off x="359325" y="652600"/>
            <a:ext cx="842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Konteks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Anda merupakan salah satu Marketing Data Analyst di salah satu Tech Company.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Ditemukan bahwa terjadi penurunan jumlah akuisisi customer*, padahal secara budget iklan yang dikeluarkan cenderung stagnan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 ini menyebabkan biaya akuisisi pelanggan (CAC, customer acquisition cost) menjadi lebih mahal.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Kejadian terjadi di sepanjang pekan ke-3 dan ke-4 akhir tahun 2023 kemarin.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akusisi customer: jumlah customer yang mendaftar kedalam app / platform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216" name="Google Shape;216;p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220" name="Google Shape;220;p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"/>
          <p:cNvSpPr txBox="1"/>
          <p:nvPr/>
        </p:nvSpPr>
        <p:spPr>
          <a:xfrm>
            <a:off x="359325" y="243525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Problem 3</a:t>
            </a:r>
            <a:endParaRPr b="0" i="0" sz="2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359325" y="3177250"/>
            <a:ext cx="851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Buatkan Analytical Thinking Framework untuk case diatas yang mencakup: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38878ce5764_0_85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239" name="Google Shape;239;g38878ce5764_0_8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8878ce5764_0_8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8878ce5764_0_8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38878ce5764_0_85"/>
          <p:cNvSpPr txBox="1"/>
          <p:nvPr/>
        </p:nvSpPr>
        <p:spPr>
          <a:xfrm>
            <a:off x="4857500" y="2133250"/>
            <a:ext cx="4152300" cy="329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Point to be checked/ Initial Hypotheses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Iklan kurang efektif: </a:t>
            </a:r>
            <a:r>
              <a:rPr lang="en" sz="1200">
                <a:solidFill>
                  <a:srgbClr val="18919B"/>
                </a:solidFill>
              </a:rPr>
              <a:t> CTR atau CVR menurun, meskipun spend stagnan.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Channel tertentu menurun performanya</a:t>
            </a:r>
            <a:r>
              <a:rPr lang="en" sz="1200">
                <a:solidFill>
                  <a:srgbClr val="18919B"/>
                </a:solidFill>
              </a:rPr>
              <a:t> :misalnya Google Ads tetap spending, tapi CAC naik drastis.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Seasonality/Holiday Effect</a:t>
            </a:r>
            <a:r>
              <a:rPr lang="en" sz="1200">
                <a:solidFill>
                  <a:srgbClr val="18919B"/>
                </a:solidFill>
              </a:rPr>
              <a:t>:  akhir tahun customer lebih banyak belanja keperluan lain, bukan install app baru.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Kompetitor Activity</a:t>
            </a:r>
            <a:r>
              <a:rPr lang="en" sz="1200">
                <a:solidFill>
                  <a:srgbClr val="18919B"/>
                </a:solidFill>
              </a:rPr>
              <a:t>:  kompetitor mengeluarkan promo besar di periode sama, sehingga share akuisisi turun.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Technical Issue</a:t>
            </a:r>
            <a:r>
              <a:rPr lang="en" sz="1200">
                <a:solidFill>
                  <a:srgbClr val="18919B"/>
                </a:solidFill>
              </a:rPr>
              <a:t>: masalah pada tracking (pixel/SDK error) menyebabkan data under-reported.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Kombinasi faktor</a:t>
            </a:r>
            <a:r>
              <a:rPr lang="en" sz="1200">
                <a:solidFill>
                  <a:srgbClr val="18919B"/>
                </a:solidFill>
              </a:rPr>
              <a:t>:  gabungan seasonality + iklan kurang efektif + kompetitor.</a:t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8878ce5764_0_85"/>
          <p:cNvSpPr txBox="1"/>
          <p:nvPr/>
        </p:nvSpPr>
        <p:spPr>
          <a:xfrm>
            <a:off x="359325" y="2133250"/>
            <a:ext cx="4434900" cy="329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Who </a:t>
            </a:r>
            <a:r>
              <a:rPr lang="en" sz="1200">
                <a:solidFill>
                  <a:srgbClr val="18919B"/>
                </a:solidFill>
              </a:rPr>
              <a:t>: </a:t>
            </a:r>
            <a:r>
              <a:rPr lang="en" sz="1200">
                <a:solidFill>
                  <a:srgbClr val="18919B"/>
                </a:solidFill>
              </a:rPr>
              <a:t>New customer yang berhasil akuisisi vs yang tidak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What </a:t>
            </a:r>
            <a:r>
              <a:rPr lang="en" sz="1200">
                <a:solidFill>
                  <a:srgbClr val="18919B"/>
                </a:solidFill>
              </a:rPr>
              <a:t>: </a:t>
            </a:r>
            <a:r>
              <a:rPr lang="en" sz="1200">
                <a:solidFill>
                  <a:srgbClr val="18919B"/>
                </a:solidFill>
              </a:rPr>
              <a:t>Jumlah registrasi harian/pekanan, Marketing spend (per channel: Meta Ads, Google Ads, TikTok, dsb), Conversion rate (impression → click → install → register), CAC per channel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When </a:t>
            </a:r>
            <a:r>
              <a:rPr lang="en" sz="1200">
                <a:solidFill>
                  <a:srgbClr val="18919B"/>
                </a:solidFill>
              </a:rPr>
              <a:t>: Pekan ke-3 &amp; ke-4 akhir tahun 2023, bandingkan dengan baseline (pekan 1 &amp; 2, atau periode sama tahun lalu)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Where </a:t>
            </a:r>
            <a:r>
              <a:rPr lang="en" sz="1200">
                <a:solidFill>
                  <a:srgbClr val="18919B"/>
                </a:solidFill>
              </a:rPr>
              <a:t>: Channel akuisisi (paid ads, organic, referral), platform (iOS vs Android, kota/provinsi tertentu)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b="1" lang="en" sz="1200">
                <a:solidFill>
                  <a:srgbClr val="18919B"/>
                </a:solidFill>
              </a:rPr>
              <a:t>Why </a:t>
            </a:r>
            <a:r>
              <a:rPr lang="en" sz="1200">
                <a:solidFill>
                  <a:srgbClr val="18919B"/>
                </a:solidFill>
              </a:rPr>
              <a:t>: Apakah ada penurunan efektivitas campaign? Apakah ada faktor musiman (holiday season, kompetitor promo besar)? Apakah terjadi perubahan algoritma di channel iklan (misalnya Facebook/Google)?</a:t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</p:txBody>
      </p:sp>
      <p:sp>
        <p:nvSpPr>
          <p:cNvPr id="244" name="Google Shape;244;g38878ce5764_0_85"/>
          <p:cNvSpPr txBox="1"/>
          <p:nvPr/>
        </p:nvSpPr>
        <p:spPr>
          <a:xfrm>
            <a:off x="4857500" y="626602"/>
            <a:ext cx="4152300" cy="1459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Mengidentifikasi faktor penyebab penurunan akuisisi customer selama pekan ke-3 dan ke-4 akhir tahun 2023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Memberikan insight untuk mengoptimalkan budget marketing agar lebih efisien dan untuk menurunkan kembali CAC ke level yang sehat.</a:t>
            </a:r>
            <a:endParaRPr sz="1200">
              <a:solidFill>
                <a:srgbClr val="18919B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919B"/>
              </a:solidFill>
            </a:endParaRPr>
          </a:p>
        </p:txBody>
      </p:sp>
      <p:sp>
        <p:nvSpPr>
          <p:cNvPr id="245" name="Google Shape;245;g38878ce5764_0_85"/>
          <p:cNvSpPr txBox="1"/>
          <p:nvPr/>
        </p:nvSpPr>
        <p:spPr>
          <a:xfrm>
            <a:off x="359325" y="638824"/>
            <a:ext cx="4434900" cy="1459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18919B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1200" u="none" cap="none" strike="noStrike">
              <a:solidFill>
                <a:srgbClr val="1891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Terjadi penurunan jumlah akuisisi customer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Budget iklan cenderung stagnan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Menyebabkan biaya akuisisi pelanggan (CAC, Customer Acquisition  Cost) menjadi lebih mahal</a:t>
            </a:r>
            <a:endParaRPr sz="1200">
              <a:solidFill>
                <a:srgbClr val="18919B"/>
              </a:solidFill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200"/>
              <a:buChar char="●"/>
            </a:pPr>
            <a:r>
              <a:rPr lang="en" sz="1200">
                <a:solidFill>
                  <a:srgbClr val="18919B"/>
                </a:solidFill>
              </a:rPr>
              <a:t>Terjadi sepanjang pekan ke-3 dan ke-4 akhir tahun 2023</a:t>
            </a:r>
            <a:endParaRPr>
              <a:solidFill>
                <a:srgbClr val="18919B"/>
              </a:solidFill>
            </a:endParaRPr>
          </a:p>
        </p:txBody>
      </p:sp>
      <p:grpSp>
        <p:nvGrpSpPr>
          <p:cNvPr id="246" name="Google Shape;246;g38878ce5764_0_85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247" name="Google Shape;247;g38878ce5764_0_8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8878ce5764_0_8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8878ce5764_0_8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8878ce5764_0_8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8878ce5764_0_8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8878ce5764_0_8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8878ce5764_0_8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8878ce5764_0_8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8878ce5764_0_8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38878ce5764_0_8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8878ce5764_0_85"/>
          <p:cNvSpPr txBox="1"/>
          <p:nvPr/>
        </p:nvSpPr>
        <p:spPr>
          <a:xfrm>
            <a:off x="212775" y="5321235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58" name="Google Shape;258;g38878ce5764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963" y="5377738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8878ce5764_0_85"/>
          <p:cNvSpPr txBox="1"/>
          <p:nvPr/>
        </p:nvSpPr>
        <p:spPr>
          <a:xfrm>
            <a:off x="359325" y="80412"/>
            <a:ext cx="8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 Form - </a:t>
            </a:r>
            <a:r>
              <a:rPr b="1" lang="en" sz="220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Tech Company</a:t>
            </a:r>
            <a:endParaRPr b="1" i="0" sz="2200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