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Pacifico"/>
      <p:regular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Pacifico-regular.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337c614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337c614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337c6140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337c6140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337c614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337c614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337c614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337c614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jpg"/><Relationship Id="rId4" Type="http://schemas.openxmlformats.org/officeDocument/2006/relationships/image" Target="../media/image17.jpg"/><Relationship Id="rId5"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sciencedirect.com/topics/earth-and-planetary-sciences/linear-programming#:~:text=Linear%20programming%20is%20an%20optimization,requirements%20represented%20as%20linear%20relationships" TargetMode="External"/><Relationship Id="rId4" Type="http://schemas.openxmlformats.org/officeDocument/2006/relationships/hyperlink" Target="https://www.researchgate.net/publication/3272928_Coordination_of_directional_relay_timing_using_linear_programming" TargetMode="External"/><Relationship Id="rId5" Type="http://schemas.openxmlformats.org/officeDocument/2006/relationships/hyperlink" Target="https://en.wikipedia.org/wiki/Linear_programming" TargetMode="External"/><Relationship Id="rId6" Type="http://schemas.openxmlformats.org/officeDocument/2006/relationships/hyperlink" Target="https://towardsdatascience.com/the-power-of-linear-programming-a-real-life-case-study-6198b2cdb61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Linear Programming</a:t>
            </a:r>
            <a:endParaRPr/>
          </a:p>
        </p:txBody>
      </p:sp>
      <p:sp>
        <p:nvSpPr>
          <p:cNvPr id="67" name="Google Shape;67;p13"/>
          <p:cNvSpPr txBox="1"/>
          <p:nvPr>
            <p:ph idx="1" type="subTitle"/>
          </p:nvPr>
        </p:nvSpPr>
        <p:spPr>
          <a:xfrm>
            <a:off x="2136750" y="2925014"/>
            <a:ext cx="4870500" cy="7926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605"/>
              <a:buFont typeface="Arial"/>
              <a:buNone/>
            </a:pPr>
            <a:r>
              <a:rPr lang="en" sz="1455">
                <a:solidFill>
                  <a:srgbClr val="000000"/>
                </a:solidFill>
                <a:latin typeface="Comic Sans MS"/>
                <a:ea typeface="Comic Sans MS"/>
                <a:cs typeface="Comic Sans MS"/>
                <a:sym typeface="Comic Sans MS"/>
              </a:rPr>
              <a:t>Minimizing the distance between each relay point and </a:t>
            </a:r>
            <a:endParaRPr sz="1455">
              <a:solidFill>
                <a:srgbClr val="000000"/>
              </a:solidFill>
              <a:latin typeface="Comic Sans MS"/>
              <a:ea typeface="Comic Sans MS"/>
              <a:cs typeface="Comic Sans MS"/>
              <a:sym typeface="Comic Sans MS"/>
            </a:endParaRPr>
          </a:p>
          <a:p>
            <a:pPr indent="0" lvl="0" marL="0" rtl="0" algn="ctr">
              <a:lnSpc>
                <a:spcPct val="80000"/>
              </a:lnSpc>
              <a:spcBef>
                <a:spcPts val="0"/>
              </a:spcBef>
              <a:spcAft>
                <a:spcPts val="0"/>
              </a:spcAft>
              <a:buClr>
                <a:schemeClr val="dk1"/>
              </a:buClr>
              <a:buSzPts val="605"/>
              <a:buFont typeface="Arial"/>
              <a:buNone/>
            </a:pPr>
            <a:r>
              <a:rPr lang="en" sz="1455">
                <a:solidFill>
                  <a:srgbClr val="000000"/>
                </a:solidFill>
                <a:latin typeface="Comic Sans MS"/>
                <a:ea typeface="Comic Sans MS"/>
                <a:cs typeface="Comic Sans MS"/>
                <a:sym typeface="Comic Sans MS"/>
              </a:rPr>
              <a:t>each client in the city</a:t>
            </a:r>
            <a:endParaRPr sz="2225">
              <a:latin typeface="Comic Sans MS"/>
              <a:ea typeface="Comic Sans MS"/>
              <a:cs typeface="Comic Sans MS"/>
              <a:sym typeface="Comic Sans MS"/>
            </a:endParaRPr>
          </a:p>
          <a:p>
            <a:pPr indent="0" lvl="0" marL="0" rtl="0" algn="ctr">
              <a:lnSpc>
                <a:spcPct val="80000"/>
              </a:lnSpc>
              <a:spcBef>
                <a:spcPts val="0"/>
              </a:spcBef>
              <a:spcAft>
                <a:spcPts val="0"/>
              </a:spcAft>
              <a:buSzPts val="3850"/>
              <a:buNone/>
            </a:pPr>
            <a:r>
              <a:t/>
            </a:r>
            <a:endParaRPr sz="1320">
              <a:latin typeface="Comic Sans MS"/>
              <a:ea typeface="Comic Sans MS"/>
              <a:cs typeface="Comic Sans MS"/>
              <a:sym typeface="Comic Sans MS"/>
            </a:endParaRPr>
          </a:p>
        </p:txBody>
      </p:sp>
      <p:sp>
        <p:nvSpPr>
          <p:cNvPr id="68" name="Google Shape;68;p13"/>
          <p:cNvSpPr txBox="1"/>
          <p:nvPr/>
        </p:nvSpPr>
        <p:spPr>
          <a:xfrm>
            <a:off x="2657475" y="1232300"/>
            <a:ext cx="3686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rgbClr val="FF9900"/>
                </a:solidFill>
                <a:latin typeface="Pacifico"/>
                <a:ea typeface="Pacifico"/>
                <a:cs typeface="Pacifico"/>
                <a:sym typeface="Pacifico"/>
              </a:rPr>
              <a:t>Panthers</a:t>
            </a:r>
            <a:r>
              <a:rPr lang="en" sz="2700">
                <a:latin typeface="Pacifico"/>
                <a:ea typeface="Pacifico"/>
                <a:cs typeface="Pacifico"/>
                <a:sym typeface="Pacifico"/>
              </a:rPr>
              <a:t> - Group 13</a:t>
            </a:r>
            <a:endParaRPr sz="2700">
              <a:latin typeface="Pacifico"/>
              <a:ea typeface="Pacifico"/>
              <a:cs typeface="Pacifico"/>
              <a:sym typeface="Pacific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86419"/>
              <a:buNone/>
            </a:pPr>
            <a:r>
              <a:rPr lang="en"/>
              <a:t>Mathematical Form</a:t>
            </a:r>
            <a:endParaRPr/>
          </a:p>
        </p:txBody>
      </p:sp>
      <p:sp>
        <p:nvSpPr>
          <p:cNvPr id="140" name="Google Shape;140;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highlight>
                  <a:srgbClr val="FFFFFF"/>
                </a:highlight>
              </a:rPr>
              <a:t>As we need to minimize this equation, we add a minimize function mini() which means that we need to find the smaller (wa, xa) pairs so that the result of the equation will be minimum:</a:t>
            </a:r>
            <a:endParaRPr sz="2000">
              <a:solidFill>
                <a:srgbClr val="000000"/>
              </a:solidFill>
              <a:highlight>
                <a:srgbClr val="FFFFFF"/>
              </a:highlight>
            </a:endParaRPr>
          </a:p>
          <a:p>
            <a:pPr indent="0" lvl="0" marL="457200" rtl="0" algn="l">
              <a:lnSpc>
                <a:spcPct val="115000"/>
              </a:lnSpc>
              <a:spcBef>
                <a:spcPts val="1200"/>
              </a:spcBef>
              <a:spcAft>
                <a:spcPts val="0"/>
              </a:spcAft>
              <a:buNone/>
            </a:pPr>
            <a:r>
              <a:t/>
            </a:r>
            <a:endParaRPr sz="2000">
              <a:solidFill>
                <a:srgbClr val="000000"/>
              </a:solidFill>
              <a:highlight>
                <a:srgbClr val="FFFFFF"/>
              </a:highlight>
            </a:endParaRPr>
          </a:p>
          <a:p>
            <a:pPr indent="0" lvl="0" marL="457200" rtl="0" algn="l">
              <a:lnSpc>
                <a:spcPct val="115000"/>
              </a:lnSpc>
              <a:spcBef>
                <a:spcPts val="1200"/>
              </a:spcBef>
              <a:spcAft>
                <a:spcPts val="0"/>
              </a:spcAft>
              <a:buNone/>
            </a:pPr>
            <a:r>
              <a:t/>
            </a:r>
            <a:endParaRPr sz="2000">
              <a:solidFill>
                <a:srgbClr val="000000"/>
              </a:solidFill>
              <a:highlight>
                <a:srgbClr val="FFFFFF"/>
              </a:highlight>
            </a:endParaRPr>
          </a:p>
          <a:p>
            <a:pPr indent="0" lvl="0" marL="914400" rtl="0" algn="l">
              <a:lnSpc>
                <a:spcPct val="115000"/>
              </a:lnSpc>
              <a:spcBef>
                <a:spcPts val="1200"/>
              </a:spcBef>
              <a:spcAft>
                <a:spcPts val="1200"/>
              </a:spcAft>
              <a:buNone/>
            </a:pPr>
            <a:r>
              <a:t/>
            </a:r>
            <a:endParaRPr sz="2000">
              <a:solidFill>
                <a:srgbClr val="000000"/>
              </a:solidFill>
              <a:highlight>
                <a:srgbClr val="FFFFFF"/>
              </a:highlight>
            </a:endParaRPr>
          </a:p>
        </p:txBody>
      </p:sp>
      <p:sp>
        <p:nvSpPr>
          <p:cNvPr id="141" name="Google Shape;141;p22"/>
          <p:cNvSpPr txBox="1"/>
          <p:nvPr/>
        </p:nvSpPr>
        <p:spPr>
          <a:xfrm>
            <a:off x="8498675" y="4649400"/>
            <a:ext cx="5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10</a:t>
            </a:r>
            <a:endParaRPr>
              <a:latin typeface="Open Sans"/>
              <a:ea typeface="Open Sans"/>
              <a:cs typeface="Open Sans"/>
              <a:sym typeface="Open Sans"/>
            </a:endParaRPr>
          </a:p>
        </p:txBody>
      </p:sp>
      <p:pic>
        <p:nvPicPr>
          <p:cNvPr id="142" name="Google Shape;142;p22"/>
          <p:cNvPicPr preferRelativeResize="0"/>
          <p:nvPr/>
        </p:nvPicPr>
        <p:blipFill>
          <a:blip r:embed="rId3">
            <a:alphaModFix/>
          </a:blip>
          <a:stretch>
            <a:fillRect/>
          </a:stretch>
        </p:blipFill>
        <p:spPr>
          <a:xfrm>
            <a:off x="826825" y="2571750"/>
            <a:ext cx="6161475" cy="1398175"/>
          </a:xfrm>
          <a:prstGeom prst="rect">
            <a:avLst/>
          </a:prstGeom>
          <a:noFill/>
          <a:ln>
            <a:noFill/>
          </a:ln>
        </p:spPr>
      </p:pic>
      <p:pic>
        <p:nvPicPr>
          <p:cNvPr id="143" name="Google Shape;143;p22"/>
          <p:cNvPicPr preferRelativeResize="0"/>
          <p:nvPr/>
        </p:nvPicPr>
        <p:blipFill>
          <a:blip r:embed="rId4">
            <a:alphaModFix/>
          </a:blip>
          <a:stretch>
            <a:fillRect/>
          </a:stretch>
        </p:blipFill>
        <p:spPr>
          <a:xfrm>
            <a:off x="3484300" y="467265"/>
            <a:ext cx="846525" cy="6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86419"/>
              <a:buNone/>
            </a:pPr>
            <a:r>
              <a:rPr lang="en"/>
              <a:t>Mathematical Form</a:t>
            </a:r>
            <a:endParaRPr/>
          </a:p>
        </p:txBody>
      </p:sp>
      <p:sp>
        <p:nvSpPr>
          <p:cNvPr id="149" name="Google Shape;149;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Clr>
                <a:srgbClr val="292929"/>
              </a:buClr>
              <a:buSzPts val="1800"/>
              <a:buChar char="➔"/>
            </a:pPr>
            <a:r>
              <a:rPr lang="en" sz="2000">
                <a:solidFill>
                  <a:srgbClr val="292929"/>
                </a:solidFill>
                <a:highlight>
                  <a:srgbClr val="FFFFFF"/>
                </a:highlight>
              </a:rPr>
              <a:t>In linear programming, we cannot use the absolute function directly in equation to minimize the equation.</a:t>
            </a:r>
            <a:endParaRPr sz="2000">
              <a:solidFill>
                <a:srgbClr val="292929"/>
              </a:solidFill>
              <a:highlight>
                <a:srgbClr val="FFFFFF"/>
              </a:highlight>
            </a:endParaRPr>
          </a:p>
          <a:p>
            <a:pPr indent="-355600" lvl="0" marL="457200" rtl="0" algn="l">
              <a:spcBef>
                <a:spcPts val="0"/>
              </a:spcBef>
              <a:spcAft>
                <a:spcPts val="0"/>
              </a:spcAft>
              <a:buClr>
                <a:srgbClr val="292929"/>
              </a:buClr>
              <a:buSzPts val="2000"/>
              <a:buChar char="➔"/>
            </a:pPr>
            <a:r>
              <a:rPr lang="en" sz="2000">
                <a:solidFill>
                  <a:srgbClr val="292929"/>
                </a:solidFill>
                <a:highlight>
                  <a:srgbClr val="FFFFFF"/>
                </a:highlight>
              </a:rPr>
              <a:t>So, we can transform an absolute value in the form of inequality.</a:t>
            </a:r>
            <a:endParaRPr sz="2000">
              <a:solidFill>
                <a:srgbClr val="292929"/>
              </a:solidFill>
              <a:highlight>
                <a:srgbClr val="FFFFFF"/>
              </a:highlight>
            </a:endParaRPr>
          </a:p>
          <a:p>
            <a:pPr indent="0" lvl="0" marL="457200" rtl="0" algn="l">
              <a:spcBef>
                <a:spcPts val="1200"/>
              </a:spcBef>
              <a:spcAft>
                <a:spcPts val="1200"/>
              </a:spcAft>
              <a:buNone/>
            </a:pPr>
            <a:r>
              <a:t/>
            </a:r>
            <a:endParaRPr sz="2000">
              <a:solidFill>
                <a:srgbClr val="292929"/>
              </a:solidFill>
              <a:highlight>
                <a:srgbClr val="FFFFFF"/>
              </a:highlight>
            </a:endParaRPr>
          </a:p>
        </p:txBody>
      </p:sp>
      <p:sp>
        <p:nvSpPr>
          <p:cNvPr id="150" name="Google Shape;150;p23"/>
          <p:cNvSpPr txBox="1"/>
          <p:nvPr/>
        </p:nvSpPr>
        <p:spPr>
          <a:xfrm>
            <a:off x="8520125" y="4649400"/>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11</a:t>
            </a:r>
            <a:endParaRPr>
              <a:latin typeface="Open Sans"/>
              <a:ea typeface="Open Sans"/>
              <a:cs typeface="Open Sans"/>
              <a:sym typeface="Open Sans"/>
            </a:endParaRPr>
          </a:p>
        </p:txBody>
      </p:sp>
      <p:pic>
        <p:nvPicPr>
          <p:cNvPr id="151" name="Google Shape;151;p23"/>
          <p:cNvPicPr preferRelativeResize="0"/>
          <p:nvPr/>
        </p:nvPicPr>
        <p:blipFill>
          <a:blip r:embed="rId3">
            <a:alphaModFix/>
          </a:blip>
          <a:stretch>
            <a:fillRect/>
          </a:stretch>
        </p:blipFill>
        <p:spPr>
          <a:xfrm>
            <a:off x="885050" y="2571754"/>
            <a:ext cx="4997650" cy="1433325"/>
          </a:xfrm>
          <a:prstGeom prst="rect">
            <a:avLst/>
          </a:prstGeom>
          <a:noFill/>
          <a:ln>
            <a:noFill/>
          </a:ln>
        </p:spPr>
      </p:pic>
      <p:pic>
        <p:nvPicPr>
          <p:cNvPr id="152" name="Google Shape;152;p23"/>
          <p:cNvPicPr preferRelativeResize="0"/>
          <p:nvPr/>
        </p:nvPicPr>
        <p:blipFill>
          <a:blip r:embed="rId4">
            <a:alphaModFix/>
          </a:blip>
          <a:stretch>
            <a:fillRect/>
          </a:stretch>
        </p:blipFill>
        <p:spPr>
          <a:xfrm>
            <a:off x="3349125" y="365325"/>
            <a:ext cx="866775" cy="86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86419"/>
              <a:buFont typeface="Arial"/>
              <a:buNone/>
            </a:pPr>
            <a:r>
              <a:rPr lang="en"/>
              <a:t>Mathematical Form</a:t>
            </a:r>
            <a:endParaRPr/>
          </a:p>
        </p:txBody>
      </p:sp>
      <p:sp>
        <p:nvSpPr>
          <p:cNvPr id="158" name="Google Shape;15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292929"/>
              </a:buClr>
              <a:buSzPts val="2000"/>
              <a:buChar char="➔"/>
            </a:pPr>
            <a:r>
              <a:rPr lang="en" sz="2000">
                <a:solidFill>
                  <a:srgbClr val="292929"/>
                </a:solidFill>
              </a:rPr>
              <a:t>When we apply the rule of  Manhattan distance between two client to (A1 and A2) for one relay point (x,y).</a:t>
            </a:r>
            <a:endParaRPr sz="2000">
              <a:solidFill>
                <a:srgbClr val="292929"/>
              </a:solidFill>
            </a:endParaRPr>
          </a:p>
          <a:p>
            <a:pPr indent="0" lvl="0" marL="457200" rtl="0" algn="l">
              <a:spcBef>
                <a:spcPts val="1200"/>
              </a:spcBef>
              <a:spcAft>
                <a:spcPts val="1200"/>
              </a:spcAft>
              <a:buNone/>
            </a:pPr>
            <a:r>
              <a:t/>
            </a:r>
            <a:endParaRPr sz="2000">
              <a:solidFill>
                <a:srgbClr val="292929"/>
              </a:solidFill>
            </a:endParaRPr>
          </a:p>
        </p:txBody>
      </p:sp>
      <p:pic>
        <p:nvPicPr>
          <p:cNvPr id="159" name="Google Shape;159;p24"/>
          <p:cNvPicPr preferRelativeResize="0"/>
          <p:nvPr/>
        </p:nvPicPr>
        <p:blipFill>
          <a:blip r:embed="rId3">
            <a:alphaModFix/>
          </a:blip>
          <a:stretch>
            <a:fillRect/>
          </a:stretch>
        </p:blipFill>
        <p:spPr>
          <a:xfrm>
            <a:off x="883800" y="2048050"/>
            <a:ext cx="2952750" cy="781050"/>
          </a:xfrm>
          <a:prstGeom prst="rect">
            <a:avLst/>
          </a:prstGeom>
          <a:noFill/>
          <a:ln>
            <a:noFill/>
          </a:ln>
        </p:spPr>
      </p:pic>
      <p:pic>
        <p:nvPicPr>
          <p:cNvPr id="160" name="Google Shape;160;p24"/>
          <p:cNvPicPr preferRelativeResize="0"/>
          <p:nvPr/>
        </p:nvPicPr>
        <p:blipFill>
          <a:blip r:embed="rId4">
            <a:alphaModFix/>
          </a:blip>
          <a:stretch>
            <a:fillRect/>
          </a:stretch>
        </p:blipFill>
        <p:spPr>
          <a:xfrm>
            <a:off x="1011413" y="2748313"/>
            <a:ext cx="5419725" cy="2028825"/>
          </a:xfrm>
          <a:prstGeom prst="rect">
            <a:avLst/>
          </a:prstGeom>
          <a:noFill/>
          <a:ln>
            <a:noFill/>
          </a:ln>
        </p:spPr>
      </p:pic>
      <p:sp>
        <p:nvSpPr>
          <p:cNvPr id="161" name="Google Shape;161;p24"/>
          <p:cNvSpPr txBox="1"/>
          <p:nvPr/>
        </p:nvSpPr>
        <p:spPr>
          <a:xfrm>
            <a:off x="8520125" y="4649400"/>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12</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Form</a:t>
            </a:r>
            <a:endParaRPr/>
          </a:p>
          <a:p>
            <a:pPr indent="0" lvl="0" marL="0" rtl="0" algn="l">
              <a:spcBef>
                <a:spcPts val="0"/>
              </a:spcBef>
              <a:spcAft>
                <a:spcPts val="0"/>
              </a:spcAft>
              <a:buNone/>
            </a:pPr>
            <a:r>
              <a:t/>
            </a:r>
            <a:endParaRPr/>
          </a:p>
        </p:txBody>
      </p:sp>
      <p:sp>
        <p:nvSpPr>
          <p:cNvPr id="167" name="Google Shape;167;p25"/>
          <p:cNvSpPr txBox="1"/>
          <p:nvPr>
            <p:ph idx="1" type="body"/>
          </p:nvPr>
        </p:nvSpPr>
        <p:spPr>
          <a:xfrm>
            <a:off x="311700" y="1152425"/>
            <a:ext cx="8520600" cy="34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92929"/>
                </a:solidFill>
              </a:rPr>
              <a:t>For dA1</a:t>
            </a:r>
            <a:endParaRPr sz="2000">
              <a:solidFill>
                <a:srgbClr val="292929"/>
              </a:solidFill>
            </a:endParaRPr>
          </a:p>
          <a:p>
            <a:pPr indent="0" lvl="0" marL="0" rtl="0" algn="l">
              <a:spcBef>
                <a:spcPts val="1200"/>
              </a:spcBef>
              <a:spcAft>
                <a:spcPts val="0"/>
              </a:spcAft>
              <a:buNone/>
            </a:pPr>
            <a:r>
              <a:t/>
            </a:r>
            <a:endParaRPr sz="2000">
              <a:solidFill>
                <a:srgbClr val="292929"/>
              </a:solidFill>
            </a:endParaRPr>
          </a:p>
          <a:p>
            <a:pPr indent="0" lvl="0" marL="0" rtl="0" algn="l">
              <a:spcBef>
                <a:spcPts val="1200"/>
              </a:spcBef>
              <a:spcAft>
                <a:spcPts val="0"/>
              </a:spcAft>
              <a:buNone/>
            </a:pPr>
            <a:r>
              <a:t/>
            </a:r>
            <a:endParaRPr sz="2000">
              <a:solidFill>
                <a:srgbClr val="292929"/>
              </a:solidFill>
            </a:endParaRPr>
          </a:p>
          <a:p>
            <a:pPr indent="0" lvl="0" marL="0" rtl="0" algn="l">
              <a:spcBef>
                <a:spcPts val="1200"/>
              </a:spcBef>
              <a:spcAft>
                <a:spcPts val="1200"/>
              </a:spcAft>
              <a:buNone/>
            </a:pPr>
            <a:r>
              <a:rPr lang="en" sz="2000">
                <a:solidFill>
                  <a:srgbClr val="292929"/>
                </a:solidFill>
              </a:rPr>
              <a:t>For dA2</a:t>
            </a:r>
            <a:endParaRPr sz="2000">
              <a:solidFill>
                <a:srgbClr val="292929"/>
              </a:solidFill>
            </a:endParaRPr>
          </a:p>
        </p:txBody>
      </p:sp>
      <p:pic>
        <p:nvPicPr>
          <p:cNvPr id="168" name="Google Shape;168;p25"/>
          <p:cNvPicPr preferRelativeResize="0"/>
          <p:nvPr/>
        </p:nvPicPr>
        <p:blipFill>
          <a:blip r:embed="rId3">
            <a:alphaModFix/>
          </a:blip>
          <a:stretch>
            <a:fillRect/>
          </a:stretch>
        </p:blipFill>
        <p:spPr>
          <a:xfrm>
            <a:off x="767900" y="1644425"/>
            <a:ext cx="4362450" cy="1019175"/>
          </a:xfrm>
          <a:prstGeom prst="rect">
            <a:avLst/>
          </a:prstGeom>
          <a:noFill/>
          <a:ln>
            <a:noFill/>
          </a:ln>
        </p:spPr>
      </p:pic>
      <p:pic>
        <p:nvPicPr>
          <p:cNvPr id="169" name="Google Shape;169;p25"/>
          <p:cNvPicPr preferRelativeResize="0"/>
          <p:nvPr/>
        </p:nvPicPr>
        <p:blipFill>
          <a:blip r:embed="rId4">
            <a:alphaModFix/>
          </a:blip>
          <a:stretch>
            <a:fillRect/>
          </a:stretch>
        </p:blipFill>
        <p:spPr>
          <a:xfrm>
            <a:off x="663125" y="1658713"/>
            <a:ext cx="4572000" cy="990600"/>
          </a:xfrm>
          <a:prstGeom prst="rect">
            <a:avLst/>
          </a:prstGeom>
          <a:noFill/>
          <a:ln>
            <a:noFill/>
          </a:ln>
        </p:spPr>
      </p:pic>
      <p:pic>
        <p:nvPicPr>
          <p:cNvPr id="170" name="Google Shape;170;p25"/>
          <p:cNvPicPr preferRelativeResize="0"/>
          <p:nvPr/>
        </p:nvPicPr>
        <p:blipFill>
          <a:blip r:embed="rId5">
            <a:alphaModFix/>
          </a:blip>
          <a:stretch>
            <a:fillRect/>
          </a:stretch>
        </p:blipFill>
        <p:spPr>
          <a:xfrm>
            <a:off x="767900" y="3266238"/>
            <a:ext cx="4362450" cy="1019175"/>
          </a:xfrm>
          <a:prstGeom prst="rect">
            <a:avLst/>
          </a:prstGeom>
          <a:noFill/>
          <a:ln>
            <a:noFill/>
          </a:ln>
        </p:spPr>
      </p:pic>
      <p:sp>
        <p:nvSpPr>
          <p:cNvPr id="171" name="Google Shape;171;p25"/>
          <p:cNvSpPr txBox="1"/>
          <p:nvPr/>
        </p:nvSpPr>
        <p:spPr>
          <a:xfrm>
            <a:off x="8520125" y="4649400"/>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13</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Numerical Results</a:t>
            </a:r>
            <a:endParaRPr/>
          </a:p>
        </p:txBody>
      </p:sp>
      <p:sp>
        <p:nvSpPr>
          <p:cNvPr id="177" name="Google Shape;177;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00"/>
              </a:buClr>
              <a:buSzPts val="2100"/>
              <a:buChar char="-"/>
            </a:pPr>
            <a:r>
              <a:rPr lang="en" sz="2100">
                <a:solidFill>
                  <a:srgbClr val="000000"/>
                </a:solidFill>
              </a:rPr>
              <a:t>Let us see one of the results we can obtain from our code.</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from manhattan file we import solve function.</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M = [(10, 20), (15, 45), (22, 19), (33, 42)] </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This are the relay points (co-ordinates) of our city.</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p = 2 (Relay Stations)</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sol = solve(M, p)</a:t>
            </a:r>
            <a:endParaRPr sz="2100">
              <a:solidFill>
                <a:srgbClr val="000000"/>
              </a:solidFill>
            </a:endParaRPr>
          </a:p>
          <a:p>
            <a:pPr indent="0" lvl="0" marL="0" rtl="0" algn="l">
              <a:spcBef>
                <a:spcPts val="1200"/>
              </a:spcBef>
              <a:spcAft>
                <a:spcPts val="0"/>
              </a:spcAft>
              <a:buNone/>
            </a:pPr>
            <a:r>
              <a:rPr lang="en" sz="2100">
                <a:solidFill>
                  <a:srgbClr val="000000"/>
                </a:solidFill>
              </a:rPr>
              <a:t>The </a:t>
            </a:r>
            <a:r>
              <a:rPr lang="en" sz="2100">
                <a:solidFill>
                  <a:srgbClr val="000000"/>
                </a:solidFill>
              </a:rPr>
              <a:t>results</a:t>
            </a:r>
            <a:r>
              <a:rPr lang="en" sz="2100">
                <a:solidFill>
                  <a:srgbClr val="000000"/>
                </a:solidFill>
              </a:rPr>
              <a:t> </a:t>
            </a:r>
            <a:r>
              <a:rPr lang="en" sz="2100">
                <a:solidFill>
                  <a:srgbClr val="000000"/>
                </a:solidFill>
              </a:rPr>
              <a:t>would</a:t>
            </a:r>
            <a:r>
              <a:rPr lang="en" sz="2100">
                <a:solidFill>
                  <a:srgbClr val="000000"/>
                </a:solidFill>
              </a:rPr>
              <a:t> come out to be</a:t>
            </a:r>
            <a:endParaRPr sz="2100">
              <a:solidFill>
                <a:srgbClr val="000000"/>
              </a:solidFill>
            </a:endParaRPr>
          </a:p>
          <a:p>
            <a:pPr indent="0" lvl="0" marL="0" rtl="0" algn="l">
              <a:spcBef>
                <a:spcPts val="1200"/>
              </a:spcBef>
              <a:spcAft>
                <a:spcPts val="0"/>
              </a:spcAft>
              <a:buNone/>
            </a:pPr>
            <a:r>
              <a:rPr lang="en" sz="2100">
                <a:solidFill>
                  <a:srgbClr val="000000"/>
                </a:solidFill>
              </a:rPr>
              <a:t>sol = [(14.0, 19.0), (21.0, 43.0)]</a:t>
            </a:r>
            <a:endParaRPr sz="2100">
              <a:solidFill>
                <a:srgbClr val="000000"/>
              </a:solidFill>
            </a:endParaRPr>
          </a:p>
          <a:p>
            <a:pPr indent="0" lvl="0" marL="0" rtl="0" algn="l">
              <a:spcBef>
                <a:spcPts val="1200"/>
              </a:spcBef>
              <a:spcAft>
                <a:spcPts val="1200"/>
              </a:spcAft>
              <a:buNone/>
            </a:pPr>
            <a:r>
              <a:t/>
            </a:r>
            <a:endParaRPr/>
          </a:p>
        </p:txBody>
      </p:sp>
      <p:sp>
        <p:nvSpPr>
          <p:cNvPr id="178" name="Google Shape;178;p26"/>
          <p:cNvSpPr txBox="1"/>
          <p:nvPr/>
        </p:nvSpPr>
        <p:spPr>
          <a:xfrm>
            <a:off x="8520125" y="4649400"/>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14</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Contributions </a:t>
            </a:r>
            <a:endParaRPr/>
          </a:p>
        </p:txBody>
      </p:sp>
      <p:sp>
        <p:nvSpPr>
          <p:cNvPr id="184" name="Google Shape;184;p27"/>
          <p:cNvSpPr txBox="1"/>
          <p:nvPr>
            <p:ph idx="1" type="body"/>
          </p:nvPr>
        </p:nvSpPr>
        <p:spPr>
          <a:xfrm>
            <a:off x="225975" y="1249563"/>
            <a:ext cx="8520600" cy="33027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For the project, our team had </a:t>
            </a:r>
            <a:r>
              <a:rPr lang="en" sz="2000">
                <a:solidFill>
                  <a:srgbClr val="000000"/>
                </a:solidFill>
              </a:rPr>
              <a:t>search</a:t>
            </a:r>
            <a:r>
              <a:rPr lang="en" sz="2000">
                <a:solidFill>
                  <a:srgbClr val="000000"/>
                </a:solidFill>
              </a:rPr>
              <a:t> various topics regarding application of linear </a:t>
            </a:r>
            <a:r>
              <a:rPr lang="en" sz="2000">
                <a:solidFill>
                  <a:srgbClr val="000000"/>
                </a:solidFill>
              </a:rPr>
              <a:t>algebraic</a:t>
            </a:r>
            <a:r>
              <a:rPr lang="en" sz="2000">
                <a:solidFill>
                  <a:srgbClr val="000000"/>
                </a:solidFill>
              </a:rPr>
              <a:t>. Then, we decided that we can use linear </a:t>
            </a:r>
            <a:r>
              <a:rPr lang="en" sz="2000">
                <a:solidFill>
                  <a:srgbClr val="000000"/>
                </a:solidFill>
              </a:rPr>
              <a:t>programming</a:t>
            </a:r>
            <a:r>
              <a:rPr lang="en" sz="2000">
                <a:solidFill>
                  <a:srgbClr val="000000"/>
                </a:solidFill>
              </a:rPr>
              <a:t> to solve the problem because it has numerous number of real life applications.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After collecting an information about the project we distribute the work equally and </a:t>
            </a:r>
            <a:r>
              <a:rPr lang="en" sz="2000">
                <a:solidFill>
                  <a:srgbClr val="000000"/>
                </a:solidFill>
              </a:rPr>
              <a:t>gather</a:t>
            </a:r>
            <a:r>
              <a:rPr lang="en" sz="2000">
                <a:solidFill>
                  <a:srgbClr val="000000"/>
                </a:solidFill>
              </a:rPr>
              <a:t> more information regarding project topic and solve the problem regarding linear programming.</a:t>
            </a:r>
            <a:endParaRPr sz="2000">
              <a:solidFill>
                <a:srgbClr val="000000"/>
              </a:solidFill>
            </a:endParaRPr>
          </a:p>
        </p:txBody>
      </p:sp>
      <p:sp>
        <p:nvSpPr>
          <p:cNvPr id="185" name="Google Shape;185;p27"/>
          <p:cNvSpPr txBox="1"/>
          <p:nvPr/>
        </p:nvSpPr>
        <p:spPr>
          <a:xfrm>
            <a:off x="8508200" y="4649400"/>
            <a:ext cx="4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15</a:t>
            </a:r>
            <a:endParaRPr>
              <a:latin typeface="Open Sans"/>
              <a:ea typeface="Open Sans"/>
              <a:cs typeface="Open Sans"/>
              <a:sym typeface="Open Sans"/>
            </a:endParaRPr>
          </a:p>
        </p:txBody>
      </p:sp>
      <p:pic>
        <p:nvPicPr>
          <p:cNvPr id="186" name="Google Shape;186;p27"/>
          <p:cNvPicPr preferRelativeResize="0"/>
          <p:nvPr/>
        </p:nvPicPr>
        <p:blipFill>
          <a:blip r:embed="rId3">
            <a:alphaModFix/>
          </a:blip>
          <a:stretch>
            <a:fillRect/>
          </a:stretch>
        </p:blipFill>
        <p:spPr>
          <a:xfrm>
            <a:off x="2603898" y="376048"/>
            <a:ext cx="803675" cy="77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Contributions </a:t>
            </a:r>
            <a:endParaRPr/>
          </a:p>
        </p:txBody>
      </p:sp>
      <p:sp>
        <p:nvSpPr>
          <p:cNvPr id="192" name="Google Shape;192;p28"/>
          <p:cNvSpPr txBox="1"/>
          <p:nvPr>
            <p:ph idx="1" type="body"/>
          </p:nvPr>
        </p:nvSpPr>
        <p:spPr>
          <a:xfrm>
            <a:off x="311700" y="1152425"/>
            <a:ext cx="8520600" cy="34149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The design</a:t>
            </a:r>
            <a:r>
              <a:rPr lang="en" sz="2000">
                <a:solidFill>
                  <a:srgbClr val="000000"/>
                </a:solidFill>
              </a:rPr>
              <a:t>ing and formatting part were done by Yash and Maulik.</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The motivational part, results and background was done by Maulik</a:t>
            </a:r>
            <a:r>
              <a:rPr lang="en" sz="2000">
                <a:solidFill>
                  <a:srgbClr val="000000"/>
                </a:solidFill>
              </a:rPr>
              <a:t>.</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The </a:t>
            </a:r>
            <a:r>
              <a:rPr lang="en" sz="2000">
                <a:solidFill>
                  <a:srgbClr val="000000"/>
                </a:solidFill>
              </a:rPr>
              <a:t>mathematical form </a:t>
            </a:r>
            <a:r>
              <a:rPr lang="en" sz="2000">
                <a:solidFill>
                  <a:srgbClr val="000000"/>
                </a:solidFill>
              </a:rPr>
              <a:t>and problem statement were done by Yash</a:t>
            </a:r>
            <a:r>
              <a:rPr lang="en" sz="2000">
                <a:solidFill>
                  <a:srgbClr val="000000"/>
                </a:solidFill>
              </a:rPr>
              <a:t>.</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The literature survey part was done by Vrutik.</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The contribution pa</a:t>
            </a:r>
            <a:r>
              <a:rPr lang="en" sz="2000">
                <a:solidFill>
                  <a:srgbClr val="000000"/>
                </a:solidFill>
              </a:rPr>
              <a:t>rt </a:t>
            </a:r>
            <a:r>
              <a:rPr lang="en" sz="2000">
                <a:solidFill>
                  <a:srgbClr val="000000"/>
                </a:solidFill>
              </a:rPr>
              <a:t>and little bit help in literature survey and problem statement was done by Jainam </a:t>
            </a:r>
            <a:r>
              <a:rPr lang="en" sz="2000">
                <a:solidFill>
                  <a:srgbClr val="000000"/>
                </a:solidFill>
              </a:rPr>
              <a:t>.</a:t>
            </a:r>
            <a:endParaRPr sz="2000">
              <a:solidFill>
                <a:srgbClr val="000000"/>
              </a:solidFill>
            </a:endParaRPr>
          </a:p>
        </p:txBody>
      </p:sp>
      <p:sp>
        <p:nvSpPr>
          <p:cNvPr id="193" name="Google Shape;193;p28"/>
          <p:cNvSpPr txBox="1"/>
          <p:nvPr/>
        </p:nvSpPr>
        <p:spPr>
          <a:xfrm>
            <a:off x="8541550" y="4649400"/>
            <a:ext cx="48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16</a:t>
            </a:r>
            <a:endParaRPr>
              <a:latin typeface="Open Sans"/>
              <a:ea typeface="Open Sans"/>
              <a:cs typeface="Open Sans"/>
              <a:sym typeface="Open Sans"/>
            </a:endParaRPr>
          </a:p>
        </p:txBody>
      </p:sp>
      <p:pic>
        <p:nvPicPr>
          <p:cNvPr id="194" name="Google Shape;194;p28"/>
          <p:cNvPicPr preferRelativeResize="0"/>
          <p:nvPr/>
        </p:nvPicPr>
        <p:blipFill>
          <a:blip r:embed="rId3">
            <a:alphaModFix/>
          </a:blip>
          <a:stretch>
            <a:fillRect/>
          </a:stretch>
        </p:blipFill>
        <p:spPr>
          <a:xfrm>
            <a:off x="2603898" y="376048"/>
            <a:ext cx="803675" cy="776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0" name="Google Shape;200;p29"/>
          <p:cNvSpPr txBox="1"/>
          <p:nvPr>
            <p:ph idx="1" type="body"/>
          </p:nvPr>
        </p:nvSpPr>
        <p:spPr>
          <a:xfrm>
            <a:off x="311700" y="1099375"/>
            <a:ext cx="8520600" cy="3469800"/>
          </a:xfrm>
          <a:prstGeom prst="rect">
            <a:avLst/>
          </a:prstGeom>
        </p:spPr>
        <p:txBody>
          <a:bodyPr anchorCtr="0" anchor="t" bIns="91425" lIns="91425" spcFirstLastPara="1" rIns="91425" wrap="square" tIns="91425">
            <a:noAutofit/>
          </a:bodyPr>
          <a:lstStyle/>
          <a:p>
            <a:pPr indent="-317182" lvl="0" marL="457200" rtl="0" algn="l">
              <a:lnSpc>
                <a:spcPct val="95000"/>
              </a:lnSpc>
              <a:spcBef>
                <a:spcPts val="0"/>
              </a:spcBef>
              <a:spcAft>
                <a:spcPts val="0"/>
              </a:spcAft>
              <a:buSzPts val="1395"/>
              <a:buChar char="-"/>
            </a:pPr>
            <a:r>
              <a:rPr lang="en" sz="1395" u="sng">
                <a:solidFill>
                  <a:schemeClr val="hlink"/>
                </a:solidFill>
                <a:hlinkClick r:id="rId3"/>
              </a:rPr>
              <a:t>https://www.sciencedirect.com/topics/earth-and-planetary-sciences/linear-programming#:~:text=Linear%20programming%20is%20an%20optimization,requirements%20represented%20as%20linear%20relationships</a:t>
            </a:r>
            <a:endParaRPr sz="1395"/>
          </a:p>
          <a:p>
            <a:pPr indent="0" lvl="0" marL="457200" rtl="0" algn="l">
              <a:lnSpc>
                <a:spcPct val="95000"/>
              </a:lnSpc>
              <a:spcBef>
                <a:spcPts val="1200"/>
              </a:spcBef>
              <a:spcAft>
                <a:spcPts val="0"/>
              </a:spcAft>
              <a:buSzPts val="852"/>
              <a:buNone/>
            </a:pPr>
            <a:r>
              <a:t/>
            </a:r>
            <a:endParaRPr sz="1395"/>
          </a:p>
          <a:p>
            <a:pPr indent="-317182" lvl="0" marL="457200" rtl="0" algn="l">
              <a:lnSpc>
                <a:spcPct val="95000"/>
              </a:lnSpc>
              <a:spcBef>
                <a:spcPts val="1200"/>
              </a:spcBef>
              <a:spcAft>
                <a:spcPts val="0"/>
              </a:spcAft>
              <a:buSzPts val="1395"/>
              <a:buChar char="-"/>
            </a:pPr>
            <a:r>
              <a:rPr lang="en" sz="1395" u="sng">
                <a:solidFill>
                  <a:schemeClr val="hlink"/>
                </a:solidFill>
                <a:hlinkClick r:id="rId4"/>
              </a:rPr>
              <a:t>https://www.researchgate.net/publication/3272928_Coordination_of_directional_relay_timing_using_linear_programming</a:t>
            </a:r>
            <a:endParaRPr sz="1395"/>
          </a:p>
          <a:p>
            <a:pPr indent="0" lvl="0" marL="457200" rtl="0" algn="l">
              <a:lnSpc>
                <a:spcPct val="95000"/>
              </a:lnSpc>
              <a:spcBef>
                <a:spcPts val="1200"/>
              </a:spcBef>
              <a:spcAft>
                <a:spcPts val="0"/>
              </a:spcAft>
              <a:buSzPts val="852"/>
              <a:buNone/>
            </a:pPr>
            <a:r>
              <a:t/>
            </a:r>
            <a:endParaRPr sz="1395"/>
          </a:p>
          <a:p>
            <a:pPr indent="-317182" lvl="0" marL="457200" rtl="0" algn="l">
              <a:lnSpc>
                <a:spcPct val="95000"/>
              </a:lnSpc>
              <a:spcBef>
                <a:spcPts val="1200"/>
              </a:spcBef>
              <a:spcAft>
                <a:spcPts val="0"/>
              </a:spcAft>
              <a:buSzPts val="1395"/>
              <a:buChar char="-"/>
            </a:pPr>
            <a:r>
              <a:rPr lang="en" sz="1395" u="sng">
                <a:solidFill>
                  <a:schemeClr val="hlink"/>
                </a:solidFill>
                <a:hlinkClick r:id="rId5"/>
              </a:rPr>
              <a:t>https://en.wikipedia.org/wiki/Linear_programming</a:t>
            </a:r>
            <a:endParaRPr sz="1395"/>
          </a:p>
          <a:p>
            <a:pPr indent="0" lvl="0" marL="457200" rtl="0" algn="l">
              <a:lnSpc>
                <a:spcPct val="95000"/>
              </a:lnSpc>
              <a:spcBef>
                <a:spcPts val="1200"/>
              </a:spcBef>
              <a:spcAft>
                <a:spcPts val="0"/>
              </a:spcAft>
              <a:buNone/>
            </a:pPr>
            <a:r>
              <a:t/>
            </a:r>
            <a:endParaRPr sz="1395"/>
          </a:p>
          <a:p>
            <a:pPr indent="-317182" lvl="0" marL="457200" rtl="0" algn="l">
              <a:lnSpc>
                <a:spcPct val="95000"/>
              </a:lnSpc>
              <a:spcBef>
                <a:spcPts val="1200"/>
              </a:spcBef>
              <a:spcAft>
                <a:spcPts val="0"/>
              </a:spcAft>
              <a:buSzPts val="1395"/>
              <a:buChar char="-"/>
            </a:pPr>
            <a:r>
              <a:rPr lang="en" sz="1395" u="sng">
                <a:solidFill>
                  <a:schemeClr val="accent5"/>
                </a:solidFill>
                <a:hlinkClick r:id="rId6">
                  <a:extLst>
                    <a:ext uri="{A12FA001-AC4F-418D-AE19-62706E023703}">
                      <ahyp:hlinkClr val="tx"/>
                    </a:ext>
                  </a:extLst>
                </a:hlinkClick>
              </a:rPr>
              <a:t>https://towardsdatascience.com/the-power-of-linear-programming-a-real-life-case-study-6198b2cdb611</a:t>
            </a:r>
            <a:endParaRPr sz="1395"/>
          </a:p>
        </p:txBody>
      </p:sp>
      <p:sp>
        <p:nvSpPr>
          <p:cNvPr id="201" name="Google Shape;201;p29"/>
          <p:cNvSpPr txBox="1"/>
          <p:nvPr/>
        </p:nvSpPr>
        <p:spPr>
          <a:xfrm>
            <a:off x="8520125" y="4649400"/>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17</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Background </a:t>
            </a:r>
            <a:endParaRPr/>
          </a:p>
        </p:txBody>
      </p:sp>
      <p:sp>
        <p:nvSpPr>
          <p:cNvPr id="74" name="Google Shape;74;p14"/>
          <p:cNvSpPr txBox="1"/>
          <p:nvPr>
            <p:ph idx="1" type="body"/>
          </p:nvPr>
        </p:nvSpPr>
        <p:spPr>
          <a:xfrm>
            <a:off x="311700" y="1266325"/>
            <a:ext cx="8520600" cy="3302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Using the power of Linear Programming, we can solve optimization problems in which Python's linear programming method is used effectively.</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Linear programming is a strong technique for solving multi - objective optimization problem, although it is pretty much unknown among developers.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Linear programming is the process of using mathematical models to solve linear problems in order to maximize or minimize an objective function while keeping certain restrictions in mind.</a:t>
            </a:r>
            <a:endParaRPr sz="2000">
              <a:solidFill>
                <a:srgbClr val="000000"/>
              </a:solidFill>
            </a:endParaRPr>
          </a:p>
        </p:txBody>
      </p:sp>
      <p:sp>
        <p:nvSpPr>
          <p:cNvPr id="75" name="Google Shape;75;p14"/>
          <p:cNvSpPr txBox="1"/>
          <p:nvPr/>
        </p:nvSpPr>
        <p:spPr>
          <a:xfrm>
            <a:off x="8626075" y="4649400"/>
            <a:ext cx="3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a:t>
            </a:r>
            <a:endParaRPr>
              <a:latin typeface="Open Sans"/>
              <a:ea typeface="Open Sans"/>
              <a:cs typeface="Open Sans"/>
              <a:sym typeface="Open Sans"/>
            </a:endParaRPr>
          </a:p>
        </p:txBody>
      </p:sp>
      <p:pic>
        <p:nvPicPr>
          <p:cNvPr id="76" name="Google Shape;76;p14"/>
          <p:cNvPicPr preferRelativeResize="0"/>
          <p:nvPr/>
        </p:nvPicPr>
        <p:blipFill>
          <a:blip r:embed="rId3">
            <a:alphaModFix/>
          </a:blip>
          <a:stretch>
            <a:fillRect/>
          </a:stretch>
        </p:blipFill>
        <p:spPr>
          <a:xfrm>
            <a:off x="2361075" y="289325"/>
            <a:ext cx="733036" cy="70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Motivation</a:t>
            </a:r>
            <a:endParaRPr/>
          </a:p>
        </p:txBody>
      </p:sp>
      <p:sp>
        <p:nvSpPr>
          <p:cNvPr id="82" name="Google Shape;82;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292929"/>
              </a:buClr>
              <a:buSzPts val="2000"/>
              <a:buChar char="➔"/>
            </a:pPr>
            <a:r>
              <a:rPr lang="en" sz="2000">
                <a:solidFill>
                  <a:srgbClr val="292929"/>
                </a:solidFill>
                <a:highlight>
                  <a:srgbClr val="FFFFFF"/>
                </a:highlight>
              </a:rPr>
              <a:t>Assume we're a well-known e-commerce company looking to establish relay points throughout a city to facilitate product delivery. </a:t>
            </a:r>
            <a:endParaRPr sz="2000">
              <a:solidFill>
                <a:srgbClr val="292929"/>
              </a:solidFill>
              <a:highlight>
                <a:srgbClr val="FFFFFF"/>
              </a:highlight>
            </a:endParaRPr>
          </a:p>
          <a:p>
            <a:pPr indent="-355600" lvl="0" marL="457200" rtl="0" algn="l">
              <a:lnSpc>
                <a:spcPct val="115000"/>
              </a:lnSpc>
              <a:spcBef>
                <a:spcPts val="0"/>
              </a:spcBef>
              <a:spcAft>
                <a:spcPts val="0"/>
              </a:spcAft>
              <a:buClr>
                <a:srgbClr val="292929"/>
              </a:buClr>
              <a:buSzPts val="2000"/>
              <a:buChar char="➔"/>
            </a:pPr>
            <a:r>
              <a:rPr lang="en" sz="2000">
                <a:solidFill>
                  <a:srgbClr val="292929"/>
                </a:solidFill>
                <a:highlight>
                  <a:srgbClr val="FFFFFF"/>
                </a:highlight>
              </a:rPr>
              <a:t>The position (coordinates) of all of the company's clients in that city is the only information we have. </a:t>
            </a:r>
            <a:endParaRPr sz="2000">
              <a:solidFill>
                <a:srgbClr val="292929"/>
              </a:solidFill>
              <a:highlight>
                <a:srgbClr val="FFFFFF"/>
              </a:highlight>
            </a:endParaRPr>
          </a:p>
          <a:p>
            <a:pPr indent="-355600" lvl="0" marL="457200" rtl="0" algn="l">
              <a:lnSpc>
                <a:spcPct val="115000"/>
              </a:lnSpc>
              <a:spcBef>
                <a:spcPts val="0"/>
              </a:spcBef>
              <a:spcAft>
                <a:spcPts val="0"/>
              </a:spcAft>
              <a:buClr>
                <a:srgbClr val="292929"/>
              </a:buClr>
              <a:buSzPts val="2000"/>
              <a:buChar char="➔"/>
            </a:pPr>
            <a:r>
              <a:rPr lang="en" sz="2000">
                <a:solidFill>
                  <a:srgbClr val="292929"/>
                </a:solidFill>
                <a:highlight>
                  <a:srgbClr val="FFFFFF"/>
                </a:highlight>
              </a:rPr>
              <a:t>Our goal is to deploy certain relay stations in the best possible location based on the clients' location. </a:t>
            </a:r>
            <a:endParaRPr sz="2000">
              <a:solidFill>
                <a:srgbClr val="292929"/>
              </a:solidFill>
              <a:highlight>
                <a:srgbClr val="FFFFFF"/>
              </a:highlight>
            </a:endParaRPr>
          </a:p>
          <a:p>
            <a:pPr indent="-355600" lvl="0" marL="457200" rtl="0" algn="l">
              <a:lnSpc>
                <a:spcPct val="115000"/>
              </a:lnSpc>
              <a:spcBef>
                <a:spcPts val="0"/>
              </a:spcBef>
              <a:spcAft>
                <a:spcPts val="0"/>
              </a:spcAft>
              <a:buClr>
                <a:srgbClr val="292929"/>
              </a:buClr>
              <a:buSzPts val="2000"/>
              <a:buChar char="➔"/>
            </a:pPr>
            <a:r>
              <a:rPr lang="en" sz="2000">
                <a:solidFill>
                  <a:srgbClr val="292929"/>
                </a:solidFill>
                <a:highlight>
                  <a:srgbClr val="FFFFFF"/>
                </a:highlight>
              </a:rPr>
              <a:t>To put it another way, we want the distance between each relay station and each client in the city to be as short as possible.</a:t>
            </a:r>
            <a:endParaRPr sz="2000"/>
          </a:p>
        </p:txBody>
      </p:sp>
      <p:sp>
        <p:nvSpPr>
          <p:cNvPr id="83" name="Google Shape;83;p15"/>
          <p:cNvSpPr txBox="1"/>
          <p:nvPr/>
        </p:nvSpPr>
        <p:spPr>
          <a:xfrm>
            <a:off x="8626075" y="4649400"/>
            <a:ext cx="3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3</a:t>
            </a:r>
            <a:endParaRPr>
              <a:latin typeface="Open Sans"/>
              <a:ea typeface="Open Sans"/>
              <a:cs typeface="Open Sans"/>
              <a:sym typeface="Open Sans"/>
            </a:endParaRPr>
          </a:p>
        </p:txBody>
      </p:sp>
      <p:pic>
        <p:nvPicPr>
          <p:cNvPr id="84" name="Google Shape;84;p15"/>
          <p:cNvPicPr preferRelativeResize="0"/>
          <p:nvPr/>
        </p:nvPicPr>
        <p:blipFill>
          <a:blip r:embed="rId3">
            <a:alphaModFix/>
          </a:blip>
          <a:stretch>
            <a:fillRect/>
          </a:stretch>
        </p:blipFill>
        <p:spPr>
          <a:xfrm>
            <a:off x="2184825" y="233250"/>
            <a:ext cx="763300" cy="76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Literature Survey </a:t>
            </a:r>
            <a:endParaRPr/>
          </a:p>
        </p:txBody>
      </p:sp>
      <p:sp>
        <p:nvSpPr>
          <p:cNvPr id="90" name="Google Shape;90;p16"/>
          <p:cNvSpPr txBox="1"/>
          <p:nvPr/>
        </p:nvSpPr>
        <p:spPr>
          <a:xfrm>
            <a:off x="8626075" y="4649400"/>
            <a:ext cx="3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4</a:t>
            </a:r>
            <a:endParaRPr>
              <a:latin typeface="Open Sans"/>
              <a:ea typeface="Open Sans"/>
              <a:cs typeface="Open Sans"/>
              <a:sym typeface="Open Sans"/>
            </a:endParaRPr>
          </a:p>
        </p:txBody>
      </p:sp>
      <p:pic>
        <p:nvPicPr>
          <p:cNvPr id="91" name="Google Shape;91;p16"/>
          <p:cNvPicPr preferRelativeResize="0"/>
          <p:nvPr/>
        </p:nvPicPr>
        <p:blipFill rotWithShape="1">
          <a:blip r:embed="rId3">
            <a:alphaModFix/>
          </a:blip>
          <a:srcRect b="0" l="0" r="0" t="0"/>
          <a:stretch/>
        </p:blipFill>
        <p:spPr>
          <a:xfrm>
            <a:off x="3100399" y="320200"/>
            <a:ext cx="848057" cy="707400"/>
          </a:xfrm>
          <a:prstGeom prst="rect">
            <a:avLst/>
          </a:prstGeom>
          <a:noFill/>
          <a:ln>
            <a:noFill/>
          </a:ln>
        </p:spPr>
      </p:pic>
      <p:sp>
        <p:nvSpPr>
          <p:cNvPr id="92" name="Google Shape;92;p16"/>
          <p:cNvSpPr txBox="1"/>
          <p:nvPr>
            <p:ph idx="1" type="body"/>
          </p:nvPr>
        </p:nvSpPr>
        <p:spPr>
          <a:xfrm>
            <a:off x="311700" y="1266325"/>
            <a:ext cx="8314500" cy="3302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rgbClr val="000000"/>
              </a:buClr>
              <a:buSzPts val="2000"/>
              <a:buChar char="➔"/>
            </a:pPr>
            <a:r>
              <a:rPr lang="en" sz="2000">
                <a:solidFill>
                  <a:srgbClr val="000000"/>
                </a:solidFill>
              </a:rPr>
              <a:t>There are diverse opinions on the application of the simplex method to make a decision in management in different sectors.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The first opinion was developed by George Dantzig (American Mathematician)according to his opinion simplex method solve the business problems and economic development after World War II. During the world war, he worked on planning methods for the US Air Force. </a:t>
            </a:r>
            <a:endParaRPr sz="2000">
              <a:solidFill>
                <a:srgbClr val="000000"/>
              </a:solidFill>
            </a:endParaRPr>
          </a:p>
          <a:p>
            <a:pPr indent="0" lvl="0" marL="457200" rtl="0" algn="l">
              <a:lnSpc>
                <a:spcPct val="115000"/>
              </a:lnSpc>
              <a:spcBef>
                <a:spcPts val="1200"/>
              </a:spcBef>
              <a:spcAft>
                <a:spcPts val="1200"/>
              </a:spcAft>
              <a:buNone/>
            </a:pPr>
            <a:r>
              <a:t/>
            </a:r>
            <a:endParaRPr sz="2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Literature Survey </a:t>
            </a:r>
            <a:endParaRPr/>
          </a:p>
        </p:txBody>
      </p:sp>
      <p:sp>
        <p:nvSpPr>
          <p:cNvPr id="98" name="Google Shape;98;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rgbClr val="000000"/>
              </a:buClr>
              <a:buSzPts val="2000"/>
              <a:buChar char="➔"/>
            </a:pPr>
            <a:r>
              <a:rPr lang="en" sz="2000">
                <a:solidFill>
                  <a:srgbClr val="000000"/>
                </a:solidFill>
              </a:rPr>
              <a:t>Dantzig formulated linear inequalities inspired by Wassily Leontief. After that he planned for solving the industrial and business problems.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Initially, Dantzig didn’t include objectives in formulation so that huge number of feasible solution found, therefore more rules were required to choose a best solution among all feasible solution, In Mid 1947 Dantzig included objectives in his formulation. Afterwards, he developed a “Simplex Method” to solve linear programming problems.</a:t>
            </a:r>
            <a:endParaRPr sz="2000">
              <a:solidFill>
                <a:srgbClr val="000000"/>
              </a:solidFill>
            </a:endParaRPr>
          </a:p>
          <a:p>
            <a:pPr indent="0" lvl="0" marL="0" rtl="0" algn="l">
              <a:lnSpc>
                <a:spcPct val="115000"/>
              </a:lnSpc>
              <a:spcBef>
                <a:spcPts val="1200"/>
              </a:spcBef>
              <a:spcAft>
                <a:spcPts val="1200"/>
              </a:spcAft>
              <a:buSzPts val="1800"/>
              <a:buNone/>
            </a:pPr>
            <a:r>
              <a:t/>
            </a:r>
            <a:endParaRPr sz="2000"/>
          </a:p>
        </p:txBody>
      </p:sp>
      <p:sp>
        <p:nvSpPr>
          <p:cNvPr id="99" name="Google Shape;99;p17"/>
          <p:cNvSpPr txBox="1"/>
          <p:nvPr/>
        </p:nvSpPr>
        <p:spPr>
          <a:xfrm>
            <a:off x="8626075" y="4649400"/>
            <a:ext cx="3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5</a:t>
            </a:r>
            <a:endParaRPr>
              <a:latin typeface="Open Sans"/>
              <a:ea typeface="Open Sans"/>
              <a:cs typeface="Open Sans"/>
              <a:sym typeface="Open Sans"/>
            </a:endParaRPr>
          </a:p>
        </p:txBody>
      </p:sp>
      <p:pic>
        <p:nvPicPr>
          <p:cNvPr id="100" name="Google Shape;100;p17"/>
          <p:cNvPicPr preferRelativeResize="0"/>
          <p:nvPr/>
        </p:nvPicPr>
        <p:blipFill>
          <a:blip r:embed="rId3">
            <a:alphaModFix/>
          </a:blip>
          <a:stretch>
            <a:fillRect/>
          </a:stretch>
        </p:blipFill>
        <p:spPr>
          <a:xfrm>
            <a:off x="3040864" y="498938"/>
            <a:ext cx="744972" cy="599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Literature Survey </a:t>
            </a:r>
            <a:endParaRPr/>
          </a:p>
        </p:txBody>
      </p:sp>
      <p:sp>
        <p:nvSpPr>
          <p:cNvPr id="106" name="Google Shape;106;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rgbClr val="292929"/>
              </a:buClr>
              <a:buSzPts val="2000"/>
              <a:buChar char="➔"/>
            </a:pPr>
            <a:r>
              <a:rPr lang="en" sz="2000">
                <a:solidFill>
                  <a:srgbClr val="292929"/>
                </a:solidFill>
              </a:rPr>
              <a:t>The simplex method is a simple, elegant, yet powerful tool for solving linear programming problems. Simplex is used to solve the major problems in many different fields like optimizing maximum profit, minimizing distance.</a:t>
            </a:r>
            <a:endParaRPr sz="2000">
              <a:solidFill>
                <a:srgbClr val="292929"/>
              </a:solidFill>
            </a:endParaRPr>
          </a:p>
          <a:p>
            <a:pPr indent="-355600" lvl="0" marL="457200" rtl="0" algn="l">
              <a:lnSpc>
                <a:spcPct val="115000"/>
              </a:lnSpc>
              <a:spcBef>
                <a:spcPts val="0"/>
              </a:spcBef>
              <a:spcAft>
                <a:spcPts val="0"/>
              </a:spcAft>
              <a:buClr>
                <a:srgbClr val="292929"/>
              </a:buClr>
              <a:buSzPts val="2000"/>
              <a:buChar char="➔"/>
            </a:pPr>
            <a:r>
              <a:rPr lang="en" sz="2000">
                <a:solidFill>
                  <a:srgbClr val="292929"/>
                </a:solidFill>
              </a:rPr>
              <a:t>Today’s most powerful simplex solver for excel is used.</a:t>
            </a:r>
            <a:endParaRPr sz="2000">
              <a:solidFill>
                <a:srgbClr val="292929"/>
              </a:solidFill>
            </a:endParaRPr>
          </a:p>
          <a:p>
            <a:pPr indent="0" lvl="0" marL="457200" rtl="0" algn="l">
              <a:lnSpc>
                <a:spcPct val="115000"/>
              </a:lnSpc>
              <a:spcBef>
                <a:spcPts val="1200"/>
              </a:spcBef>
              <a:spcAft>
                <a:spcPts val="0"/>
              </a:spcAft>
              <a:buNone/>
            </a:pPr>
            <a:r>
              <a:t/>
            </a:r>
            <a:endParaRPr sz="2000">
              <a:solidFill>
                <a:srgbClr val="292929"/>
              </a:solidFill>
            </a:endParaRPr>
          </a:p>
          <a:p>
            <a:pPr indent="0" lvl="0" marL="0" rtl="0" algn="l">
              <a:lnSpc>
                <a:spcPct val="115000"/>
              </a:lnSpc>
              <a:spcBef>
                <a:spcPts val="1200"/>
              </a:spcBef>
              <a:spcAft>
                <a:spcPts val="1200"/>
              </a:spcAft>
              <a:buSzPts val="1800"/>
              <a:buNone/>
            </a:pPr>
            <a:r>
              <a:t/>
            </a:r>
            <a:endParaRPr sz="2000"/>
          </a:p>
        </p:txBody>
      </p:sp>
      <p:sp>
        <p:nvSpPr>
          <p:cNvPr id="107" name="Google Shape;107;p18"/>
          <p:cNvSpPr txBox="1"/>
          <p:nvPr/>
        </p:nvSpPr>
        <p:spPr>
          <a:xfrm>
            <a:off x="8626075" y="4649400"/>
            <a:ext cx="3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6</a:t>
            </a:r>
            <a:endParaRPr>
              <a:latin typeface="Open Sans"/>
              <a:ea typeface="Open Sans"/>
              <a:cs typeface="Open Sans"/>
              <a:sym typeface="Open Sans"/>
            </a:endParaRPr>
          </a:p>
        </p:txBody>
      </p:sp>
      <p:pic>
        <p:nvPicPr>
          <p:cNvPr id="108" name="Google Shape;108;p18"/>
          <p:cNvPicPr preferRelativeResize="0"/>
          <p:nvPr/>
        </p:nvPicPr>
        <p:blipFill>
          <a:blip r:embed="rId3">
            <a:alphaModFix/>
          </a:blip>
          <a:stretch>
            <a:fillRect/>
          </a:stretch>
        </p:blipFill>
        <p:spPr>
          <a:xfrm>
            <a:off x="3061092" y="353617"/>
            <a:ext cx="707400" cy="70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Problem Statement</a:t>
            </a:r>
            <a:endParaRPr/>
          </a:p>
        </p:txBody>
      </p:sp>
      <p:sp>
        <p:nvSpPr>
          <p:cNvPr id="114" name="Google Shape;114;p19"/>
          <p:cNvSpPr txBox="1"/>
          <p:nvPr>
            <p:ph idx="1" type="body"/>
          </p:nvPr>
        </p:nvSpPr>
        <p:spPr>
          <a:xfrm>
            <a:off x="311700" y="1266325"/>
            <a:ext cx="8314500" cy="3302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rgbClr val="000000"/>
              </a:buClr>
              <a:buSzPts val="2000"/>
              <a:buChar char="➔"/>
            </a:pPr>
            <a:r>
              <a:rPr lang="en" sz="2000">
                <a:solidFill>
                  <a:srgbClr val="000000"/>
                </a:solidFill>
              </a:rPr>
              <a:t>A e-commerce company need to set up a new store in the city, such that the distance between product dealer and new store is minimum.</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In other words, given two location coordinates or relay sites we have to optimize the distance between the two locations as close as possible.</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So, our group is writing the algorithm and program to display the </a:t>
            </a:r>
            <a:r>
              <a:rPr lang="en" sz="2000">
                <a:solidFill>
                  <a:srgbClr val="000000"/>
                </a:solidFill>
              </a:rPr>
              <a:t>minimum</a:t>
            </a:r>
            <a:r>
              <a:rPr lang="en" sz="2000">
                <a:solidFill>
                  <a:srgbClr val="000000"/>
                </a:solidFill>
              </a:rPr>
              <a:t> distance between the </a:t>
            </a:r>
            <a:r>
              <a:rPr lang="en" sz="2000">
                <a:solidFill>
                  <a:srgbClr val="000000"/>
                </a:solidFill>
              </a:rPr>
              <a:t>product dealer and new upcoming store.</a:t>
            </a:r>
            <a:endParaRPr sz="2000">
              <a:solidFill>
                <a:srgbClr val="000000"/>
              </a:solidFill>
            </a:endParaRPr>
          </a:p>
          <a:p>
            <a:pPr indent="0" lvl="0" marL="457200" rtl="0" algn="l">
              <a:lnSpc>
                <a:spcPct val="115000"/>
              </a:lnSpc>
              <a:spcBef>
                <a:spcPts val="1200"/>
              </a:spcBef>
              <a:spcAft>
                <a:spcPts val="1200"/>
              </a:spcAft>
              <a:buNone/>
            </a:pPr>
            <a:r>
              <a:t/>
            </a:r>
            <a:endParaRPr sz="2000">
              <a:solidFill>
                <a:srgbClr val="000000"/>
              </a:solidFill>
            </a:endParaRPr>
          </a:p>
        </p:txBody>
      </p:sp>
      <p:sp>
        <p:nvSpPr>
          <p:cNvPr id="115" name="Google Shape;115;p19"/>
          <p:cNvSpPr txBox="1"/>
          <p:nvPr/>
        </p:nvSpPr>
        <p:spPr>
          <a:xfrm>
            <a:off x="8626075" y="4649400"/>
            <a:ext cx="3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7</a:t>
            </a:r>
            <a:endParaRPr>
              <a:latin typeface="Open Sans"/>
              <a:ea typeface="Open Sans"/>
              <a:cs typeface="Open Sans"/>
              <a:sym typeface="Open Sans"/>
            </a:endParaRPr>
          </a:p>
        </p:txBody>
      </p:sp>
      <p:pic>
        <p:nvPicPr>
          <p:cNvPr id="116" name="Google Shape;116;p19"/>
          <p:cNvPicPr preferRelativeResize="0"/>
          <p:nvPr/>
        </p:nvPicPr>
        <p:blipFill>
          <a:blip r:embed="rId3">
            <a:alphaModFix/>
          </a:blip>
          <a:stretch>
            <a:fillRect/>
          </a:stretch>
        </p:blipFill>
        <p:spPr>
          <a:xfrm>
            <a:off x="3430200" y="445025"/>
            <a:ext cx="752856" cy="70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lang="en"/>
              <a:t>Mathematical Form</a:t>
            </a:r>
            <a:endParaRPr/>
          </a:p>
        </p:txBody>
      </p:sp>
      <p:sp>
        <p:nvSpPr>
          <p:cNvPr id="122" name="Google Shape;122;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Now, we are converting our problem into a mathematical expression.</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have the coordinates of the client in the city, so we can use Manhattan distance to approximate the distance of two points.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The distance between two points, let X and Y be written as the absolute value to the sum of the distance between each coordinates:</a:t>
            </a:r>
            <a:endParaRPr sz="2000">
              <a:solidFill>
                <a:srgbClr val="000000"/>
              </a:solidFill>
            </a:endParaRPr>
          </a:p>
          <a:p>
            <a:pPr indent="0" lvl="0" marL="457200" rtl="0" algn="l">
              <a:lnSpc>
                <a:spcPct val="115000"/>
              </a:lnSpc>
              <a:spcBef>
                <a:spcPts val="1200"/>
              </a:spcBef>
              <a:spcAft>
                <a:spcPts val="1200"/>
              </a:spcAft>
              <a:buNone/>
            </a:pPr>
            <a:r>
              <a:rPr lang="en" sz="2000">
                <a:solidFill>
                  <a:srgbClr val="000000"/>
                </a:solidFill>
              </a:rPr>
              <a:t>𝑑(𝑋, 𝑌) = |𝐴 𝑦 − 𝐴 𝑥 | + |𝐵 𝑦 − 𝐵𝑥 |</a:t>
            </a:r>
            <a:endParaRPr sz="2000">
              <a:solidFill>
                <a:srgbClr val="000000"/>
              </a:solidFill>
            </a:endParaRPr>
          </a:p>
        </p:txBody>
      </p:sp>
      <p:sp>
        <p:nvSpPr>
          <p:cNvPr id="123" name="Google Shape;123;p20"/>
          <p:cNvSpPr txBox="1"/>
          <p:nvPr/>
        </p:nvSpPr>
        <p:spPr>
          <a:xfrm>
            <a:off x="8626075" y="4649400"/>
            <a:ext cx="3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8</a:t>
            </a:r>
            <a:endParaRPr>
              <a:latin typeface="Open Sans"/>
              <a:ea typeface="Open Sans"/>
              <a:cs typeface="Open Sans"/>
              <a:sym typeface="Open Sans"/>
            </a:endParaRPr>
          </a:p>
        </p:txBody>
      </p:sp>
      <p:pic>
        <p:nvPicPr>
          <p:cNvPr id="124" name="Google Shape;124;p20"/>
          <p:cNvPicPr preferRelativeResize="0"/>
          <p:nvPr/>
        </p:nvPicPr>
        <p:blipFill>
          <a:blip r:embed="rId3">
            <a:alphaModFix/>
          </a:blip>
          <a:stretch>
            <a:fillRect/>
          </a:stretch>
        </p:blipFill>
        <p:spPr>
          <a:xfrm>
            <a:off x="879350" y="3794850"/>
            <a:ext cx="4700318" cy="774175"/>
          </a:xfrm>
          <a:prstGeom prst="rect">
            <a:avLst/>
          </a:prstGeom>
          <a:noFill/>
          <a:ln cap="flat" cmpd="sng" w="9525">
            <a:solidFill>
              <a:schemeClr val="lt1"/>
            </a:solidFill>
            <a:prstDash val="solid"/>
            <a:round/>
            <a:headEnd len="sm" w="sm" type="none"/>
            <a:tailEnd len="sm" w="sm" type="none"/>
          </a:ln>
        </p:spPr>
      </p:pic>
      <p:pic>
        <p:nvPicPr>
          <p:cNvPr id="125" name="Google Shape;125;p20"/>
          <p:cNvPicPr preferRelativeResize="0"/>
          <p:nvPr/>
        </p:nvPicPr>
        <p:blipFill>
          <a:blip r:embed="rId4">
            <a:alphaModFix/>
          </a:blip>
          <a:stretch>
            <a:fillRect/>
          </a:stretch>
        </p:blipFill>
        <p:spPr>
          <a:xfrm>
            <a:off x="3545450" y="365325"/>
            <a:ext cx="866775" cy="86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86419"/>
              <a:buNone/>
            </a:pPr>
            <a:r>
              <a:rPr lang="en"/>
              <a:t>Mathematical Form</a:t>
            </a:r>
            <a:endParaRPr/>
          </a:p>
        </p:txBody>
      </p:sp>
      <p:sp>
        <p:nvSpPr>
          <p:cNvPr id="131" name="Google Shape;131;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292929"/>
              </a:buClr>
              <a:buSzPts val="2000"/>
              <a:buChar char="➔"/>
            </a:pPr>
            <a:r>
              <a:rPr lang="en" sz="2000">
                <a:solidFill>
                  <a:srgbClr val="292929"/>
                </a:solidFill>
              </a:rPr>
              <a:t>Now let’s generalize the equation for client and relay point</a:t>
            </a:r>
            <a:endParaRPr sz="2000">
              <a:solidFill>
                <a:srgbClr val="292929"/>
              </a:solidFill>
            </a:endParaRPr>
          </a:p>
          <a:p>
            <a:pPr indent="0" lvl="0" marL="457200" rtl="0" algn="l">
              <a:lnSpc>
                <a:spcPct val="115000"/>
              </a:lnSpc>
              <a:spcBef>
                <a:spcPts val="1200"/>
              </a:spcBef>
              <a:spcAft>
                <a:spcPts val="0"/>
              </a:spcAft>
              <a:buNone/>
            </a:pPr>
            <a:r>
              <a:t/>
            </a:r>
            <a:endParaRPr sz="2000">
              <a:solidFill>
                <a:srgbClr val="292929"/>
              </a:solidFill>
            </a:endParaRPr>
          </a:p>
          <a:p>
            <a:pPr indent="0" lvl="0" marL="0" rtl="0" algn="l">
              <a:lnSpc>
                <a:spcPct val="115000"/>
              </a:lnSpc>
              <a:spcBef>
                <a:spcPts val="1200"/>
              </a:spcBef>
              <a:spcAft>
                <a:spcPts val="0"/>
              </a:spcAft>
              <a:buNone/>
            </a:pPr>
            <a:r>
              <a:t/>
            </a:r>
            <a:endParaRPr sz="2000">
              <a:solidFill>
                <a:srgbClr val="292929"/>
              </a:solidFill>
            </a:endParaRPr>
          </a:p>
          <a:p>
            <a:pPr indent="0" lvl="0" marL="0" rtl="0" algn="l">
              <a:lnSpc>
                <a:spcPct val="115000"/>
              </a:lnSpc>
              <a:spcBef>
                <a:spcPts val="1200"/>
              </a:spcBef>
              <a:spcAft>
                <a:spcPts val="0"/>
              </a:spcAft>
              <a:buNone/>
            </a:pPr>
            <a:r>
              <a:t/>
            </a:r>
            <a:endParaRPr sz="2000">
              <a:solidFill>
                <a:srgbClr val="292929"/>
              </a:solidFill>
            </a:endParaRPr>
          </a:p>
          <a:p>
            <a:pPr indent="-355600" lvl="0" marL="457200" rtl="0" algn="l">
              <a:lnSpc>
                <a:spcPct val="115000"/>
              </a:lnSpc>
              <a:spcBef>
                <a:spcPts val="1200"/>
              </a:spcBef>
              <a:spcAft>
                <a:spcPts val="0"/>
              </a:spcAft>
              <a:buClr>
                <a:srgbClr val="292929"/>
              </a:buClr>
              <a:buSzPts val="2000"/>
              <a:buChar char="➔"/>
            </a:pPr>
            <a:r>
              <a:rPr lang="en" sz="2000">
                <a:solidFill>
                  <a:srgbClr val="292929"/>
                </a:solidFill>
              </a:rPr>
              <a:t>Here m is the number of relay points, b is the total number of clients in the city, (wa,xa) is m coordinates of the wanted relay point, (cb,db) is n coordinates of all clients in the city. </a:t>
            </a:r>
            <a:endParaRPr sz="2000">
              <a:solidFill>
                <a:srgbClr val="292929"/>
              </a:solidFill>
            </a:endParaRPr>
          </a:p>
        </p:txBody>
      </p:sp>
      <p:sp>
        <p:nvSpPr>
          <p:cNvPr id="132" name="Google Shape;132;p21"/>
          <p:cNvSpPr txBox="1"/>
          <p:nvPr/>
        </p:nvSpPr>
        <p:spPr>
          <a:xfrm>
            <a:off x="8626075" y="4649400"/>
            <a:ext cx="3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9</a:t>
            </a:r>
            <a:endParaRPr>
              <a:latin typeface="Open Sans"/>
              <a:ea typeface="Open Sans"/>
              <a:cs typeface="Open Sans"/>
              <a:sym typeface="Open Sans"/>
            </a:endParaRPr>
          </a:p>
        </p:txBody>
      </p:sp>
      <p:pic>
        <p:nvPicPr>
          <p:cNvPr id="133" name="Google Shape;133;p21"/>
          <p:cNvPicPr preferRelativeResize="0"/>
          <p:nvPr/>
        </p:nvPicPr>
        <p:blipFill>
          <a:blip r:embed="rId3">
            <a:alphaModFix/>
          </a:blip>
          <a:stretch>
            <a:fillRect/>
          </a:stretch>
        </p:blipFill>
        <p:spPr>
          <a:xfrm>
            <a:off x="881075" y="1691450"/>
            <a:ext cx="4608750" cy="1531800"/>
          </a:xfrm>
          <a:prstGeom prst="rect">
            <a:avLst/>
          </a:prstGeom>
          <a:noFill/>
          <a:ln>
            <a:noFill/>
          </a:ln>
        </p:spPr>
      </p:pic>
      <p:pic>
        <p:nvPicPr>
          <p:cNvPr id="134" name="Google Shape;134;p21"/>
          <p:cNvPicPr preferRelativeResize="0"/>
          <p:nvPr/>
        </p:nvPicPr>
        <p:blipFill>
          <a:blip r:embed="rId4">
            <a:alphaModFix/>
          </a:blip>
          <a:stretch>
            <a:fillRect/>
          </a:stretch>
        </p:blipFill>
        <p:spPr>
          <a:xfrm>
            <a:off x="3517989" y="445025"/>
            <a:ext cx="820639" cy="707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