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Pacifico" panose="020B0604020202020204" charset="0"/>
      <p:regular r:id="rId18"/>
    </p:embeddedFont>
    <p:embeddedFont>
      <p:font typeface="PT Sans Narrow" panose="020B0604020202020204" charset="0"/>
      <p:regular r:id="rId19"/>
      <p:bold r:id="rId20"/>
    </p:embeddedFont>
    <p:embeddedFont>
      <p:font typeface="Comic Sans MS" panose="030F0702030302020204" pitchFamily="66" charset="0"/>
      <p:regular r:id="rId21"/>
      <p:bold r:id="rId22"/>
      <p:italic r:id="rId23"/>
      <p:boldItalic r:id="rId24"/>
    </p:embeddedFont>
    <p:embeddedFont>
      <p:font typeface="Open Sans"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322"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1882330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smtClean="0"/>
              <a:t>Maulik</a:t>
            </a:r>
            <a:endParaRPr dirty="0"/>
          </a:p>
        </p:txBody>
      </p:sp>
    </p:spTree>
    <p:extLst>
      <p:ext uri="{BB962C8B-B14F-4D97-AF65-F5344CB8AC3E}">
        <p14:creationId xmlns:p14="http://schemas.microsoft.com/office/powerpoint/2010/main" val="4118418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2155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67255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90225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01155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49088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9739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0569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1758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4648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51052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54970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35788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32549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a:t>Linear Programming</a:t>
            </a:r>
            <a:endParaRPr/>
          </a:p>
        </p:txBody>
      </p:sp>
      <p:sp>
        <p:nvSpPr>
          <p:cNvPr id="67" name="Google Shape;67;p13"/>
          <p:cNvSpPr txBox="1">
            <a:spLocks noGrp="1"/>
          </p:cNvSpPr>
          <p:nvPr>
            <p:ph type="subTitle" idx="1"/>
          </p:nvPr>
        </p:nvSpPr>
        <p:spPr>
          <a:xfrm>
            <a:off x="2136750" y="2925014"/>
            <a:ext cx="4870500" cy="7926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Clr>
                <a:schemeClr val="dk1"/>
              </a:buClr>
              <a:buSzPts val="605"/>
              <a:buFont typeface="Arial"/>
              <a:buNone/>
            </a:pPr>
            <a:r>
              <a:rPr lang="en" sz="1455">
                <a:solidFill>
                  <a:srgbClr val="000000"/>
                </a:solidFill>
                <a:latin typeface="Comic Sans MS"/>
                <a:ea typeface="Comic Sans MS"/>
                <a:cs typeface="Comic Sans MS"/>
                <a:sym typeface="Comic Sans MS"/>
              </a:rPr>
              <a:t>Minimizing the distance between each relay point and </a:t>
            </a:r>
            <a:endParaRPr sz="1455">
              <a:solidFill>
                <a:srgbClr val="000000"/>
              </a:solidFill>
              <a:latin typeface="Comic Sans MS"/>
              <a:ea typeface="Comic Sans MS"/>
              <a:cs typeface="Comic Sans MS"/>
              <a:sym typeface="Comic Sans MS"/>
            </a:endParaRPr>
          </a:p>
          <a:p>
            <a:pPr marL="0" lvl="0" indent="0" algn="ctr" rtl="0">
              <a:lnSpc>
                <a:spcPct val="80000"/>
              </a:lnSpc>
              <a:spcBef>
                <a:spcPts val="0"/>
              </a:spcBef>
              <a:spcAft>
                <a:spcPts val="0"/>
              </a:spcAft>
              <a:buClr>
                <a:schemeClr val="dk1"/>
              </a:buClr>
              <a:buSzPts val="605"/>
              <a:buFont typeface="Arial"/>
              <a:buNone/>
            </a:pPr>
            <a:r>
              <a:rPr lang="en" sz="1455">
                <a:solidFill>
                  <a:srgbClr val="000000"/>
                </a:solidFill>
                <a:latin typeface="Comic Sans MS"/>
                <a:ea typeface="Comic Sans MS"/>
                <a:cs typeface="Comic Sans MS"/>
                <a:sym typeface="Comic Sans MS"/>
              </a:rPr>
              <a:t>each client in the city</a:t>
            </a:r>
            <a:endParaRPr sz="2225">
              <a:latin typeface="Comic Sans MS"/>
              <a:ea typeface="Comic Sans MS"/>
              <a:cs typeface="Comic Sans MS"/>
              <a:sym typeface="Comic Sans MS"/>
            </a:endParaRPr>
          </a:p>
          <a:p>
            <a:pPr marL="0" lvl="0" indent="0" algn="ctr" rtl="0">
              <a:lnSpc>
                <a:spcPct val="80000"/>
              </a:lnSpc>
              <a:spcBef>
                <a:spcPts val="0"/>
              </a:spcBef>
              <a:spcAft>
                <a:spcPts val="0"/>
              </a:spcAft>
              <a:buSzPts val="3850"/>
              <a:buNone/>
            </a:pPr>
            <a:endParaRPr sz="1320">
              <a:latin typeface="Comic Sans MS"/>
              <a:ea typeface="Comic Sans MS"/>
              <a:cs typeface="Comic Sans MS"/>
              <a:sym typeface="Comic Sans MS"/>
            </a:endParaRPr>
          </a:p>
        </p:txBody>
      </p:sp>
      <p:sp>
        <p:nvSpPr>
          <p:cNvPr id="68" name="Google Shape;68;p13"/>
          <p:cNvSpPr txBox="1"/>
          <p:nvPr/>
        </p:nvSpPr>
        <p:spPr>
          <a:xfrm>
            <a:off x="8626075" y="4725600"/>
            <a:ext cx="32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p:txBody>
      </p:sp>
      <p:sp>
        <p:nvSpPr>
          <p:cNvPr id="69" name="Google Shape;69;p13"/>
          <p:cNvSpPr txBox="1"/>
          <p:nvPr/>
        </p:nvSpPr>
        <p:spPr>
          <a:xfrm>
            <a:off x="2657475" y="1232300"/>
            <a:ext cx="36861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700" dirty="0">
                <a:solidFill>
                  <a:srgbClr val="FF9900"/>
                </a:solidFill>
                <a:latin typeface="Pacifico"/>
                <a:ea typeface="Pacifico"/>
                <a:cs typeface="Pacifico"/>
                <a:sym typeface="Pacifico"/>
              </a:rPr>
              <a:t>Panthers</a:t>
            </a:r>
            <a:r>
              <a:rPr lang="en" sz="2700" dirty="0">
                <a:latin typeface="Pacifico"/>
                <a:ea typeface="Pacifico"/>
                <a:cs typeface="Pacifico"/>
                <a:sym typeface="Pacifico"/>
              </a:rPr>
              <a:t> - Group 13</a:t>
            </a:r>
            <a:endParaRPr sz="2700" dirty="0">
              <a:latin typeface="Pacifico"/>
              <a:ea typeface="Pacifico"/>
              <a:cs typeface="Pacifico"/>
              <a:sym typeface="Pacifico"/>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86419"/>
              <a:buNone/>
            </a:pPr>
            <a:r>
              <a:rPr lang="en"/>
              <a:t>Reproduced Work </a:t>
            </a:r>
            <a:endParaRPr/>
          </a:p>
        </p:txBody>
      </p:sp>
      <p:sp>
        <p:nvSpPr>
          <p:cNvPr id="141" name="Google Shape;141;p22"/>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457200" lvl="0" indent="-355600" algn="l" rtl="0">
              <a:lnSpc>
                <a:spcPct val="115000"/>
              </a:lnSpc>
              <a:spcBef>
                <a:spcPts val="0"/>
              </a:spcBef>
              <a:spcAft>
                <a:spcPts val="0"/>
              </a:spcAft>
              <a:buClr>
                <a:srgbClr val="000000"/>
              </a:buClr>
              <a:buSzPts val="2000"/>
              <a:buChar char="➔"/>
            </a:pPr>
            <a:r>
              <a:rPr lang="en" sz="2000">
                <a:solidFill>
                  <a:srgbClr val="000000"/>
                </a:solidFill>
                <a:highlight>
                  <a:srgbClr val="FFFFFF"/>
                </a:highlight>
              </a:rPr>
              <a:t>As we need to minimize this equation, we add a minimize function mini() which means that we need to find the smaller (wa, xa) pairs so that the result of the equation will be minimum:</a:t>
            </a:r>
            <a:endParaRPr sz="2000">
              <a:solidFill>
                <a:srgbClr val="000000"/>
              </a:solidFill>
              <a:highlight>
                <a:srgbClr val="FFFFFF"/>
              </a:highlight>
            </a:endParaRPr>
          </a:p>
          <a:p>
            <a:pPr marL="457200" lvl="0" indent="0" algn="l" rtl="0">
              <a:lnSpc>
                <a:spcPct val="115000"/>
              </a:lnSpc>
              <a:spcBef>
                <a:spcPts val="1200"/>
              </a:spcBef>
              <a:spcAft>
                <a:spcPts val="0"/>
              </a:spcAft>
              <a:buNone/>
            </a:pPr>
            <a:endParaRPr sz="2000">
              <a:solidFill>
                <a:srgbClr val="000000"/>
              </a:solidFill>
              <a:highlight>
                <a:srgbClr val="FFFFFF"/>
              </a:highlight>
            </a:endParaRPr>
          </a:p>
          <a:p>
            <a:pPr marL="457200" lvl="0" indent="0" algn="l" rtl="0">
              <a:lnSpc>
                <a:spcPct val="115000"/>
              </a:lnSpc>
              <a:spcBef>
                <a:spcPts val="1200"/>
              </a:spcBef>
              <a:spcAft>
                <a:spcPts val="0"/>
              </a:spcAft>
              <a:buNone/>
            </a:pPr>
            <a:endParaRPr sz="2000">
              <a:solidFill>
                <a:srgbClr val="000000"/>
              </a:solidFill>
              <a:highlight>
                <a:srgbClr val="FFFFFF"/>
              </a:highlight>
            </a:endParaRPr>
          </a:p>
          <a:p>
            <a:pPr marL="914400" lvl="0" indent="0" algn="l" rtl="0">
              <a:lnSpc>
                <a:spcPct val="115000"/>
              </a:lnSpc>
              <a:spcBef>
                <a:spcPts val="1200"/>
              </a:spcBef>
              <a:spcAft>
                <a:spcPts val="1200"/>
              </a:spcAft>
              <a:buNone/>
            </a:pPr>
            <a:endParaRPr sz="2000">
              <a:solidFill>
                <a:srgbClr val="000000"/>
              </a:solidFill>
              <a:highlight>
                <a:srgbClr val="FFFFFF"/>
              </a:highlight>
            </a:endParaRPr>
          </a:p>
        </p:txBody>
      </p:sp>
      <p:sp>
        <p:nvSpPr>
          <p:cNvPr id="142" name="Google Shape;142;p22"/>
          <p:cNvSpPr txBox="1"/>
          <p:nvPr/>
        </p:nvSpPr>
        <p:spPr>
          <a:xfrm>
            <a:off x="8422475" y="4649400"/>
            <a:ext cx="52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10</a:t>
            </a:r>
            <a:endParaRPr>
              <a:latin typeface="Open Sans"/>
              <a:ea typeface="Open Sans"/>
              <a:cs typeface="Open Sans"/>
              <a:sym typeface="Open Sans"/>
            </a:endParaRPr>
          </a:p>
        </p:txBody>
      </p:sp>
      <p:pic>
        <p:nvPicPr>
          <p:cNvPr id="143" name="Google Shape;143;p22"/>
          <p:cNvPicPr preferRelativeResize="0"/>
          <p:nvPr/>
        </p:nvPicPr>
        <p:blipFill>
          <a:blip r:embed="rId3">
            <a:alphaModFix/>
          </a:blip>
          <a:stretch>
            <a:fillRect/>
          </a:stretch>
        </p:blipFill>
        <p:spPr>
          <a:xfrm>
            <a:off x="826825" y="2571750"/>
            <a:ext cx="6161475" cy="1398175"/>
          </a:xfrm>
          <a:prstGeom prst="rect">
            <a:avLst/>
          </a:prstGeom>
          <a:noFill/>
          <a:ln>
            <a:noFill/>
          </a:ln>
        </p:spPr>
      </p:pic>
      <p:pic>
        <p:nvPicPr>
          <p:cNvPr id="144" name="Google Shape;144;p22"/>
          <p:cNvPicPr preferRelativeResize="0"/>
          <p:nvPr/>
        </p:nvPicPr>
        <p:blipFill>
          <a:blip r:embed="rId4">
            <a:alphaModFix/>
          </a:blip>
          <a:stretch>
            <a:fillRect/>
          </a:stretch>
        </p:blipFill>
        <p:spPr>
          <a:xfrm>
            <a:off x="3193250" y="467265"/>
            <a:ext cx="846525" cy="662900"/>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86419"/>
              <a:buNone/>
            </a:pPr>
            <a:r>
              <a:rPr lang="en"/>
              <a:t>Reproduced Work </a:t>
            </a:r>
            <a:endParaRPr/>
          </a:p>
        </p:txBody>
      </p:sp>
      <p:sp>
        <p:nvSpPr>
          <p:cNvPr id="150" name="Google Shape;150;p23"/>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457200" lvl="0" indent="-342900" algn="l" rtl="0">
              <a:spcBef>
                <a:spcPts val="0"/>
              </a:spcBef>
              <a:spcAft>
                <a:spcPts val="0"/>
              </a:spcAft>
              <a:buClr>
                <a:srgbClr val="292929"/>
              </a:buClr>
              <a:buSzPts val="1800"/>
              <a:buChar char="➔"/>
            </a:pPr>
            <a:r>
              <a:rPr lang="en" sz="2000">
                <a:solidFill>
                  <a:srgbClr val="292929"/>
                </a:solidFill>
                <a:highlight>
                  <a:srgbClr val="FFFFFF"/>
                </a:highlight>
              </a:rPr>
              <a:t>In linear programming, we cannot use the absolute function directly in equation to minimize the equation.</a:t>
            </a:r>
            <a:endParaRPr sz="2000">
              <a:solidFill>
                <a:srgbClr val="292929"/>
              </a:solidFill>
              <a:highlight>
                <a:srgbClr val="FFFFFF"/>
              </a:highlight>
            </a:endParaRPr>
          </a:p>
          <a:p>
            <a:pPr marL="457200" lvl="0" indent="-355600" algn="l" rtl="0">
              <a:spcBef>
                <a:spcPts val="0"/>
              </a:spcBef>
              <a:spcAft>
                <a:spcPts val="0"/>
              </a:spcAft>
              <a:buClr>
                <a:srgbClr val="292929"/>
              </a:buClr>
              <a:buSzPts val="2000"/>
              <a:buChar char="➔"/>
            </a:pPr>
            <a:r>
              <a:rPr lang="en" sz="2000">
                <a:solidFill>
                  <a:srgbClr val="292929"/>
                </a:solidFill>
                <a:highlight>
                  <a:srgbClr val="FFFFFF"/>
                </a:highlight>
              </a:rPr>
              <a:t>So, we can transform an absolute value in the form of inequality.</a:t>
            </a:r>
            <a:endParaRPr sz="2000">
              <a:solidFill>
                <a:srgbClr val="292929"/>
              </a:solidFill>
              <a:highlight>
                <a:srgbClr val="FFFFFF"/>
              </a:highlight>
            </a:endParaRPr>
          </a:p>
          <a:p>
            <a:pPr marL="457200" lvl="0" indent="0" algn="l" rtl="0">
              <a:spcBef>
                <a:spcPts val="1200"/>
              </a:spcBef>
              <a:spcAft>
                <a:spcPts val="1200"/>
              </a:spcAft>
              <a:buNone/>
            </a:pPr>
            <a:endParaRPr sz="2000">
              <a:solidFill>
                <a:srgbClr val="292929"/>
              </a:solidFill>
              <a:highlight>
                <a:srgbClr val="FFFFFF"/>
              </a:highlight>
            </a:endParaRPr>
          </a:p>
        </p:txBody>
      </p:sp>
      <p:sp>
        <p:nvSpPr>
          <p:cNvPr id="151" name="Google Shape;151;p23"/>
          <p:cNvSpPr txBox="1"/>
          <p:nvPr/>
        </p:nvSpPr>
        <p:spPr>
          <a:xfrm>
            <a:off x="8443925" y="4649400"/>
            <a:ext cx="50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11</a:t>
            </a:r>
            <a:endParaRPr>
              <a:latin typeface="Open Sans"/>
              <a:ea typeface="Open Sans"/>
              <a:cs typeface="Open Sans"/>
              <a:sym typeface="Open Sans"/>
            </a:endParaRPr>
          </a:p>
        </p:txBody>
      </p:sp>
      <p:pic>
        <p:nvPicPr>
          <p:cNvPr id="152" name="Google Shape;152;p23"/>
          <p:cNvPicPr preferRelativeResize="0"/>
          <p:nvPr/>
        </p:nvPicPr>
        <p:blipFill>
          <a:blip r:embed="rId3">
            <a:alphaModFix/>
          </a:blip>
          <a:stretch>
            <a:fillRect/>
          </a:stretch>
        </p:blipFill>
        <p:spPr>
          <a:xfrm>
            <a:off x="885050" y="2571754"/>
            <a:ext cx="4997650" cy="1433325"/>
          </a:xfrm>
          <a:prstGeom prst="rect">
            <a:avLst/>
          </a:prstGeom>
          <a:noFill/>
          <a:ln>
            <a:noFill/>
          </a:ln>
        </p:spPr>
      </p:pic>
      <p:pic>
        <p:nvPicPr>
          <p:cNvPr id="153" name="Google Shape;153;p23"/>
          <p:cNvPicPr preferRelativeResize="0"/>
          <p:nvPr/>
        </p:nvPicPr>
        <p:blipFill>
          <a:blip r:embed="rId4">
            <a:alphaModFix/>
          </a:blip>
          <a:stretch>
            <a:fillRect/>
          </a:stretch>
        </p:blipFill>
        <p:spPr>
          <a:xfrm>
            <a:off x="3205150" y="365338"/>
            <a:ext cx="866775" cy="866775"/>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86419"/>
              <a:buNone/>
            </a:pPr>
            <a:r>
              <a:rPr lang="en"/>
              <a:t>Contributions </a:t>
            </a:r>
            <a:endParaRPr/>
          </a:p>
        </p:txBody>
      </p:sp>
      <p:sp>
        <p:nvSpPr>
          <p:cNvPr id="159" name="Google Shape;159;p24"/>
          <p:cNvSpPr txBox="1">
            <a:spLocks noGrp="1"/>
          </p:cNvSpPr>
          <p:nvPr>
            <p:ph type="body" idx="1"/>
          </p:nvPr>
        </p:nvSpPr>
        <p:spPr>
          <a:xfrm>
            <a:off x="225975" y="1249563"/>
            <a:ext cx="8520600" cy="3302700"/>
          </a:xfrm>
          <a:prstGeom prst="rect">
            <a:avLst/>
          </a:prstGeom>
          <a:noFill/>
          <a:ln>
            <a:noFill/>
          </a:ln>
        </p:spPr>
        <p:txBody>
          <a:bodyPr spcFirstLastPara="1" wrap="square" lIns="91425" tIns="91425" rIns="91425" bIns="91425" anchor="t" anchorCtr="0">
            <a:normAutofit/>
          </a:bodyPr>
          <a:lstStyle/>
          <a:p>
            <a:pPr marL="457200" lvl="0" indent="-355600" algn="l" rtl="0">
              <a:lnSpc>
                <a:spcPct val="115000"/>
              </a:lnSpc>
              <a:spcBef>
                <a:spcPts val="0"/>
              </a:spcBef>
              <a:spcAft>
                <a:spcPts val="0"/>
              </a:spcAft>
              <a:buClr>
                <a:srgbClr val="000000"/>
              </a:buClr>
              <a:buSzPts val="2000"/>
              <a:buChar char="➔"/>
            </a:pPr>
            <a:r>
              <a:rPr lang="en" sz="2000">
                <a:solidFill>
                  <a:srgbClr val="000000"/>
                </a:solidFill>
              </a:rPr>
              <a:t>For the project, our team had search various topics regarding application of linear algebraic. Then, we decided that we can use linear programming to solve the problem because it has numerous number of real life applications.</a:t>
            </a:r>
            <a:endParaRPr sz="2000">
              <a:solidFill>
                <a:srgbClr val="000000"/>
              </a:solidFill>
            </a:endParaRPr>
          </a:p>
          <a:p>
            <a:pPr marL="457200" lvl="0" indent="-355600" algn="l" rtl="0">
              <a:lnSpc>
                <a:spcPct val="115000"/>
              </a:lnSpc>
              <a:spcBef>
                <a:spcPts val="0"/>
              </a:spcBef>
              <a:spcAft>
                <a:spcPts val="0"/>
              </a:spcAft>
              <a:buClr>
                <a:srgbClr val="000000"/>
              </a:buClr>
              <a:buSzPts val="2000"/>
              <a:buChar char="➔"/>
            </a:pPr>
            <a:r>
              <a:rPr lang="en" sz="2000">
                <a:solidFill>
                  <a:srgbClr val="000000"/>
                </a:solidFill>
              </a:rPr>
              <a:t>After collecting an information about the project we distribute the work equally and gather more information regarding project topic and solve the problem regarding linear programming.</a:t>
            </a:r>
            <a:endParaRPr sz="2000">
              <a:solidFill>
                <a:srgbClr val="000000"/>
              </a:solidFill>
            </a:endParaRPr>
          </a:p>
        </p:txBody>
      </p:sp>
      <p:sp>
        <p:nvSpPr>
          <p:cNvPr id="160" name="Google Shape;160;p24"/>
          <p:cNvSpPr txBox="1"/>
          <p:nvPr/>
        </p:nvSpPr>
        <p:spPr>
          <a:xfrm>
            <a:off x="8508200" y="4649400"/>
            <a:ext cx="43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12</a:t>
            </a:r>
            <a:endParaRPr>
              <a:latin typeface="Open Sans"/>
              <a:ea typeface="Open Sans"/>
              <a:cs typeface="Open Sans"/>
              <a:sym typeface="Open Sans"/>
            </a:endParaRPr>
          </a:p>
        </p:txBody>
      </p:sp>
      <p:pic>
        <p:nvPicPr>
          <p:cNvPr id="161" name="Google Shape;161;p24"/>
          <p:cNvPicPr preferRelativeResize="0"/>
          <p:nvPr/>
        </p:nvPicPr>
        <p:blipFill>
          <a:blip r:embed="rId3">
            <a:alphaModFix/>
          </a:blip>
          <a:stretch>
            <a:fillRect/>
          </a:stretch>
        </p:blipFill>
        <p:spPr>
          <a:xfrm>
            <a:off x="2603898" y="376048"/>
            <a:ext cx="803675" cy="776375"/>
          </a:xfrm>
          <a:prstGeom prst="rect">
            <a:avLst/>
          </a:prstGeom>
          <a:noFill/>
          <a:ln>
            <a:noFill/>
          </a:ln>
        </p:spPr>
      </p:pic>
    </p:spTree>
  </p:cSld>
  <p:clrMapOvr>
    <a:masterClrMapping/>
  </p:clrMapOvr>
  <p:transition spd="slow">
    <p:wheel spokes="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86419"/>
              <a:buNone/>
            </a:pPr>
            <a:r>
              <a:rPr lang="en"/>
              <a:t>Contributions </a:t>
            </a:r>
            <a:endParaRPr/>
          </a:p>
        </p:txBody>
      </p:sp>
      <p:sp>
        <p:nvSpPr>
          <p:cNvPr id="167" name="Google Shape;167;p25"/>
          <p:cNvSpPr txBox="1">
            <a:spLocks noGrp="1"/>
          </p:cNvSpPr>
          <p:nvPr>
            <p:ph type="body" idx="1"/>
          </p:nvPr>
        </p:nvSpPr>
        <p:spPr>
          <a:xfrm>
            <a:off x="311700" y="1152425"/>
            <a:ext cx="8520600" cy="3414900"/>
          </a:xfrm>
          <a:prstGeom prst="rect">
            <a:avLst/>
          </a:prstGeom>
          <a:noFill/>
          <a:ln>
            <a:noFill/>
          </a:ln>
        </p:spPr>
        <p:txBody>
          <a:bodyPr spcFirstLastPara="1" wrap="square" lIns="91425" tIns="91425" rIns="91425" bIns="91425" anchor="t" anchorCtr="0">
            <a:normAutofit/>
          </a:bodyPr>
          <a:lstStyle/>
          <a:p>
            <a:pPr marL="457200" lvl="0" indent="-355600" algn="l" rtl="0">
              <a:lnSpc>
                <a:spcPct val="115000"/>
              </a:lnSpc>
              <a:spcBef>
                <a:spcPts val="0"/>
              </a:spcBef>
              <a:spcAft>
                <a:spcPts val="0"/>
              </a:spcAft>
              <a:buClr>
                <a:srgbClr val="000000"/>
              </a:buClr>
              <a:buSzPts val="2000"/>
              <a:buChar char="➔"/>
            </a:pPr>
            <a:r>
              <a:rPr lang="en" sz="2000">
                <a:solidFill>
                  <a:srgbClr val="000000"/>
                </a:solidFill>
              </a:rPr>
              <a:t>The designing and formatting part were done by Yash and Maulik.</a:t>
            </a:r>
            <a:endParaRPr sz="2000">
              <a:solidFill>
                <a:srgbClr val="000000"/>
              </a:solidFill>
            </a:endParaRPr>
          </a:p>
          <a:p>
            <a:pPr marL="457200" lvl="0" indent="-355600" algn="l" rtl="0">
              <a:lnSpc>
                <a:spcPct val="115000"/>
              </a:lnSpc>
              <a:spcBef>
                <a:spcPts val="0"/>
              </a:spcBef>
              <a:spcAft>
                <a:spcPts val="0"/>
              </a:spcAft>
              <a:buClr>
                <a:srgbClr val="000000"/>
              </a:buClr>
              <a:buSzPts val="2000"/>
              <a:buChar char="➔"/>
            </a:pPr>
            <a:r>
              <a:rPr lang="en" sz="2000">
                <a:solidFill>
                  <a:srgbClr val="000000"/>
                </a:solidFill>
              </a:rPr>
              <a:t>The motivational part , plan of action and background was done by Maulik .</a:t>
            </a:r>
            <a:endParaRPr sz="2000">
              <a:solidFill>
                <a:srgbClr val="000000"/>
              </a:solidFill>
            </a:endParaRPr>
          </a:p>
          <a:p>
            <a:pPr marL="457200" lvl="0" indent="-355600" algn="l" rtl="0">
              <a:lnSpc>
                <a:spcPct val="115000"/>
              </a:lnSpc>
              <a:spcBef>
                <a:spcPts val="0"/>
              </a:spcBef>
              <a:spcAft>
                <a:spcPts val="0"/>
              </a:spcAft>
              <a:buClr>
                <a:srgbClr val="000000"/>
              </a:buClr>
              <a:buSzPts val="2000"/>
              <a:buChar char="➔"/>
            </a:pPr>
            <a:r>
              <a:rPr lang="en" sz="2000">
                <a:solidFill>
                  <a:srgbClr val="000000"/>
                </a:solidFill>
              </a:rPr>
              <a:t>The reproduced work and problem statement were done by Yash.</a:t>
            </a:r>
            <a:endParaRPr sz="2000">
              <a:solidFill>
                <a:srgbClr val="000000"/>
              </a:solidFill>
            </a:endParaRPr>
          </a:p>
          <a:p>
            <a:pPr marL="457200" lvl="0" indent="-355600" algn="l" rtl="0">
              <a:lnSpc>
                <a:spcPct val="115000"/>
              </a:lnSpc>
              <a:spcBef>
                <a:spcPts val="0"/>
              </a:spcBef>
              <a:spcAft>
                <a:spcPts val="0"/>
              </a:spcAft>
              <a:buClr>
                <a:srgbClr val="000000"/>
              </a:buClr>
              <a:buSzPts val="2000"/>
              <a:buChar char="➔"/>
            </a:pPr>
            <a:r>
              <a:rPr lang="en" sz="2000">
                <a:solidFill>
                  <a:srgbClr val="000000"/>
                </a:solidFill>
              </a:rPr>
              <a:t>The literature survey part was done by Vrutik.</a:t>
            </a:r>
            <a:endParaRPr sz="2000">
              <a:solidFill>
                <a:srgbClr val="000000"/>
              </a:solidFill>
            </a:endParaRPr>
          </a:p>
          <a:p>
            <a:pPr marL="457200" lvl="0" indent="-355600" algn="l" rtl="0">
              <a:lnSpc>
                <a:spcPct val="115000"/>
              </a:lnSpc>
              <a:spcBef>
                <a:spcPts val="0"/>
              </a:spcBef>
              <a:spcAft>
                <a:spcPts val="0"/>
              </a:spcAft>
              <a:buClr>
                <a:srgbClr val="000000"/>
              </a:buClr>
              <a:buSzPts val="2000"/>
              <a:buChar char="➔"/>
            </a:pPr>
            <a:r>
              <a:rPr lang="en" sz="2000">
                <a:solidFill>
                  <a:srgbClr val="000000"/>
                </a:solidFill>
              </a:rPr>
              <a:t>The contribution part and little bit help in literature survey and problem statement was done by Jainam .</a:t>
            </a:r>
            <a:endParaRPr sz="2000">
              <a:solidFill>
                <a:srgbClr val="000000"/>
              </a:solidFill>
            </a:endParaRPr>
          </a:p>
        </p:txBody>
      </p:sp>
      <p:sp>
        <p:nvSpPr>
          <p:cNvPr id="168" name="Google Shape;168;p25"/>
          <p:cNvSpPr txBox="1"/>
          <p:nvPr/>
        </p:nvSpPr>
        <p:spPr>
          <a:xfrm>
            <a:off x="8465350" y="4649400"/>
            <a:ext cx="48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13</a:t>
            </a:r>
            <a:endParaRPr>
              <a:latin typeface="Open Sans"/>
              <a:ea typeface="Open Sans"/>
              <a:cs typeface="Open Sans"/>
              <a:sym typeface="Open Sans"/>
            </a:endParaRPr>
          </a:p>
        </p:txBody>
      </p:sp>
      <p:pic>
        <p:nvPicPr>
          <p:cNvPr id="169" name="Google Shape;169;p25"/>
          <p:cNvPicPr preferRelativeResize="0"/>
          <p:nvPr/>
        </p:nvPicPr>
        <p:blipFill>
          <a:blip r:embed="rId3">
            <a:alphaModFix/>
          </a:blip>
          <a:stretch>
            <a:fillRect/>
          </a:stretch>
        </p:blipFill>
        <p:spPr>
          <a:xfrm>
            <a:off x="2603898" y="376048"/>
            <a:ext cx="803675" cy="776375"/>
          </a:xfrm>
          <a:prstGeom prst="rect">
            <a:avLst/>
          </a:prstGeom>
          <a:noFill/>
          <a:ln>
            <a:noFill/>
          </a:ln>
        </p:spPr>
      </p:pic>
    </p:spTree>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311700" y="445025"/>
            <a:ext cx="22815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86419"/>
              <a:buNone/>
            </a:pPr>
            <a:r>
              <a:rPr lang="en"/>
              <a:t>Plan of Action </a:t>
            </a:r>
            <a:endParaRPr/>
          </a:p>
        </p:txBody>
      </p:sp>
      <p:sp>
        <p:nvSpPr>
          <p:cNvPr id="175" name="Google Shape;175;p26"/>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lnSpcReduction="10000"/>
          </a:bodyPr>
          <a:lstStyle/>
          <a:p>
            <a:pPr marL="457200" lvl="0" indent="-355600" algn="l" rtl="0">
              <a:lnSpc>
                <a:spcPct val="115000"/>
              </a:lnSpc>
              <a:spcBef>
                <a:spcPts val="0"/>
              </a:spcBef>
              <a:spcAft>
                <a:spcPts val="0"/>
              </a:spcAft>
              <a:buClr>
                <a:srgbClr val="292929"/>
              </a:buClr>
              <a:buSzPts val="2000"/>
              <a:buChar char="➔"/>
            </a:pPr>
            <a:r>
              <a:rPr lang="en" sz="2000">
                <a:solidFill>
                  <a:srgbClr val="292929"/>
                </a:solidFill>
              </a:rPr>
              <a:t>As we have got a clear and broader idea of the problem and the algorithm, now we need to implement and code all the concepts accordingly.</a:t>
            </a:r>
            <a:endParaRPr sz="2000">
              <a:solidFill>
                <a:srgbClr val="292929"/>
              </a:solidFill>
            </a:endParaRPr>
          </a:p>
          <a:p>
            <a:pPr marL="457200" lvl="0" indent="-355600" algn="l" rtl="0">
              <a:lnSpc>
                <a:spcPct val="115000"/>
              </a:lnSpc>
              <a:spcBef>
                <a:spcPts val="0"/>
              </a:spcBef>
              <a:spcAft>
                <a:spcPts val="0"/>
              </a:spcAft>
              <a:buClr>
                <a:srgbClr val="292929"/>
              </a:buClr>
              <a:buSzPts val="2000"/>
              <a:buChar char="➔"/>
            </a:pPr>
            <a:r>
              <a:rPr lang="en" sz="2000">
                <a:solidFill>
                  <a:srgbClr val="292929"/>
                </a:solidFill>
              </a:rPr>
              <a:t>Given the inputs - which are the relay points stored in the data of our E-commerce platform, we will now design a code that can give a optimized output (minimum distance between two relay sites).</a:t>
            </a:r>
            <a:endParaRPr sz="2000">
              <a:solidFill>
                <a:srgbClr val="292929"/>
              </a:solidFill>
            </a:endParaRPr>
          </a:p>
          <a:p>
            <a:pPr marL="457200" lvl="0" indent="-355600" algn="l" rtl="0">
              <a:lnSpc>
                <a:spcPct val="115000"/>
              </a:lnSpc>
              <a:spcBef>
                <a:spcPts val="0"/>
              </a:spcBef>
              <a:spcAft>
                <a:spcPts val="0"/>
              </a:spcAft>
              <a:buClr>
                <a:srgbClr val="292929"/>
              </a:buClr>
              <a:buSzPts val="2000"/>
              <a:buChar char="➔"/>
            </a:pPr>
            <a:r>
              <a:rPr lang="en" sz="2000">
                <a:solidFill>
                  <a:srgbClr val="292929"/>
                </a:solidFill>
              </a:rPr>
              <a:t>We will also make sure that </a:t>
            </a:r>
            <a:r>
              <a:rPr lang="en" sz="2000">
                <a:solidFill>
                  <a:srgbClr val="292929"/>
                </a:solidFill>
                <a:highlight>
                  <a:srgbClr val="FFFFFF"/>
                </a:highlight>
              </a:rPr>
              <a:t>repartition of the relays is pretty well distributed so that if we have many points, the data can still be interpreted and it doesn’t look bungling.</a:t>
            </a:r>
            <a:endParaRPr sz="2000">
              <a:solidFill>
                <a:srgbClr val="292929"/>
              </a:solidFill>
            </a:endParaRPr>
          </a:p>
        </p:txBody>
      </p:sp>
      <p:sp>
        <p:nvSpPr>
          <p:cNvPr id="176" name="Google Shape;176;p26"/>
          <p:cNvSpPr txBox="1"/>
          <p:nvPr/>
        </p:nvSpPr>
        <p:spPr>
          <a:xfrm>
            <a:off x="8443925" y="4649400"/>
            <a:ext cx="50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14</a:t>
            </a:r>
            <a:endParaRPr>
              <a:latin typeface="Open Sans"/>
              <a:ea typeface="Open Sans"/>
              <a:cs typeface="Open Sans"/>
              <a:sym typeface="Open Sans"/>
            </a:endParaRPr>
          </a:p>
        </p:txBody>
      </p:sp>
      <p:pic>
        <p:nvPicPr>
          <p:cNvPr id="177" name="Google Shape;177;p26"/>
          <p:cNvPicPr preferRelativeResize="0"/>
          <p:nvPr/>
        </p:nvPicPr>
        <p:blipFill>
          <a:blip r:embed="rId3">
            <a:alphaModFix/>
          </a:blip>
          <a:stretch>
            <a:fillRect/>
          </a:stretch>
        </p:blipFill>
        <p:spPr>
          <a:xfrm>
            <a:off x="2667000" y="290500"/>
            <a:ext cx="861925" cy="861925"/>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6340" y="3169936"/>
            <a:ext cx="3181308" cy="999727"/>
          </a:xfrm>
        </p:spPr>
        <p:txBody>
          <a:bodyPr>
            <a:normAutofit/>
          </a:bodyPr>
          <a:lstStyle/>
          <a:p>
            <a:r>
              <a:rPr lang="en-US" dirty="0" smtClean="0"/>
              <a:t>Thank you </a:t>
            </a:r>
            <a:r>
              <a:rPr lang="en-US" dirty="0" smtClean="0">
                <a:sym typeface="Wingdings" panose="05000000000000000000" pitchFamily="2" charset="2"/>
              </a:rPr>
              <a:t></a:t>
            </a:r>
            <a:endParaRPr lang="en-US" dirty="0"/>
          </a:p>
        </p:txBody>
      </p:sp>
      <p:pic>
        <p:nvPicPr>
          <p:cNvPr id="1026" name="Picture 2" descr="H ɪ gh-quality English / Russian / Ukrainian translations. - ppt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6583363"/>
            <a:ext cx="24384000" cy="137160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7620000" y="-4286250"/>
            <a:ext cx="24384000" cy="13716000"/>
          </a:xfrm>
          <a:prstGeom prst="rect">
            <a:avLst/>
          </a:prstGeom>
        </p:spPr>
      </p:pic>
    </p:spTree>
    <p:extLst>
      <p:ext uri="{BB962C8B-B14F-4D97-AF65-F5344CB8AC3E}">
        <p14:creationId xmlns:p14="http://schemas.microsoft.com/office/powerpoint/2010/main" val="22448212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86419"/>
              <a:buNone/>
            </a:pPr>
            <a:r>
              <a:rPr lang="en" dirty="0"/>
              <a:t>Background </a:t>
            </a:r>
            <a:endParaRPr dirty="0"/>
          </a:p>
        </p:txBody>
      </p:sp>
      <p:sp>
        <p:nvSpPr>
          <p:cNvPr id="75" name="Google Shape;75;p14"/>
          <p:cNvSpPr txBox="1">
            <a:spLocks noGrp="1"/>
          </p:cNvSpPr>
          <p:nvPr>
            <p:ph type="body" idx="1"/>
          </p:nvPr>
        </p:nvSpPr>
        <p:spPr>
          <a:xfrm>
            <a:off x="311700" y="1266325"/>
            <a:ext cx="8520600" cy="33027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lnSpcReduction="10000"/>
          </a:bodyPr>
          <a:lstStyle/>
          <a:p>
            <a:pPr marL="457200" lvl="0" indent="-355600" algn="l" rtl="0">
              <a:lnSpc>
                <a:spcPct val="115000"/>
              </a:lnSpc>
              <a:spcBef>
                <a:spcPts val="0"/>
              </a:spcBef>
              <a:spcAft>
                <a:spcPts val="0"/>
              </a:spcAft>
              <a:buClr>
                <a:srgbClr val="000000"/>
              </a:buClr>
              <a:buSzPts val="2000"/>
              <a:buChar char="➔"/>
            </a:pPr>
            <a:r>
              <a:rPr lang="en" sz="2000" dirty="0">
                <a:solidFill>
                  <a:srgbClr val="000000"/>
                </a:solidFill>
              </a:rPr>
              <a:t>Using the power of Linear Programming, we can solve optimization problems in which Python's linear programming method is used effectively.</a:t>
            </a:r>
            <a:endParaRPr sz="2000" dirty="0">
              <a:solidFill>
                <a:srgbClr val="000000"/>
              </a:solidFill>
            </a:endParaRPr>
          </a:p>
          <a:p>
            <a:pPr marL="457200" lvl="0" indent="-355600" algn="l" rtl="0">
              <a:lnSpc>
                <a:spcPct val="115000"/>
              </a:lnSpc>
              <a:spcBef>
                <a:spcPts val="0"/>
              </a:spcBef>
              <a:spcAft>
                <a:spcPts val="0"/>
              </a:spcAft>
              <a:buClr>
                <a:srgbClr val="000000"/>
              </a:buClr>
              <a:buSzPts val="2000"/>
              <a:buChar char="➔"/>
            </a:pPr>
            <a:r>
              <a:rPr lang="en" sz="2000" dirty="0">
                <a:solidFill>
                  <a:srgbClr val="000000"/>
                </a:solidFill>
              </a:rPr>
              <a:t>Linear programming is a strong technique for solving multi - objective optimization problem, although it is pretty much unknown among developers.</a:t>
            </a:r>
            <a:endParaRPr sz="2000" dirty="0">
              <a:solidFill>
                <a:srgbClr val="000000"/>
              </a:solidFill>
            </a:endParaRPr>
          </a:p>
          <a:p>
            <a:pPr marL="457200" lvl="0" indent="-355600" algn="l" rtl="0">
              <a:lnSpc>
                <a:spcPct val="115000"/>
              </a:lnSpc>
              <a:spcBef>
                <a:spcPts val="0"/>
              </a:spcBef>
              <a:spcAft>
                <a:spcPts val="0"/>
              </a:spcAft>
              <a:buClr>
                <a:srgbClr val="000000"/>
              </a:buClr>
              <a:buSzPts val="2000"/>
              <a:buChar char="➔"/>
            </a:pPr>
            <a:r>
              <a:rPr lang="en" sz="2000" dirty="0">
                <a:solidFill>
                  <a:srgbClr val="000000"/>
                </a:solidFill>
              </a:rPr>
              <a:t>Linear programming is the process of using mathematical models to solve linear problems in order to maximize or minimize an objective function while keeping certain restrictions in mind.</a:t>
            </a:r>
            <a:endParaRPr sz="2000" dirty="0">
              <a:solidFill>
                <a:srgbClr val="000000"/>
              </a:solidFill>
            </a:endParaRPr>
          </a:p>
        </p:txBody>
      </p:sp>
      <p:sp>
        <p:nvSpPr>
          <p:cNvPr id="76" name="Google Shape;76;p14"/>
          <p:cNvSpPr txBox="1"/>
          <p:nvPr/>
        </p:nvSpPr>
        <p:spPr>
          <a:xfrm>
            <a:off x="8626075" y="4649400"/>
            <a:ext cx="32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2</a:t>
            </a:r>
            <a:endParaRPr>
              <a:latin typeface="Open Sans"/>
              <a:ea typeface="Open Sans"/>
              <a:cs typeface="Open Sans"/>
              <a:sym typeface="Open Sans"/>
            </a:endParaRPr>
          </a:p>
        </p:txBody>
      </p:sp>
      <p:pic>
        <p:nvPicPr>
          <p:cNvPr id="77" name="Google Shape;77;p14"/>
          <p:cNvPicPr preferRelativeResize="0"/>
          <p:nvPr/>
        </p:nvPicPr>
        <p:blipFill>
          <a:blip r:embed="rId3">
            <a:alphaModFix/>
          </a:blip>
          <a:stretch>
            <a:fillRect/>
          </a:stretch>
        </p:blipFill>
        <p:spPr>
          <a:xfrm>
            <a:off x="2361075" y="289325"/>
            <a:ext cx="733036" cy="707400"/>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86419"/>
              <a:buNone/>
            </a:pPr>
            <a:r>
              <a:rPr lang="en" dirty="0"/>
              <a:t>Motivation</a:t>
            </a:r>
            <a:endParaRPr dirty="0"/>
          </a:p>
        </p:txBody>
      </p:sp>
      <p:sp>
        <p:nvSpPr>
          <p:cNvPr id="83" name="Google Shape;83;p15"/>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lnSpcReduction="10000"/>
          </a:bodyPr>
          <a:lstStyle/>
          <a:p>
            <a:pPr marL="457200" lvl="0" indent="-355600" algn="l" rtl="0">
              <a:lnSpc>
                <a:spcPct val="115000"/>
              </a:lnSpc>
              <a:spcBef>
                <a:spcPts val="0"/>
              </a:spcBef>
              <a:spcAft>
                <a:spcPts val="0"/>
              </a:spcAft>
              <a:buClr>
                <a:srgbClr val="292929"/>
              </a:buClr>
              <a:buSzPts val="2000"/>
              <a:buChar char="➔"/>
            </a:pPr>
            <a:r>
              <a:rPr lang="en" sz="2000" dirty="0">
                <a:solidFill>
                  <a:srgbClr val="292929"/>
                </a:solidFill>
                <a:highlight>
                  <a:srgbClr val="FFFFFF"/>
                </a:highlight>
              </a:rPr>
              <a:t>Assume we're a well-known e-commerce company looking to establish relay points throughout a city to facilitate product delivery. </a:t>
            </a:r>
            <a:endParaRPr sz="2000" dirty="0">
              <a:solidFill>
                <a:srgbClr val="292929"/>
              </a:solidFill>
              <a:highlight>
                <a:srgbClr val="FFFFFF"/>
              </a:highlight>
            </a:endParaRPr>
          </a:p>
          <a:p>
            <a:pPr marL="457200" lvl="0" indent="-355600" algn="l" rtl="0">
              <a:lnSpc>
                <a:spcPct val="115000"/>
              </a:lnSpc>
              <a:spcBef>
                <a:spcPts val="0"/>
              </a:spcBef>
              <a:spcAft>
                <a:spcPts val="0"/>
              </a:spcAft>
              <a:buClr>
                <a:srgbClr val="292929"/>
              </a:buClr>
              <a:buSzPts val="2000"/>
              <a:buChar char="➔"/>
            </a:pPr>
            <a:r>
              <a:rPr lang="en" sz="2000" dirty="0">
                <a:solidFill>
                  <a:srgbClr val="292929"/>
                </a:solidFill>
                <a:highlight>
                  <a:srgbClr val="FFFFFF"/>
                </a:highlight>
              </a:rPr>
              <a:t>The position (coordinates) of all of the company's clients in that city is the only information we have. </a:t>
            </a:r>
            <a:endParaRPr sz="2000" dirty="0">
              <a:solidFill>
                <a:srgbClr val="292929"/>
              </a:solidFill>
              <a:highlight>
                <a:srgbClr val="FFFFFF"/>
              </a:highlight>
            </a:endParaRPr>
          </a:p>
          <a:p>
            <a:pPr marL="457200" lvl="0" indent="-355600" algn="l" rtl="0">
              <a:lnSpc>
                <a:spcPct val="115000"/>
              </a:lnSpc>
              <a:spcBef>
                <a:spcPts val="0"/>
              </a:spcBef>
              <a:spcAft>
                <a:spcPts val="0"/>
              </a:spcAft>
              <a:buClr>
                <a:srgbClr val="292929"/>
              </a:buClr>
              <a:buSzPts val="2000"/>
              <a:buChar char="➔"/>
            </a:pPr>
            <a:r>
              <a:rPr lang="en" sz="2000" dirty="0">
                <a:solidFill>
                  <a:srgbClr val="292929"/>
                </a:solidFill>
                <a:highlight>
                  <a:srgbClr val="FFFFFF"/>
                </a:highlight>
              </a:rPr>
              <a:t>Our goal is to deploy certain relay stations in the best possible location based on the clients' location. </a:t>
            </a:r>
            <a:endParaRPr sz="2000" dirty="0">
              <a:solidFill>
                <a:srgbClr val="292929"/>
              </a:solidFill>
              <a:highlight>
                <a:srgbClr val="FFFFFF"/>
              </a:highlight>
            </a:endParaRPr>
          </a:p>
          <a:p>
            <a:pPr marL="457200" lvl="0" indent="-355600" algn="l" rtl="0">
              <a:lnSpc>
                <a:spcPct val="115000"/>
              </a:lnSpc>
              <a:spcBef>
                <a:spcPts val="0"/>
              </a:spcBef>
              <a:spcAft>
                <a:spcPts val="0"/>
              </a:spcAft>
              <a:buClr>
                <a:srgbClr val="292929"/>
              </a:buClr>
              <a:buSzPts val="2000"/>
              <a:buChar char="➔"/>
            </a:pPr>
            <a:r>
              <a:rPr lang="en" sz="2000" dirty="0">
                <a:solidFill>
                  <a:srgbClr val="292929"/>
                </a:solidFill>
                <a:highlight>
                  <a:srgbClr val="FFFFFF"/>
                </a:highlight>
              </a:rPr>
              <a:t>To put it another way, we want the </a:t>
            </a:r>
            <a:r>
              <a:rPr lang="en" sz="2000" dirty="0" smtClean="0">
                <a:solidFill>
                  <a:srgbClr val="292929"/>
                </a:solidFill>
                <a:highlight>
                  <a:srgbClr val="FFFFFF"/>
                </a:highlight>
              </a:rPr>
              <a:t>find the distance </a:t>
            </a:r>
            <a:r>
              <a:rPr lang="en" sz="2000" dirty="0">
                <a:solidFill>
                  <a:srgbClr val="292929"/>
                </a:solidFill>
                <a:highlight>
                  <a:srgbClr val="FFFFFF"/>
                </a:highlight>
              </a:rPr>
              <a:t>between each relay station and each client in the city to be as short as possible.</a:t>
            </a:r>
            <a:endParaRPr sz="2000" dirty="0"/>
          </a:p>
        </p:txBody>
      </p:sp>
      <p:sp>
        <p:nvSpPr>
          <p:cNvPr id="84" name="Google Shape;84;p15"/>
          <p:cNvSpPr txBox="1"/>
          <p:nvPr/>
        </p:nvSpPr>
        <p:spPr>
          <a:xfrm>
            <a:off x="8626075" y="4649400"/>
            <a:ext cx="32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3</a:t>
            </a:r>
            <a:endParaRPr>
              <a:latin typeface="Open Sans"/>
              <a:ea typeface="Open Sans"/>
              <a:cs typeface="Open Sans"/>
              <a:sym typeface="Open Sans"/>
            </a:endParaRPr>
          </a:p>
        </p:txBody>
      </p:sp>
      <p:pic>
        <p:nvPicPr>
          <p:cNvPr id="85" name="Google Shape;85;p15"/>
          <p:cNvPicPr preferRelativeResize="0"/>
          <p:nvPr/>
        </p:nvPicPr>
        <p:blipFill>
          <a:blip r:embed="rId3">
            <a:alphaModFix/>
          </a:blip>
          <a:stretch>
            <a:fillRect/>
          </a:stretch>
        </p:blipFill>
        <p:spPr>
          <a:xfrm>
            <a:off x="2184825" y="233250"/>
            <a:ext cx="763300" cy="763300"/>
          </a:xfrm>
          <a:prstGeom prst="rect">
            <a:avLst/>
          </a:prstGeom>
          <a:noFill/>
          <a:ln>
            <a:noFill/>
          </a:ln>
        </p:spPr>
      </p:pic>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86419"/>
              <a:buNone/>
            </a:pPr>
            <a:r>
              <a:rPr lang="en"/>
              <a:t>Problem Statement</a:t>
            </a:r>
            <a:endParaRPr/>
          </a:p>
        </p:txBody>
      </p:sp>
      <p:sp>
        <p:nvSpPr>
          <p:cNvPr id="91" name="Google Shape;91;p16"/>
          <p:cNvSpPr txBox="1">
            <a:spLocks noGrp="1"/>
          </p:cNvSpPr>
          <p:nvPr>
            <p:ph type="body" idx="1"/>
          </p:nvPr>
        </p:nvSpPr>
        <p:spPr>
          <a:xfrm>
            <a:off x="311700" y="1266325"/>
            <a:ext cx="8314500" cy="33027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1200"/>
              </a:spcBef>
              <a:spcAft>
                <a:spcPts val="0"/>
              </a:spcAft>
              <a:buClr>
                <a:srgbClr val="000000"/>
              </a:buClr>
              <a:buSzPts val="2000"/>
              <a:buChar char="➔"/>
            </a:pPr>
            <a:r>
              <a:rPr lang="en" sz="2000">
                <a:solidFill>
                  <a:srgbClr val="000000"/>
                </a:solidFill>
              </a:rPr>
              <a:t>A company need to set up a new store in the city, such that the distance between product dealer and new store is minimum.</a:t>
            </a:r>
            <a:endParaRPr sz="2000">
              <a:solidFill>
                <a:srgbClr val="000000"/>
              </a:solidFill>
            </a:endParaRPr>
          </a:p>
          <a:p>
            <a:pPr marL="457200" lvl="0" indent="-355600" algn="l" rtl="0">
              <a:lnSpc>
                <a:spcPct val="115000"/>
              </a:lnSpc>
              <a:spcBef>
                <a:spcPts val="0"/>
              </a:spcBef>
              <a:spcAft>
                <a:spcPts val="0"/>
              </a:spcAft>
              <a:buClr>
                <a:srgbClr val="000000"/>
              </a:buClr>
              <a:buSzPts val="2000"/>
              <a:buChar char="➔"/>
            </a:pPr>
            <a:r>
              <a:rPr lang="en" sz="2000">
                <a:solidFill>
                  <a:srgbClr val="000000"/>
                </a:solidFill>
              </a:rPr>
              <a:t>In other words, given two location coordinates or relay sites we have to optimize the distance between the two locations as close as possible.</a:t>
            </a:r>
            <a:endParaRPr sz="2000">
              <a:solidFill>
                <a:srgbClr val="000000"/>
              </a:solidFill>
            </a:endParaRPr>
          </a:p>
          <a:p>
            <a:pPr marL="457200" lvl="0" indent="-355600" algn="l" rtl="0">
              <a:lnSpc>
                <a:spcPct val="115000"/>
              </a:lnSpc>
              <a:spcBef>
                <a:spcPts val="0"/>
              </a:spcBef>
              <a:spcAft>
                <a:spcPts val="0"/>
              </a:spcAft>
              <a:buClr>
                <a:srgbClr val="000000"/>
              </a:buClr>
              <a:buSzPts val="2000"/>
              <a:buChar char="➔"/>
            </a:pPr>
            <a:r>
              <a:rPr lang="en" sz="2000">
                <a:solidFill>
                  <a:srgbClr val="000000"/>
                </a:solidFill>
              </a:rPr>
              <a:t>So, our group is writing the algorithm and program to display the minimum distance between the product dealer and new upcoming store.</a:t>
            </a:r>
            <a:endParaRPr sz="2000">
              <a:solidFill>
                <a:srgbClr val="000000"/>
              </a:solidFill>
            </a:endParaRPr>
          </a:p>
          <a:p>
            <a:pPr marL="457200" lvl="0" indent="0" algn="l" rtl="0">
              <a:lnSpc>
                <a:spcPct val="115000"/>
              </a:lnSpc>
              <a:spcBef>
                <a:spcPts val="1200"/>
              </a:spcBef>
              <a:spcAft>
                <a:spcPts val="1200"/>
              </a:spcAft>
              <a:buNone/>
            </a:pPr>
            <a:endParaRPr sz="2000">
              <a:solidFill>
                <a:srgbClr val="000000"/>
              </a:solidFill>
            </a:endParaRPr>
          </a:p>
        </p:txBody>
      </p:sp>
      <p:sp>
        <p:nvSpPr>
          <p:cNvPr id="92" name="Google Shape;92;p16"/>
          <p:cNvSpPr txBox="1"/>
          <p:nvPr/>
        </p:nvSpPr>
        <p:spPr>
          <a:xfrm>
            <a:off x="8626075" y="4649400"/>
            <a:ext cx="32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4</a:t>
            </a:r>
            <a:endParaRPr>
              <a:latin typeface="Open Sans"/>
              <a:ea typeface="Open Sans"/>
              <a:cs typeface="Open Sans"/>
              <a:sym typeface="Open Sans"/>
            </a:endParaRPr>
          </a:p>
        </p:txBody>
      </p:sp>
      <p:pic>
        <p:nvPicPr>
          <p:cNvPr id="93" name="Google Shape;93;p16"/>
          <p:cNvPicPr preferRelativeResize="0"/>
          <p:nvPr/>
        </p:nvPicPr>
        <p:blipFill>
          <a:blip r:embed="rId3">
            <a:alphaModFix/>
          </a:blip>
          <a:stretch>
            <a:fillRect/>
          </a:stretch>
        </p:blipFill>
        <p:spPr>
          <a:xfrm>
            <a:off x="3430200" y="445025"/>
            <a:ext cx="752856" cy="707400"/>
          </a:xfrm>
          <a:prstGeom prst="rect">
            <a:avLst/>
          </a:prstGeom>
          <a:noFill/>
          <a:ln>
            <a:noFill/>
          </a:ln>
        </p:spPr>
      </p:pic>
    </p:spTree>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86419"/>
              <a:buNone/>
            </a:pPr>
            <a:r>
              <a:rPr lang="en"/>
              <a:t>Literature Survey </a:t>
            </a:r>
            <a:endParaRPr/>
          </a:p>
        </p:txBody>
      </p:sp>
      <p:sp>
        <p:nvSpPr>
          <p:cNvPr id="99" name="Google Shape;99;p17"/>
          <p:cNvSpPr txBox="1"/>
          <p:nvPr/>
        </p:nvSpPr>
        <p:spPr>
          <a:xfrm>
            <a:off x="8626075" y="4649400"/>
            <a:ext cx="32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5</a:t>
            </a:r>
            <a:endParaRPr>
              <a:latin typeface="Open Sans"/>
              <a:ea typeface="Open Sans"/>
              <a:cs typeface="Open Sans"/>
              <a:sym typeface="Open Sans"/>
            </a:endParaRPr>
          </a:p>
        </p:txBody>
      </p:sp>
      <p:pic>
        <p:nvPicPr>
          <p:cNvPr id="100" name="Google Shape;100;p17"/>
          <p:cNvPicPr preferRelativeResize="0"/>
          <p:nvPr/>
        </p:nvPicPr>
        <p:blipFill rotWithShape="1">
          <a:blip r:embed="rId3">
            <a:alphaModFix/>
          </a:blip>
          <a:srcRect/>
          <a:stretch/>
        </p:blipFill>
        <p:spPr>
          <a:xfrm>
            <a:off x="3100399" y="320200"/>
            <a:ext cx="848057" cy="707400"/>
          </a:xfrm>
          <a:prstGeom prst="rect">
            <a:avLst/>
          </a:prstGeom>
          <a:noFill/>
          <a:ln>
            <a:noFill/>
          </a:ln>
        </p:spPr>
      </p:pic>
      <p:sp>
        <p:nvSpPr>
          <p:cNvPr id="101" name="Google Shape;101;p17"/>
          <p:cNvSpPr txBox="1">
            <a:spLocks noGrp="1"/>
          </p:cNvSpPr>
          <p:nvPr>
            <p:ph type="body" idx="1"/>
          </p:nvPr>
        </p:nvSpPr>
        <p:spPr>
          <a:xfrm>
            <a:off x="311700" y="1266325"/>
            <a:ext cx="8314500" cy="33027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1200"/>
              </a:spcBef>
              <a:spcAft>
                <a:spcPts val="0"/>
              </a:spcAft>
              <a:buClr>
                <a:srgbClr val="000000"/>
              </a:buClr>
              <a:buSzPts val="2000"/>
              <a:buChar char="➔"/>
            </a:pPr>
            <a:r>
              <a:rPr lang="en" sz="2000">
                <a:solidFill>
                  <a:srgbClr val="000000"/>
                </a:solidFill>
              </a:rPr>
              <a:t>There are diverse opinions on the application of the simplex method to make a decision in management in different sectors.</a:t>
            </a:r>
            <a:endParaRPr sz="2000">
              <a:solidFill>
                <a:srgbClr val="000000"/>
              </a:solidFill>
            </a:endParaRPr>
          </a:p>
          <a:p>
            <a:pPr marL="457200" lvl="0" indent="-355600" algn="l" rtl="0">
              <a:lnSpc>
                <a:spcPct val="115000"/>
              </a:lnSpc>
              <a:spcBef>
                <a:spcPts val="0"/>
              </a:spcBef>
              <a:spcAft>
                <a:spcPts val="0"/>
              </a:spcAft>
              <a:buClr>
                <a:srgbClr val="000000"/>
              </a:buClr>
              <a:buSzPts val="2000"/>
              <a:buChar char="➔"/>
            </a:pPr>
            <a:r>
              <a:rPr lang="en" sz="2000">
                <a:solidFill>
                  <a:srgbClr val="000000"/>
                </a:solidFill>
              </a:rPr>
              <a:t>The first opinion was developed by George Dantzig (American Mathematician)according to his opinion simplex method solve the business problems and economic development after World War II. During the world war, he worked on planning methods for the US Air Force. </a:t>
            </a:r>
            <a:endParaRPr sz="2000">
              <a:solidFill>
                <a:srgbClr val="000000"/>
              </a:solidFill>
            </a:endParaRPr>
          </a:p>
          <a:p>
            <a:pPr marL="457200" lvl="0" indent="0" algn="l" rtl="0">
              <a:lnSpc>
                <a:spcPct val="115000"/>
              </a:lnSpc>
              <a:spcBef>
                <a:spcPts val="1200"/>
              </a:spcBef>
              <a:spcAft>
                <a:spcPts val="1200"/>
              </a:spcAft>
              <a:buNone/>
            </a:pPr>
            <a:endParaRPr sz="2000">
              <a:solidFill>
                <a:srgbClr val="00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86419"/>
              <a:buNone/>
            </a:pPr>
            <a:r>
              <a:rPr lang="en"/>
              <a:t>Literature Survey </a:t>
            </a:r>
            <a:endParaRPr/>
          </a:p>
        </p:txBody>
      </p:sp>
      <p:sp>
        <p:nvSpPr>
          <p:cNvPr id="107" name="Google Shape;107;p18"/>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1200"/>
              </a:spcBef>
              <a:spcAft>
                <a:spcPts val="0"/>
              </a:spcAft>
              <a:buClr>
                <a:srgbClr val="000000"/>
              </a:buClr>
              <a:buSzPts val="2000"/>
              <a:buChar char="➔"/>
            </a:pPr>
            <a:r>
              <a:rPr lang="en" sz="2000">
                <a:solidFill>
                  <a:srgbClr val="000000"/>
                </a:solidFill>
              </a:rPr>
              <a:t>Dantzig formulated linear inequalities inspired by Wassily Leontief. After that he planned for solving the industrial and business problems.</a:t>
            </a:r>
            <a:endParaRPr sz="2000">
              <a:solidFill>
                <a:srgbClr val="000000"/>
              </a:solidFill>
            </a:endParaRPr>
          </a:p>
          <a:p>
            <a:pPr marL="457200" lvl="0" indent="-355600" algn="l" rtl="0">
              <a:lnSpc>
                <a:spcPct val="115000"/>
              </a:lnSpc>
              <a:spcBef>
                <a:spcPts val="0"/>
              </a:spcBef>
              <a:spcAft>
                <a:spcPts val="0"/>
              </a:spcAft>
              <a:buClr>
                <a:srgbClr val="000000"/>
              </a:buClr>
              <a:buSzPts val="2000"/>
              <a:buChar char="➔"/>
            </a:pPr>
            <a:r>
              <a:rPr lang="en" sz="2000">
                <a:solidFill>
                  <a:srgbClr val="000000"/>
                </a:solidFill>
              </a:rPr>
              <a:t>Initially, Dantzig didn’t include objectives in formulation so that huge number of feasible solution found, therefore more rules were required to choose a best solution among all feasible solution, In Mid 1947 Dantzig included objectives in his formulation. Afterwards, he developed a “Simplex Method” to solve linear programming problems.</a:t>
            </a:r>
            <a:endParaRPr sz="2000">
              <a:solidFill>
                <a:srgbClr val="000000"/>
              </a:solidFill>
            </a:endParaRPr>
          </a:p>
          <a:p>
            <a:pPr marL="0" lvl="0" indent="0" algn="l" rtl="0">
              <a:lnSpc>
                <a:spcPct val="115000"/>
              </a:lnSpc>
              <a:spcBef>
                <a:spcPts val="1200"/>
              </a:spcBef>
              <a:spcAft>
                <a:spcPts val="1200"/>
              </a:spcAft>
              <a:buSzPts val="1800"/>
              <a:buNone/>
            </a:pPr>
            <a:endParaRPr sz="2000"/>
          </a:p>
        </p:txBody>
      </p:sp>
      <p:sp>
        <p:nvSpPr>
          <p:cNvPr id="108" name="Google Shape;108;p18"/>
          <p:cNvSpPr txBox="1"/>
          <p:nvPr/>
        </p:nvSpPr>
        <p:spPr>
          <a:xfrm>
            <a:off x="8626075" y="4649400"/>
            <a:ext cx="32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6</a:t>
            </a:r>
            <a:endParaRPr>
              <a:latin typeface="Open Sans"/>
              <a:ea typeface="Open Sans"/>
              <a:cs typeface="Open Sans"/>
              <a:sym typeface="Open Sans"/>
            </a:endParaRPr>
          </a:p>
        </p:txBody>
      </p:sp>
      <p:pic>
        <p:nvPicPr>
          <p:cNvPr id="109" name="Google Shape;109;p18"/>
          <p:cNvPicPr preferRelativeResize="0"/>
          <p:nvPr/>
        </p:nvPicPr>
        <p:blipFill>
          <a:blip r:embed="rId3">
            <a:alphaModFix/>
          </a:blip>
          <a:stretch>
            <a:fillRect/>
          </a:stretch>
        </p:blipFill>
        <p:spPr>
          <a:xfrm>
            <a:off x="3040864" y="498938"/>
            <a:ext cx="744972" cy="599575"/>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750">
        <p15:prstTrans prst="drap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86419"/>
              <a:buNone/>
            </a:pPr>
            <a:r>
              <a:rPr lang="en"/>
              <a:t>Literature Survey </a:t>
            </a:r>
            <a:endParaRPr/>
          </a:p>
        </p:txBody>
      </p:sp>
      <p:sp>
        <p:nvSpPr>
          <p:cNvPr id="115" name="Google Shape;115;p19"/>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1200"/>
              </a:spcBef>
              <a:spcAft>
                <a:spcPts val="0"/>
              </a:spcAft>
              <a:buClr>
                <a:srgbClr val="292929"/>
              </a:buClr>
              <a:buSzPts val="2000"/>
              <a:buChar char="➔"/>
            </a:pPr>
            <a:r>
              <a:rPr lang="en" sz="2000" dirty="0">
                <a:solidFill>
                  <a:srgbClr val="292929"/>
                </a:solidFill>
              </a:rPr>
              <a:t>The simplex method is a simple, elegant, yet powerful tool for solving linear programming problems. </a:t>
            </a:r>
            <a:endParaRPr lang="en" sz="2000" dirty="0" smtClean="0">
              <a:solidFill>
                <a:srgbClr val="292929"/>
              </a:solidFill>
            </a:endParaRPr>
          </a:p>
          <a:p>
            <a:pPr marL="457200" lvl="0" indent="-355600" algn="l" rtl="0">
              <a:lnSpc>
                <a:spcPct val="115000"/>
              </a:lnSpc>
              <a:spcBef>
                <a:spcPts val="1200"/>
              </a:spcBef>
              <a:spcAft>
                <a:spcPts val="0"/>
              </a:spcAft>
              <a:buClr>
                <a:srgbClr val="292929"/>
              </a:buClr>
              <a:buSzPts val="2000"/>
              <a:buChar char="➔"/>
            </a:pPr>
            <a:r>
              <a:rPr lang="en" sz="2000" dirty="0" smtClean="0">
                <a:solidFill>
                  <a:srgbClr val="292929"/>
                </a:solidFill>
              </a:rPr>
              <a:t>Simplex </a:t>
            </a:r>
            <a:r>
              <a:rPr lang="en" sz="2000" dirty="0">
                <a:solidFill>
                  <a:srgbClr val="292929"/>
                </a:solidFill>
              </a:rPr>
              <a:t>is used to solve the major problems in many different fields like optimizing maximum profit, minimizing distance.</a:t>
            </a:r>
            <a:endParaRPr sz="2000" dirty="0">
              <a:solidFill>
                <a:srgbClr val="292929"/>
              </a:solidFill>
            </a:endParaRPr>
          </a:p>
          <a:p>
            <a:pPr marL="457200" lvl="0" indent="-355600" algn="l" rtl="0">
              <a:lnSpc>
                <a:spcPct val="115000"/>
              </a:lnSpc>
              <a:spcBef>
                <a:spcPts val="0"/>
              </a:spcBef>
              <a:spcAft>
                <a:spcPts val="0"/>
              </a:spcAft>
              <a:buClr>
                <a:srgbClr val="292929"/>
              </a:buClr>
              <a:buSzPts val="2000"/>
              <a:buChar char="➔"/>
            </a:pPr>
            <a:r>
              <a:rPr lang="en" sz="2000" dirty="0">
                <a:solidFill>
                  <a:srgbClr val="292929"/>
                </a:solidFill>
              </a:rPr>
              <a:t>Today’s most powerful simplex solver for excel is used.</a:t>
            </a:r>
            <a:endParaRPr sz="2000" dirty="0">
              <a:solidFill>
                <a:srgbClr val="292929"/>
              </a:solidFill>
            </a:endParaRPr>
          </a:p>
          <a:p>
            <a:pPr marL="457200" lvl="0" indent="0" algn="l" rtl="0">
              <a:lnSpc>
                <a:spcPct val="115000"/>
              </a:lnSpc>
              <a:spcBef>
                <a:spcPts val="1200"/>
              </a:spcBef>
              <a:spcAft>
                <a:spcPts val="0"/>
              </a:spcAft>
              <a:buNone/>
            </a:pPr>
            <a:endParaRPr sz="2000" dirty="0">
              <a:solidFill>
                <a:srgbClr val="292929"/>
              </a:solidFill>
            </a:endParaRPr>
          </a:p>
          <a:p>
            <a:pPr marL="0" lvl="0" indent="0" algn="l" rtl="0">
              <a:lnSpc>
                <a:spcPct val="115000"/>
              </a:lnSpc>
              <a:spcBef>
                <a:spcPts val="1200"/>
              </a:spcBef>
              <a:spcAft>
                <a:spcPts val="1200"/>
              </a:spcAft>
              <a:buSzPts val="1800"/>
              <a:buNone/>
            </a:pPr>
            <a:endParaRPr sz="2000" dirty="0"/>
          </a:p>
        </p:txBody>
      </p:sp>
      <p:sp>
        <p:nvSpPr>
          <p:cNvPr id="116" name="Google Shape;116;p19"/>
          <p:cNvSpPr txBox="1"/>
          <p:nvPr/>
        </p:nvSpPr>
        <p:spPr>
          <a:xfrm>
            <a:off x="8626075" y="4649400"/>
            <a:ext cx="32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7</a:t>
            </a:r>
            <a:endParaRPr>
              <a:latin typeface="Open Sans"/>
              <a:ea typeface="Open Sans"/>
              <a:cs typeface="Open Sans"/>
              <a:sym typeface="Open Sans"/>
            </a:endParaRPr>
          </a:p>
        </p:txBody>
      </p:sp>
      <p:pic>
        <p:nvPicPr>
          <p:cNvPr id="117" name="Google Shape;117;p19"/>
          <p:cNvPicPr preferRelativeResize="0"/>
          <p:nvPr/>
        </p:nvPicPr>
        <p:blipFill>
          <a:blip r:embed="rId3">
            <a:alphaModFix/>
          </a:blip>
          <a:stretch>
            <a:fillRect/>
          </a:stretch>
        </p:blipFill>
        <p:spPr>
          <a:xfrm>
            <a:off x="3061092" y="353617"/>
            <a:ext cx="707400" cy="7074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86419"/>
              <a:buNone/>
            </a:pPr>
            <a:r>
              <a:rPr lang="en"/>
              <a:t>Reproduced Work</a:t>
            </a:r>
            <a:endParaRPr/>
          </a:p>
        </p:txBody>
      </p:sp>
      <p:sp>
        <p:nvSpPr>
          <p:cNvPr id="123" name="Google Shape;123;p20"/>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457200" lvl="0" indent="-355600" algn="l" rtl="0">
              <a:lnSpc>
                <a:spcPct val="115000"/>
              </a:lnSpc>
              <a:spcBef>
                <a:spcPts val="0"/>
              </a:spcBef>
              <a:spcAft>
                <a:spcPts val="0"/>
              </a:spcAft>
              <a:buClr>
                <a:srgbClr val="000000"/>
              </a:buClr>
              <a:buSzPts val="2000"/>
              <a:buChar char="➔"/>
            </a:pPr>
            <a:r>
              <a:rPr lang="en" sz="2000">
                <a:solidFill>
                  <a:srgbClr val="000000"/>
                </a:solidFill>
              </a:rPr>
              <a:t>Now, we are converting our problem into a mathematical expression.</a:t>
            </a:r>
            <a:endParaRPr sz="2000">
              <a:solidFill>
                <a:srgbClr val="000000"/>
              </a:solidFill>
            </a:endParaRPr>
          </a:p>
          <a:p>
            <a:pPr marL="457200" lvl="0" indent="-355600" algn="l" rtl="0">
              <a:lnSpc>
                <a:spcPct val="115000"/>
              </a:lnSpc>
              <a:spcBef>
                <a:spcPts val="0"/>
              </a:spcBef>
              <a:spcAft>
                <a:spcPts val="0"/>
              </a:spcAft>
              <a:buClr>
                <a:srgbClr val="000000"/>
              </a:buClr>
              <a:buSzPts val="2000"/>
              <a:buChar char="➔"/>
            </a:pPr>
            <a:r>
              <a:rPr lang="en" sz="2000">
                <a:solidFill>
                  <a:srgbClr val="000000"/>
                </a:solidFill>
              </a:rPr>
              <a:t>We have the coordinates of the client in the city, so we can use Manhattan distance to approximate the distance of two points.</a:t>
            </a:r>
            <a:endParaRPr sz="2000">
              <a:solidFill>
                <a:srgbClr val="000000"/>
              </a:solidFill>
            </a:endParaRPr>
          </a:p>
          <a:p>
            <a:pPr marL="457200" lvl="0" indent="-355600" algn="l" rtl="0">
              <a:lnSpc>
                <a:spcPct val="115000"/>
              </a:lnSpc>
              <a:spcBef>
                <a:spcPts val="0"/>
              </a:spcBef>
              <a:spcAft>
                <a:spcPts val="0"/>
              </a:spcAft>
              <a:buClr>
                <a:srgbClr val="000000"/>
              </a:buClr>
              <a:buSzPts val="2000"/>
              <a:buChar char="➔"/>
            </a:pPr>
            <a:r>
              <a:rPr lang="en" sz="2000">
                <a:solidFill>
                  <a:srgbClr val="000000"/>
                </a:solidFill>
              </a:rPr>
              <a:t>The distance between two points, let X and Y be written as the absolute value to the sum of the distance between each coordinates:</a:t>
            </a:r>
            <a:endParaRPr sz="2000">
              <a:solidFill>
                <a:srgbClr val="000000"/>
              </a:solidFill>
            </a:endParaRPr>
          </a:p>
          <a:p>
            <a:pPr marL="457200" lvl="0" indent="0" algn="l" rtl="0">
              <a:lnSpc>
                <a:spcPct val="115000"/>
              </a:lnSpc>
              <a:spcBef>
                <a:spcPts val="1200"/>
              </a:spcBef>
              <a:spcAft>
                <a:spcPts val="1200"/>
              </a:spcAft>
              <a:buNone/>
            </a:pPr>
            <a:r>
              <a:rPr lang="en" sz="2000">
                <a:solidFill>
                  <a:srgbClr val="000000"/>
                </a:solidFill>
              </a:rPr>
              <a:t>𝑑(𝑋, 𝑌) = |𝐴 𝑦 − 𝐴 𝑥 | + |𝐵 𝑦 − 𝐵𝑥 |</a:t>
            </a:r>
            <a:endParaRPr sz="2000">
              <a:solidFill>
                <a:srgbClr val="000000"/>
              </a:solidFill>
            </a:endParaRPr>
          </a:p>
        </p:txBody>
      </p:sp>
      <p:sp>
        <p:nvSpPr>
          <p:cNvPr id="124" name="Google Shape;124;p20"/>
          <p:cNvSpPr txBox="1"/>
          <p:nvPr/>
        </p:nvSpPr>
        <p:spPr>
          <a:xfrm>
            <a:off x="8626075" y="4649400"/>
            <a:ext cx="32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8</a:t>
            </a:r>
            <a:endParaRPr>
              <a:latin typeface="Open Sans"/>
              <a:ea typeface="Open Sans"/>
              <a:cs typeface="Open Sans"/>
              <a:sym typeface="Open Sans"/>
            </a:endParaRPr>
          </a:p>
        </p:txBody>
      </p:sp>
      <p:pic>
        <p:nvPicPr>
          <p:cNvPr id="125" name="Google Shape;125;p20"/>
          <p:cNvPicPr preferRelativeResize="0"/>
          <p:nvPr/>
        </p:nvPicPr>
        <p:blipFill>
          <a:blip r:embed="rId3">
            <a:alphaModFix/>
          </a:blip>
          <a:stretch>
            <a:fillRect/>
          </a:stretch>
        </p:blipFill>
        <p:spPr>
          <a:xfrm>
            <a:off x="879350" y="3794850"/>
            <a:ext cx="4700318" cy="774175"/>
          </a:xfrm>
          <a:prstGeom prst="rect">
            <a:avLst/>
          </a:prstGeom>
          <a:noFill/>
          <a:ln w="9525" cap="flat" cmpd="sng">
            <a:solidFill>
              <a:schemeClr val="lt1"/>
            </a:solidFill>
            <a:prstDash val="solid"/>
            <a:round/>
            <a:headEnd type="none" w="sm" len="sm"/>
            <a:tailEnd type="none" w="sm" len="sm"/>
          </a:ln>
        </p:spPr>
      </p:pic>
      <p:pic>
        <p:nvPicPr>
          <p:cNvPr id="126" name="Google Shape;126;p20"/>
          <p:cNvPicPr preferRelativeResize="0"/>
          <p:nvPr/>
        </p:nvPicPr>
        <p:blipFill>
          <a:blip r:embed="rId4">
            <a:alphaModFix/>
          </a:blip>
          <a:stretch>
            <a:fillRect/>
          </a:stretch>
        </p:blipFill>
        <p:spPr>
          <a:xfrm>
            <a:off x="3205150" y="365338"/>
            <a:ext cx="866775" cy="8667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86419"/>
              <a:buNone/>
            </a:pPr>
            <a:r>
              <a:rPr lang="en"/>
              <a:t>Reproduced Work </a:t>
            </a:r>
            <a:endParaRPr/>
          </a:p>
        </p:txBody>
      </p:sp>
      <p:sp>
        <p:nvSpPr>
          <p:cNvPr id="132" name="Google Shape;132;p2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457200" lvl="0" indent="-355600" algn="l" rtl="0">
              <a:lnSpc>
                <a:spcPct val="115000"/>
              </a:lnSpc>
              <a:spcBef>
                <a:spcPts val="0"/>
              </a:spcBef>
              <a:spcAft>
                <a:spcPts val="0"/>
              </a:spcAft>
              <a:buClr>
                <a:srgbClr val="292929"/>
              </a:buClr>
              <a:buSzPts val="2000"/>
              <a:buChar char="➔"/>
            </a:pPr>
            <a:r>
              <a:rPr lang="en" sz="2000">
                <a:solidFill>
                  <a:srgbClr val="292929"/>
                </a:solidFill>
              </a:rPr>
              <a:t>Now let’s generalize the equation for client and relay point</a:t>
            </a:r>
            <a:endParaRPr sz="2000">
              <a:solidFill>
                <a:srgbClr val="292929"/>
              </a:solidFill>
            </a:endParaRPr>
          </a:p>
          <a:p>
            <a:pPr marL="457200" lvl="0" indent="0" algn="l" rtl="0">
              <a:lnSpc>
                <a:spcPct val="115000"/>
              </a:lnSpc>
              <a:spcBef>
                <a:spcPts val="1200"/>
              </a:spcBef>
              <a:spcAft>
                <a:spcPts val="0"/>
              </a:spcAft>
              <a:buNone/>
            </a:pPr>
            <a:endParaRPr sz="2000">
              <a:solidFill>
                <a:srgbClr val="292929"/>
              </a:solidFill>
            </a:endParaRPr>
          </a:p>
          <a:p>
            <a:pPr marL="0" lvl="0" indent="0" algn="l" rtl="0">
              <a:lnSpc>
                <a:spcPct val="115000"/>
              </a:lnSpc>
              <a:spcBef>
                <a:spcPts val="1200"/>
              </a:spcBef>
              <a:spcAft>
                <a:spcPts val="0"/>
              </a:spcAft>
              <a:buNone/>
            </a:pPr>
            <a:endParaRPr sz="2000">
              <a:solidFill>
                <a:srgbClr val="292929"/>
              </a:solidFill>
            </a:endParaRPr>
          </a:p>
          <a:p>
            <a:pPr marL="0" lvl="0" indent="0" algn="l" rtl="0">
              <a:lnSpc>
                <a:spcPct val="115000"/>
              </a:lnSpc>
              <a:spcBef>
                <a:spcPts val="1200"/>
              </a:spcBef>
              <a:spcAft>
                <a:spcPts val="0"/>
              </a:spcAft>
              <a:buNone/>
            </a:pPr>
            <a:endParaRPr sz="2000">
              <a:solidFill>
                <a:srgbClr val="292929"/>
              </a:solidFill>
            </a:endParaRPr>
          </a:p>
          <a:p>
            <a:pPr marL="457200" lvl="0" indent="-355600" algn="l" rtl="0">
              <a:lnSpc>
                <a:spcPct val="115000"/>
              </a:lnSpc>
              <a:spcBef>
                <a:spcPts val="1200"/>
              </a:spcBef>
              <a:spcAft>
                <a:spcPts val="0"/>
              </a:spcAft>
              <a:buClr>
                <a:srgbClr val="292929"/>
              </a:buClr>
              <a:buSzPts val="2000"/>
              <a:buChar char="➔"/>
            </a:pPr>
            <a:r>
              <a:rPr lang="en" sz="2000">
                <a:solidFill>
                  <a:srgbClr val="292929"/>
                </a:solidFill>
              </a:rPr>
              <a:t>Here m is the number of relay points, a is the total number of clients in the city, (wa,xa) is m coordinates of the wanted relay point, (cb,db) is n coordinates of all clients in the city. </a:t>
            </a:r>
            <a:endParaRPr sz="2000">
              <a:solidFill>
                <a:srgbClr val="292929"/>
              </a:solidFill>
            </a:endParaRPr>
          </a:p>
        </p:txBody>
      </p:sp>
      <p:sp>
        <p:nvSpPr>
          <p:cNvPr id="133" name="Google Shape;133;p21"/>
          <p:cNvSpPr txBox="1"/>
          <p:nvPr/>
        </p:nvSpPr>
        <p:spPr>
          <a:xfrm>
            <a:off x="8626075" y="4649400"/>
            <a:ext cx="32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9</a:t>
            </a:r>
            <a:endParaRPr>
              <a:latin typeface="Open Sans"/>
              <a:ea typeface="Open Sans"/>
              <a:cs typeface="Open Sans"/>
              <a:sym typeface="Open Sans"/>
            </a:endParaRPr>
          </a:p>
        </p:txBody>
      </p:sp>
      <p:pic>
        <p:nvPicPr>
          <p:cNvPr id="134" name="Google Shape;134;p21"/>
          <p:cNvPicPr preferRelativeResize="0"/>
          <p:nvPr/>
        </p:nvPicPr>
        <p:blipFill>
          <a:blip r:embed="rId3">
            <a:alphaModFix/>
          </a:blip>
          <a:stretch>
            <a:fillRect/>
          </a:stretch>
        </p:blipFill>
        <p:spPr>
          <a:xfrm>
            <a:off x="881075" y="1691450"/>
            <a:ext cx="4608750" cy="1531800"/>
          </a:xfrm>
          <a:prstGeom prst="rect">
            <a:avLst/>
          </a:prstGeom>
          <a:noFill/>
          <a:ln>
            <a:noFill/>
          </a:ln>
        </p:spPr>
      </p:pic>
      <p:pic>
        <p:nvPicPr>
          <p:cNvPr id="135" name="Google Shape;135;p21"/>
          <p:cNvPicPr preferRelativeResize="0"/>
          <p:nvPr/>
        </p:nvPicPr>
        <p:blipFill>
          <a:blip r:embed="rId4">
            <a:alphaModFix/>
          </a:blip>
          <a:stretch>
            <a:fillRect/>
          </a:stretch>
        </p:blipFill>
        <p:spPr>
          <a:xfrm>
            <a:off x="3073014" y="397675"/>
            <a:ext cx="820639" cy="7073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933</Words>
  <Application>Microsoft Office PowerPoint</Application>
  <PresentationFormat>On-screen Show (16:9)</PresentationFormat>
  <Paragraphs>73</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Pacifico</vt:lpstr>
      <vt:lpstr>PT Sans Narrow</vt:lpstr>
      <vt:lpstr>Wingdings</vt:lpstr>
      <vt:lpstr>Comic Sans MS</vt:lpstr>
      <vt:lpstr>Open Sans</vt:lpstr>
      <vt:lpstr>Arial</vt:lpstr>
      <vt:lpstr>Tropic</vt:lpstr>
      <vt:lpstr>Linear Programming</vt:lpstr>
      <vt:lpstr>Background </vt:lpstr>
      <vt:lpstr>Motivation</vt:lpstr>
      <vt:lpstr>Problem Statement</vt:lpstr>
      <vt:lpstr>Literature Survey </vt:lpstr>
      <vt:lpstr>Literature Survey </vt:lpstr>
      <vt:lpstr>Literature Survey </vt:lpstr>
      <vt:lpstr>Reproduced Work</vt:lpstr>
      <vt:lpstr>Reproduced Work </vt:lpstr>
      <vt:lpstr>Reproduced Work </vt:lpstr>
      <vt:lpstr>Reproduced Work </vt:lpstr>
      <vt:lpstr>Contributions </vt:lpstr>
      <vt:lpstr>Contributions </vt:lpstr>
      <vt:lpstr>Plan of Action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LENOVO</dc:creator>
  <cp:lastModifiedBy>LENOVO</cp:lastModifiedBy>
  <cp:revision>4</cp:revision>
  <dcterms:modified xsi:type="dcterms:W3CDTF">2021-10-30T18:12:28Z</dcterms:modified>
</cp:coreProperties>
</file>