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5" r:id="rId3"/>
    <p:sldId id="257" r:id="rId4"/>
    <p:sldId id="286" r:id="rId5"/>
    <p:sldId id="287" r:id="rId6"/>
    <p:sldId id="288" r:id="rId7"/>
    <p:sldId id="292" r:id="rId8"/>
    <p:sldId id="289" r:id="rId9"/>
    <p:sldId id="290" r:id="rId10"/>
    <p:sldId id="291" r:id="rId11"/>
    <p:sldId id="278" r:id="rId12"/>
  </p:sldIdLst>
  <p:sldSz cx="9144000" cy="5143500" type="screen16x9"/>
  <p:notesSz cx="6858000" cy="9144000"/>
  <p:embeddedFontLst>
    <p:embeddedFont>
      <p:font typeface="Inria Sans Light" panose="020B0604020202020204" charset="0"/>
      <p:regular r:id="rId14"/>
      <p:bold r:id="rId15"/>
      <p:italic r:id="rId16"/>
      <p:boldItalic r:id="rId17"/>
    </p:embeddedFont>
    <p:embeddedFont>
      <p:font typeface="MS UI Gothic" panose="020B0600070205080204" pitchFamily="34" charset="-128"/>
      <p:regular r:id="rId18"/>
    </p:embeddedFont>
    <p:embeddedFont>
      <p:font typeface="Saira SemiCondensed Medium" panose="020B0604020202020204" charset="0"/>
      <p:regular r:id="rId19"/>
      <p:bold r:id="rId20"/>
    </p:embeddedFont>
    <p:embeddedFont>
      <p:font typeface="Titillium Web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F340FA-DB4E-4B41-B4DE-002FE230033D}">
  <a:tblStyle styleId="{FDF340FA-DB4E-4B41-B4DE-002FE2300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2033089" y="1991850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latin typeface="+mn-lt"/>
              </a:rPr>
              <a:t>DTMF BASED HOME AUTOMATION</a:t>
            </a:r>
            <a:endParaRPr sz="4800" dirty="0">
              <a:latin typeface="+mn-lt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610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EAD2D2-4C55-4938-99FB-D063197A9CE8}"/>
              </a:ext>
            </a:extLst>
          </p:cNvPr>
          <p:cNvSpPr txBox="1"/>
          <p:nvPr/>
        </p:nvSpPr>
        <p:spPr>
          <a:xfrm>
            <a:off x="6799344" y="4217581"/>
            <a:ext cx="2039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2"/>
                </a:solidFill>
              </a:rPr>
              <a:t>Group:4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DCF4-6440-48E9-BC16-33B06C31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00" y="882400"/>
            <a:ext cx="6728400" cy="351300"/>
          </a:xfrm>
        </p:spPr>
        <p:txBody>
          <a:bodyPr/>
          <a:lstStyle/>
          <a:p>
            <a:r>
              <a:rPr lang="en-IN" sz="2800" b="0" i="0" u="none" strike="noStrike" dirty="0">
                <a:solidFill>
                  <a:srgbClr val="FFFFFF"/>
                </a:solidFill>
                <a:effectLst/>
                <a:latin typeface="+mn-lt"/>
              </a:rPr>
              <a:t>CONCLUSION</a:t>
            </a:r>
            <a:endParaRPr lang="en-IN" sz="2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4D6FA-32A7-439C-959E-33FC18FEA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B0E74-EAF8-4F4C-AC64-C97C54BA71E8}"/>
              </a:ext>
            </a:extLst>
          </p:cNvPr>
          <p:cNvSpPr txBox="1"/>
          <p:nvPr/>
        </p:nvSpPr>
        <p:spPr>
          <a:xfrm>
            <a:off x="242502" y="1722474"/>
            <a:ext cx="8748973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 It has been conceivable to control all home appliances automatically with the    help of   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mobile phones.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 Nowadays Mobile phones are an essential part of life, hence anybody can operate our system without any prior training.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 With the help of the project, we can operate home appliances from anywhere in the world.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 It reduces the wastage of the electricity when we forgot to switch off the lights &amp; fans and gone outside.</a:t>
            </a:r>
          </a:p>
        </p:txBody>
      </p:sp>
    </p:spTree>
    <p:extLst>
      <p:ext uri="{BB962C8B-B14F-4D97-AF65-F5344CB8AC3E}">
        <p14:creationId xmlns:p14="http://schemas.microsoft.com/office/powerpoint/2010/main" val="12942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149724" y="2718972"/>
            <a:ext cx="3338455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Thank     You</a:t>
            </a:r>
            <a:endParaRPr sz="88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21252" y="1094033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FCF6-EECB-4A2C-86AE-A3FEE156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00" y="855506"/>
            <a:ext cx="6728400" cy="351300"/>
          </a:xfrm>
        </p:spPr>
        <p:txBody>
          <a:bodyPr/>
          <a:lstStyle/>
          <a:p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Group -4 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ABC9A-5364-495E-AE86-03378E6530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9D9DBA4-760C-4981-81ED-A29759A11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09557"/>
              </p:ext>
            </p:extLst>
          </p:nvPr>
        </p:nvGraphicFramePr>
        <p:xfrm>
          <a:off x="1508460" y="1866900"/>
          <a:ext cx="6279480" cy="256626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96814">
                  <a:extLst>
                    <a:ext uri="{9D8B030D-6E8A-4147-A177-3AD203B41FA5}">
                      <a16:colId xmlns:a16="http://schemas.microsoft.com/office/drawing/2014/main" val="898818320"/>
                    </a:ext>
                  </a:extLst>
                </a:gridCol>
                <a:gridCol w="3182666">
                  <a:extLst>
                    <a:ext uri="{9D8B030D-6E8A-4147-A177-3AD203B41FA5}">
                      <a16:colId xmlns:a16="http://schemas.microsoft.com/office/drawing/2014/main" val="422577257"/>
                    </a:ext>
                  </a:extLst>
                </a:gridCol>
              </a:tblGrid>
              <a:tr h="493622">
                <a:tc>
                  <a:txBody>
                    <a:bodyPr/>
                    <a:lstStyle/>
                    <a:p>
                      <a:r>
                        <a:rPr lang="en-IN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ENROLLMENT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88400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0" dirty="0"/>
                        <a:t>Jinil Chandarana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AU1940121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12821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0" dirty="0"/>
                        <a:t>Umang Patel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AU1940174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34342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0" dirty="0"/>
                        <a:t>Maulikkumar </a:t>
                      </a:r>
                      <a:r>
                        <a:rPr lang="en-IN" b="0" dirty="0" err="1"/>
                        <a:t>Bhalani</a:t>
                      </a:r>
                      <a:endParaRPr lang="en-IN" b="0" dirty="0"/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AU1940206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76509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0" dirty="0"/>
                        <a:t>Keyur Nagar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AU1940207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6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2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Objective</a:t>
            </a:r>
            <a:endParaRPr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235E4-3D2F-4B48-B633-A7BDBDC82D0C}"/>
              </a:ext>
            </a:extLst>
          </p:cNvPr>
          <p:cNvSpPr txBox="1"/>
          <p:nvPr/>
        </p:nvSpPr>
        <p:spPr>
          <a:xfrm>
            <a:off x="389623" y="1441410"/>
            <a:ext cx="8364753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DTMF (Dual tone multi-frequency) is used to transfer data/message through signals using DTMF encoder and decoder.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main objective of this project is to automate home appliances through remote control using DTMF.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provides flexibility to save electricity consumption and save time. Moreover, we can operate it from anywhere in the world.</a:t>
            </a:r>
            <a:endParaRPr lang="en-IN" sz="1600" b="0" dirty="0">
              <a:solidFill>
                <a:schemeClr val="tx1"/>
              </a:solidFill>
              <a:effectLst/>
            </a:endParaRPr>
          </a:p>
          <a:p>
            <a:pPr marL="28575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project lets you operate your home appliances such as lights, AC, fan, etc. using such signals from remote places with just a single switch.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how helpful it will be to be able to switch on your air conditioning  system ten minutes before you return home on a hot summer !</a:t>
            </a:r>
            <a:endParaRPr lang="en-IN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C202-F68C-4CCB-BCA8-0BFF271F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User interface-Input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8F02D-CC22-499F-A7EC-22AAB9225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1FF93-E9D1-4781-BF58-6672CA4271C4}"/>
              </a:ext>
            </a:extLst>
          </p:cNvPr>
          <p:cNvSpPr txBox="1"/>
          <p:nvPr/>
        </p:nvSpPr>
        <p:spPr>
          <a:xfrm>
            <a:off x="152525" y="1420166"/>
            <a:ext cx="637378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On-screen</a:t>
            </a:r>
            <a:r>
              <a:rPr lang="en-IN" sz="1800" b="1" i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mobile</a:t>
            </a:r>
            <a:r>
              <a:rPr lang="en-IN" sz="1800" b="1" i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dial pad, a 4x4 key matrix, is the provided interface for the user.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The Rows are assigned 4 different low frequencies and the 4 high frequencies are assigned to the columns.</a:t>
            </a:r>
          </a:p>
          <a:p>
            <a:pPr marL="342900" indent="-342900"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The assigned frequencies are neither multiple of the others nor the addition or subtraction, that being the case, pressing of each key generates a unique frequency.</a:t>
            </a:r>
          </a:p>
          <a:p>
            <a:pPr marL="342900" indent="-342900" algn="just" rtl="0" fontAlgn="base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Low frequencies : 697 Hz, 770 Hz, 852 Hz, 941 Hz.</a:t>
            </a:r>
          </a:p>
          <a:p>
            <a:pPr marL="342900" indent="-342900" algn="just" rtl="0" fontAlgn="base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High frequencies : 1209 Hz, 1336 Hz, 1477 Hz. 1633 Hz.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4BAA57-CB38-4CF3-A122-DA2F2027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83" y="1558106"/>
            <a:ext cx="2343092" cy="27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8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317F-9546-4321-A557-61869531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075" y="316851"/>
            <a:ext cx="6728400" cy="35130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Processing techniques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4E200-A587-4F90-9293-53ADC511F0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40392-35C2-422B-8E6F-A79B7CAA1A8B}"/>
              </a:ext>
            </a:extLst>
          </p:cNvPr>
          <p:cNvSpPr txBox="1"/>
          <p:nvPr/>
        </p:nvSpPr>
        <p:spPr>
          <a:xfrm>
            <a:off x="462547" y="1163017"/>
            <a:ext cx="8528928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DTMF encoder is the mobile device dial pad of the user.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The 4 rows and 4 columns of the keypad form a matrix consisting of low frequency along the rows and high frequency along with the columns.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When a key is pressed, a specific frequency is generated which is the result of the combination of the two frequencies: one from low-band and one from high-band.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724-FD62-4599-9746-F2B63FF71617}"/>
              </a:ext>
            </a:extLst>
          </p:cNvPr>
          <p:cNvSpPr txBox="1"/>
          <p:nvPr/>
        </p:nvSpPr>
        <p:spPr>
          <a:xfrm>
            <a:off x="1189995" y="786810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Encoding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7AEEA-C194-4349-8628-48F7C665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" y="3299359"/>
            <a:ext cx="2641979" cy="129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1972B-72AB-49F5-85FA-3B13D127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71" y="3291150"/>
            <a:ext cx="2547055" cy="12946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214BD-F1D8-43D0-805E-73B487848006}"/>
              </a:ext>
            </a:extLst>
          </p:cNvPr>
          <p:cNvCxnSpPr>
            <a:cxnSpLocks/>
          </p:cNvCxnSpPr>
          <p:nvPr/>
        </p:nvCxnSpPr>
        <p:spPr>
          <a:xfrm>
            <a:off x="5389726" y="3845442"/>
            <a:ext cx="475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C4639B9-0C3D-46DA-91FD-115B45C72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824" y="3291150"/>
            <a:ext cx="3279176" cy="12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0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01-77DA-4C6B-9759-3D18DCC3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075" y="152400"/>
            <a:ext cx="6728400" cy="35130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Processing techniques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10F2E-C451-4F4E-8B3D-CEC7B9EAD5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E0309-7148-4CE6-A04A-0A3135ACF135}"/>
              </a:ext>
            </a:extLst>
          </p:cNvPr>
          <p:cNvSpPr txBox="1"/>
          <p:nvPr/>
        </p:nvSpPr>
        <p:spPr>
          <a:xfrm>
            <a:off x="33315" y="1168895"/>
            <a:ext cx="604625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FFFF00"/>
                </a:solidFill>
                <a:effectLst/>
                <a:latin typeface="+mn-lt"/>
              </a:rPr>
              <a:t>Denoising:</a:t>
            </a:r>
            <a:endParaRPr lang="en-IN" b="1" dirty="0"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using FFT(Fast Fourier Transform).</a:t>
            </a:r>
            <a:endParaRPr lang="en-IN" b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converting signal to a FFT coeffect vector.</a:t>
            </a:r>
            <a:endParaRPr lang="en-IN" b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threshold PSD value is set, freq. lower than threshold </a:t>
            </a:r>
            <a:endParaRPr lang="en-IN" b="0" dirty="0">
              <a:solidFill>
                <a:schemeClr val="tx1"/>
              </a:solidFill>
              <a:effectLst/>
              <a:latin typeface="+mn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     are set zero using vector.</a:t>
            </a:r>
            <a:endParaRPr lang="en-IN" b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the inverse FFT of this gives noise removed signal.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IN" b="0" dirty="0">
              <a:effectLst/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4694B-447C-407A-BA99-3D97F7227D52}"/>
              </a:ext>
            </a:extLst>
          </p:cNvPr>
          <p:cNvSpPr txBox="1"/>
          <p:nvPr/>
        </p:nvSpPr>
        <p:spPr>
          <a:xfrm>
            <a:off x="1099146" y="79147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DECODER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6389644-9495-4DF9-B88D-F834CDE79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15" y="1532241"/>
            <a:ext cx="3048560" cy="10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4EB10-A263-4E46-A89D-F1D624C91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21" y="2971496"/>
            <a:ext cx="3017240" cy="2019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DD6223-BB51-4E82-A22D-FB3D565DA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515" y="2971495"/>
            <a:ext cx="3017240" cy="20712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3D3236-B495-45BA-B9C4-466E156BDE7D}"/>
              </a:ext>
            </a:extLst>
          </p:cNvPr>
          <p:cNvCxnSpPr/>
          <p:nvPr/>
        </p:nvCxnSpPr>
        <p:spPr>
          <a:xfrm>
            <a:off x="3997842" y="3997842"/>
            <a:ext cx="893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E019-14E0-489B-B2D3-9181093070A8}"/>
              </a:ext>
            </a:extLst>
          </p:cNvPr>
          <p:cNvCxnSpPr/>
          <p:nvPr/>
        </p:nvCxnSpPr>
        <p:spPr>
          <a:xfrm>
            <a:off x="978195" y="3997842"/>
            <a:ext cx="265814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0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7BEA-3067-480C-93AF-1C7E5DDE4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D43437-1970-417D-ABDB-F4F98954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595" y="200359"/>
            <a:ext cx="6728400" cy="35130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Processing techniques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E2416-ED1E-4F54-AD81-1AB8A3BD2B39}"/>
              </a:ext>
            </a:extLst>
          </p:cNvPr>
          <p:cNvSpPr txBox="1"/>
          <p:nvPr/>
        </p:nvSpPr>
        <p:spPr>
          <a:xfrm>
            <a:off x="1099146" y="79147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CC281-1D0E-48B8-B8F3-17C90D9B2CCF}"/>
              </a:ext>
            </a:extLst>
          </p:cNvPr>
          <p:cNvSpPr txBox="1"/>
          <p:nvPr/>
        </p:nvSpPr>
        <p:spPr>
          <a:xfrm>
            <a:off x="86552" y="1844260"/>
            <a:ext cx="5624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00"/>
                </a:solidFill>
                <a:latin typeface="+mn-lt"/>
              </a:rPr>
              <a:t>B</a:t>
            </a:r>
            <a:r>
              <a:rPr lang="en-IN" sz="1800" b="1" i="0" u="none" strike="noStrike" dirty="0">
                <a:solidFill>
                  <a:srgbClr val="FFFF00"/>
                </a:solidFill>
                <a:effectLst/>
                <a:latin typeface="+mn-lt"/>
              </a:rPr>
              <a:t>andpass filter: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1800" b="1" dirty="0"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8 BPF with central freq. as DTMF freq.</a:t>
            </a:r>
            <a:endParaRPr lang="en-IN" sz="1800" b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he signal is pass through all 8 filters.</a:t>
            </a:r>
            <a:endParaRPr lang="en-IN" sz="1800" b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he freq. corresponding to the 2 filters having highest output is the desired freq. signal.</a:t>
            </a:r>
            <a:endParaRPr lang="en-IN" sz="1800" b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he number corresponding to the 2 freq. is converted to binary and is send to Arduino.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44327A-34EB-425B-A1A3-90AFF589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860" y="2156125"/>
            <a:ext cx="20193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93BEB106-EEEF-4E1F-A20C-7020622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146600"/>
            <a:ext cx="1295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8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0B00-DF0C-4EF8-BA94-43711F82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235" y="263703"/>
            <a:ext cx="6728400" cy="35130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Processing techniques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66F9B-0732-4486-AD7C-417F2C08DC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C52E9-B25F-4358-ABCD-0EDD3044AB12}"/>
              </a:ext>
            </a:extLst>
          </p:cNvPr>
          <p:cNvSpPr txBox="1"/>
          <p:nvPr/>
        </p:nvSpPr>
        <p:spPr>
          <a:xfrm>
            <a:off x="1" y="1335237"/>
            <a:ext cx="6132146" cy="35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IN" sz="1600" b="1" i="0" u="none" strike="noStrike" dirty="0">
                <a:solidFill>
                  <a:srgbClr val="FFFF00"/>
                </a:solidFill>
                <a:effectLst/>
                <a:latin typeface="+mn-lt"/>
              </a:rPr>
              <a:t>ARDUINO</a:t>
            </a:r>
            <a:endParaRPr lang="en-US" sz="1600" b="1" dirty="0">
              <a:solidFill>
                <a:srgbClr val="FFFF00"/>
              </a:solidFill>
              <a:latin typeface="+mn-lt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Out of the 14 digital input/output pins, 4 takes input from decoder and 4 gives output to relay module.</a:t>
            </a:r>
            <a:endParaRPr lang="en-IN" b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using Arduino programming language input and output relation is provided.</a:t>
            </a:r>
            <a:endParaRPr lang="en-IN" b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e.g. if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I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P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 is 0011 we can set O/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P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 as high,low,high,low for relay to function. 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FFFF00"/>
              </a:solidFill>
              <a:latin typeface="+mn-lt"/>
            </a:endParaRPr>
          </a:p>
          <a:p>
            <a:pPr algn="ctr"/>
            <a:r>
              <a:rPr lang="en-IN" sz="1600" b="1" i="0" u="none" strike="noStrike" dirty="0">
                <a:solidFill>
                  <a:srgbClr val="FFFF00"/>
                </a:solidFill>
                <a:effectLst/>
                <a:latin typeface="+mn-lt"/>
              </a:rPr>
              <a:t>Relay Module</a:t>
            </a:r>
            <a:endParaRPr lang="en-IN" sz="1600" b="1" dirty="0">
              <a:solidFill>
                <a:srgbClr val="FFFF00"/>
              </a:solidFill>
              <a:effectLst/>
              <a:latin typeface="+mn-lt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FFFFFF"/>
                </a:solidFill>
                <a:effectLst/>
                <a:latin typeface="+mn-lt"/>
              </a:rPr>
              <a:t>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The relay module is used to provides the functionality to turn on/off the           current.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ach relay in module is connected to the appliance.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 These channels reviews high/low voltage from the Arduino.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+mn-lt"/>
              </a:rPr>
              <a:t> For instance, if a high, low, high, low sequence is received from Arduino, appliance corresponding to the connection 1st and the 3rd relay to turn on.</a:t>
            </a:r>
            <a:endParaRPr lang="en-IN" b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B0325A-9905-4C0C-9F78-459373F4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47" y="2077957"/>
            <a:ext cx="2898844" cy="18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D48DA-B03B-47EF-A706-9D6D9E57C00A}"/>
              </a:ext>
            </a:extLst>
          </p:cNvPr>
          <p:cNvSpPr txBox="1"/>
          <p:nvPr/>
        </p:nvSpPr>
        <p:spPr>
          <a:xfrm>
            <a:off x="1080622" y="803461"/>
            <a:ext cx="4603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71121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9202-3CE0-49BA-B51B-C648DA8A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975" y="3750"/>
            <a:ext cx="6728400" cy="351300"/>
          </a:xfrm>
        </p:spPr>
        <p:txBody>
          <a:bodyPr/>
          <a:lstStyle/>
          <a:p>
            <a:r>
              <a:rPr lang="en-I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Results layout</a:t>
            </a:r>
            <a:endParaRPr lang="en-I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35F49-F8F5-4F99-B857-2076B24C4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5C96D-BCFF-467E-9533-B408DEDA3C9B}"/>
              </a:ext>
            </a:extLst>
          </p:cNvPr>
          <p:cNvSpPr txBox="1"/>
          <p:nvPr/>
        </p:nvSpPr>
        <p:spPr>
          <a:xfrm>
            <a:off x="764531" y="4526371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DTMF tone wave of numeric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20B27-472A-463A-A255-36EAD774AD61}"/>
              </a:ext>
            </a:extLst>
          </p:cNvPr>
          <p:cNvSpPr txBox="1"/>
          <p:nvPr/>
        </p:nvSpPr>
        <p:spPr>
          <a:xfrm>
            <a:off x="5200861" y="4480673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DTMF tone spectrum of numeric 2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6258D-818C-4111-B082-A8F394ED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52"/>
            <a:ext cx="9143999" cy="48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4001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677</Words>
  <Application>Microsoft Office PowerPoint</Application>
  <PresentationFormat>On-screen Show (16:9)</PresentationFormat>
  <Paragraphs>81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UI Gothic</vt:lpstr>
      <vt:lpstr>Inria Sans Light</vt:lpstr>
      <vt:lpstr>Verdana</vt:lpstr>
      <vt:lpstr>Titillium Web</vt:lpstr>
      <vt:lpstr>Arial</vt:lpstr>
      <vt:lpstr>Saira SemiCondensed Medium</vt:lpstr>
      <vt:lpstr>Gurney template</vt:lpstr>
      <vt:lpstr>DTMF BASED HOME AUTOMATION</vt:lpstr>
      <vt:lpstr>Group -4  Members</vt:lpstr>
      <vt:lpstr>Objective</vt:lpstr>
      <vt:lpstr>User interface-Input</vt:lpstr>
      <vt:lpstr>Processing techniques</vt:lpstr>
      <vt:lpstr>Processing techniques</vt:lpstr>
      <vt:lpstr>Processing techniques</vt:lpstr>
      <vt:lpstr>Processing techniques</vt:lpstr>
      <vt:lpstr>Results layout</vt:lpstr>
      <vt:lpstr>CONCLUSION</vt:lpstr>
      <vt:lpstr>Thank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DTMF CODER DECODER</dc:title>
  <dc:creator>DELL</dc:creator>
  <cp:lastModifiedBy>Maulik Bhalani</cp:lastModifiedBy>
  <cp:revision>61</cp:revision>
  <dcterms:modified xsi:type="dcterms:W3CDTF">2020-12-09T04:49:30Z</dcterms:modified>
</cp:coreProperties>
</file>