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8" r:id="rId3"/>
    <p:sldId id="262" r:id="rId4"/>
    <p:sldId id="282" r:id="rId5"/>
    <p:sldId id="266" r:id="rId6"/>
    <p:sldId id="264" r:id="rId7"/>
    <p:sldId id="267" r:id="rId8"/>
    <p:sldId id="283" r:id="rId9"/>
    <p:sldId id="291" r:id="rId10"/>
    <p:sldId id="292" r:id="rId11"/>
    <p:sldId id="269" r:id="rId12"/>
    <p:sldId id="275" r:id="rId13"/>
    <p:sldId id="284" r:id="rId14"/>
    <p:sldId id="286" r:id="rId15"/>
    <p:sldId id="270" r:id="rId16"/>
    <p:sldId id="272" r:id="rId17"/>
    <p:sldId id="271" r:id="rId18"/>
    <p:sldId id="273" r:id="rId19"/>
    <p:sldId id="293" r:id="rId20"/>
    <p:sldId id="268" r:id="rId21"/>
    <p:sldId id="287" r:id="rId22"/>
    <p:sldId id="280" r:id="rId23"/>
    <p:sldId id="288"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48A1F"/>
    <a:srgbClr val="FF9900"/>
    <a:srgbClr val="30FF0D"/>
    <a:srgbClr val="F5AE2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9462" autoAdjust="0"/>
  </p:normalViewPr>
  <p:slideViewPr>
    <p:cSldViewPr>
      <p:cViewPr>
        <p:scale>
          <a:sx n="75" d="100"/>
          <a:sy n="75" d="100"/>
        </p:scale>
        <p:origin x="-1236"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9F7D41-FF6A-45B4-B983-E7142C044906}" type="datetimeFigureOut">
              <a:rPr lang="en-US" smtClean="0"/>
              <a:pPr/>
              <a:t>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274FA-FAC4-495D-A4AF-DFA5B98C9EE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latin typeface="Times New Roman" pitchFamily="18" charset="0"/>
            </a:endParaRPr>
          </a:p>
        </p:txBody>
      </p:sp>
      <p:sp>
        <p:nvSpPr>
          <p:cNvPr id="36868" name="Slide Number Placeholder 3"/>
          <p:cNvSpPr>
            <a:spLocks noGrp="1"/>
          </p:cNvSpPr>
          <p:nvPr>
            <p:ph type="sldNum" sz="quarter"/>
          </p:nvPr>
        </p:nvSpPr>
        <p:spPr>
          <a:noFill/>
          <a:ln/>
        </p:spPr>
        <p:txBody>
          <a:bodyPr/>
          <a:lstStyle/>
          <a:p>
            <a:pPr>
              <a:buFont typeface="Wingdings" pitchFamily="2" charset="2"/>
              <a:buNone/>
            </a:pPr>
            <a:fld id="{7C9E1F18-F852-4DF7-84FA-D6F772ACC5D0}" type="slidenum">
              <a:rPr lang="en-US" smtClean="0">
                <a:latin typeface="Times New Roman" pitchFamily="18" charset="0"/>
                <a:ea typeface="Droid Sans Fallback"/>
                <a:cs typeface="Droid Sans Fallback"/>
              </a:rPr>
              <a:pPr>
                <a:buFont typeface="Wingdings" pitchFamily="2" charset="2"/>
                <a:buNone/>
              </a:pPr>
              <a:t>23</a:t>
            </a:fld>
            <a:endParaRPr lang="en-US" dirty="0" smtClean="0">
              <a:latin typeface="Times New Roman" pitchFamily="18" charset="0"/>
              <a:ea typeface="Droid Sans Fallback"/>
              <a:cs typeface="Droid Sans Fallbac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005452C-99CA-42F6-8F04-849D850C9642}" type="datetime1">
              <a:rPr lang="en-US" smtClean="0"/>
              <a:pPr/>
              <a:t>2/2/2018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49B18C-5436-446D-BB80-87CC9BBA346C}" type="datetime1">
              <a:rPr lang="en-US" smtClean="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22E0E-5282-4DB8-9E03-82A09F8E2536}" type="datetime1">
              <a:rPr lang="en-US" smtClean="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E2092B-2A34-4136-A548-EDE47004FF71}" type="datetime1">
              <a:rPr lang="en-US" smtClean="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AE89ED-F78F-4439-AC27-D4E073EAF3A7}" type="datetime1">
              <a:rPr lang="en-US" smtClean="0"/>
              <a:pPr/>
              <a:t>2/2/2018</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A5FE788-95F1-4C3B-94B6-001B8A1DE9F5}" type="datetime1">
              <a:rPr lang="en-US" smtClean="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7D91C5-E161-40C6-94C5-D4073C46FF3C}" type="datetime1">
              <a:rPr lang="en-US" smtClean="0"/>
              <a:pPr/>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FB784A-EFEC-4FEA-AEA7-A5C55D1D0912}" type="datetime1">
              <a:rPr lang="en-US" smtClean="0"/>
              <a:pPr/>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382A1-35AC-4123-BC7A-3E4179A8F1A3}" type="datetime1">
              <a:rPr lang="en-US" smtClean="0"/>
              <a:pPr/>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149AA2-AC0F-4B5B-89C6-CD491BB3B881}" type="datetime1">
              <a:rPr lang="en-US" smtClean="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10182A-1159-4936-A213-81C56C6654E9}" type="datetime1">
              <a:rPr lang="en-US" smtClean="0"/>
              <a:pPr/>
              <a:t>2/2/2018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5578782-14DF-4B65-A73D-AF9AC943956E}" type="datetime1">
              <a:rPr lang="en-US" smtClean="0"/>
              <a:pPr/>
              <a:t>2/2/2018</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647700" y="3733800"/>
            <a:ext cx="7848600" cy="2895600"/>
          </a:xfrm>
          <a:prstGeom prst="rect">
            <a:avLst/>
          </a:prstGeom>
          <a:noFill/>
          <a:ln w="9525">
            <a:noFill/>
            <a:round/>
            <a:headEnd/>
            <a:tailEnd/>
          </a:ln>
        </p:spPr>
        <p:txBody>
          <a:bodyPr/>
          <a:lstStyle/>
          <a:p>
            <a:pP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i="1" dirty="0" smtClean="0">
                <a:solidFill>
                  <a:srgbClr val="000000"/>
                </a:solidFill>
                <a:latin typeface="Perpetua" pitchFamily="18" charset="0"/>
              </a:rPr>
              <a:t>Prepared </a:t>
            </a:r>
            <a:r>
              <a:rPr lang="en-US" sz="2000" b="1" i="1" dirty="0">
                <a:solidFill>
                  <a:srgbClr val="000000"/>
                </a:solidFill>
                <a:latin typeface="Perpetua" pitchFamily="18" charset="0"/>
              </a:rPr>
              <a:t>by-</a:t>
            </a:r>
          </a:p>
          <a:p>
            <a:pP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00" b="1" i="1" dirty="0">
              <a:solidFill>
                <a:srgbClr val="000000"/>
              </a:solidFill>
              <a:latin typeface="Perpetua" pitchFamily="18" charset="0"/>
            </a:endParaRPr>
          </a:p>
          <a:p>
            <a:pP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000000"/>
                </a:solidFill>
                <a:latin typeface="Perpetua" pitchFamily="18" charset="0"/>
              </a:rPr>
              <a:t>Patel Maulik Satishkumar (150124116006)</a:t>
            </a:r>
          </a:p>
          <a:p>
            <a:pP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smtClean="0">
              <a:solidFill>
                <a:srgbClr val="000000"/>
              </a:solidFill>
              <a:latin typeface="Perpetua" pitchFamily="18" charset="0"/>
            </a:endParaRPr>
          </a:p>
          <a:p>
            <a:pP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00"/>
              </a:solidFill>
              <a:latin typeface="Perpetua" pitchFamily="18" charset="0"/>
            </a:endParaRPr>
          </a:p>
          <a:p>
            <a:pPr algn="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i="1" dirty="0">
                <a:solidFill>
                  <a:srgbClr val="000000"/>
                </a:solidFill>
                <a:latin typeface="Perpetua" pitchFamily="18" charset="0"/>
              </a:rPr>
              <a:t>                                                  </a:t>
            </a:r>
          </a:p>
          <a:p>
            <a:pPr algn="r">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i="1" dirty="0">
                <a:solidFill>
                  <a:srgbClr val="000000"/>
                </a:solidFill>
                <a:latin typeface="Perpetua" pitchFamily="18" charset="0"/>
              </a:rPr>
              <a:t>Guided By: </a:t>
            </a:r>
            <a:r>
              <a:rPr lang="en-US" sz="2400" b="1" dirty="0">
                <a:solidFill>
                  <a:srgbClr val="000000"/>
                </a:solidFill>
                <a:latin typeface="Perpetua" pitchFamily="18" charset="0"/>
              </a:rPr>
              <a:t>Prof. </a:t>
            </a:r>
            <a:r>
              <a:rPr lang="en-US" sz="2400" b="1" dirty="0" smtClean="0">
                <a:solidFill>
                  <a:srgbClr val="000000"/>
                </a:solidFill>
                <a:latin typeface="Perpetua" pitchFamily="18" charset="0"/>
              </a:rPr>
              <a:t>Rohan C. Prajapati</a:t>
            </a:r>
            <a:endParaRPr lang="en-US" sz="2000" b="1" i="1" dirty="0">
              <a:solidFill>
                <a:srgbClr val="000000"/>
              </a:solidFill>
              <a:latin typeface="Perpetua" pitchFamily="18" charset="0"/>
            </a:endParaRPr>
          </a:p>
        </p:txBody>
      </p:sp>
      <p:sp>
        <p:nvSpPr>
          <p:cNvPr id="5" name="Text Box 2"/>
          <p:cNvSpPr txBox="1">
            <a:spLocks noChangeArrowheads="1"/>
          </p:cNvSpPr>
          <p:nvPr/>
        </p:nvSpPr>
        <p:spPr bwMode="auto">
          <a:xfrm>
            <a:off x="609600" y="152400"/>
            <a:ext cx="8001000" cy="692150"/>
          </a:xfrm>
          <a:prstGeom prst="rect">
            <a:avLst/>
          </a:prstGeom>
          <a:noFill/>
          <a:ln w="9525">
            <a:noFill/>
            <a:round/>
            <a:headEnd/>
            <a:tailEnd/>
          </a:ln>
        </p:spPr>
        <p:txBody>
          <a:bodyPr lIns="90000" tIns="46800" rIns="90000" bIns="46800" anchor="ct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000000"/>
                </a:solidFill>
                <a:latin typeface="Times New Roman" pitchFamily="18" charset="0"/>
              </a:rPr>
              <a:t>GANDHINAGAR INSTITUTE OF TECHNOLGY</a:t>
            </a:r>
          </a:p>
        </p:txBody>
      </p:sp>
      <p:sp>
        <p:nvSpPr>
          <p:cNvPr id="6" name="Text Box 3"/>
          <p:cNvSpPr txBox="1">
            <a:spLocks noChangeArrowheads="1"/>
          </p:cNvSpPr>
          <p:nvPr/>
        </p:nvSpPr>
        <p:spPr bwMode="auto">
          <a:xfrm>
            <a:off x="762000" y="838200"/>
            <a:ext cx="7772400" cy="703263"/>
          </a:xfrm>
          <a:prstGeom prst="rect">
            <a:avLst/>
          </a:prstGeom>
          <a:noFill/>
          <a:ln w="9525">
            <a:noFill/>
            <a:round/>
            <a:headEnd/>
            <a:tailEnd/>
          </a:ln>
        </p:spPr>
        <p:txBody>
          <a:bodyPr lIns="90000" tIns="46800" rIns="90000" bIns="46800">
            <a:spAutoFit/>
          </a:bodyP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Times New Roman" pitchFamily="18" charset="0"/>
              </a:rPr>
              <a:t>Information Technology Department </a:t>
            </a:r>
          </a:p>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00"/>
              </a:solidFill>
              <a:latin typeface="Times New Roman" pitchFamily="18" charset="0"/>
            </a:endParaRPr>
          </a:p>
        </p:txBody>
      </p:sp>
      <p:sp>
        <p:nvSpPr>
          <p:cNvPr id="7" name="Text Box 4"/>
          <p:cNvSpPr txBox="1">
            <a:spLocks noChangeArrowheads="1"/>
          </p:cNvSpPr>
          <p:nvPr/>
        </p:nvSpPr>
        <p:spPr bwMode="auto">
          <a:xfrm>
            <a:off x="762000" y="1673225"/>
            <a:ext cx="7772400" cy="398463"/>
          </a:xfrm>
          <a:prstGeom prst="rect">
            <a:avLst/>
          </a:prstGeom>
          <a:noFill/>
          <a:ln w="9525">
            <a:noFill/>
            <a:round/>
            <a:headEnd/>
            <a:tailEnd/>
          </a:ln>
        </p:spPr>
        <p:txBody>
          <a:bodyPr lIns="90000" tIns="46800" rIns="90000" bIns="46800">
            <a:spAutoFit/>
          </a:bodyP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latin typeface="Times New Roman" pitchFamily="18" charset="0"/>
              </a:rPr>
              <a:t>Web Technology </a:t>
            </a:r>
            <a:r>
              <a:rPr lang="en-US" sz="2000" b="1" dirty="0">
                <a:solidFill>
                  <a:srgbClr val="000000"/>
                </a:solidFill>
                <a:latin typeface="Times New Roman" pitchFamily="18" charset="0"/>
              </a:rPr>
              <a:t>(</a:t>
            </a:r>
            <a:r>
              <a:rPr lang="en-US" sz="2000" b="1" dirty="0" smtClean="0">
                <a:solidFill>
                  <a:srgbClr val="000000"/>
                </a:solidFill>
                <a:latin typeface="Times New Roman" pitchFamily="18" charset="0"/>
              </a:rPr>
              <a:t>2160708)</a:t>
            </a:r>
            <a:endParaRPr lang="en-US" sz="2000" b="1" dirty="0">
              <a:solidFill>
                <a:srgbClr val="000000"/>
              </a:solidFill>
              <a:latin typeface="Times New Roman" pitchFamily="18" charset="0"/>
            </a:endParaRPr>
          </a:p>
        </p:txBody>
      </p:sp>
      <p:sp>
        <p:nvSpPr>
          <p:cNvPr id="8" name="Text Box 5"/>
          <p:cNvSpPr txBox="1">
            <a:spLocks noChangeArrowheads="1"/>
          </p:cNvSpPr>
          <p:nvPr/>
        </p:nvSpPr>
        <p:spPr bwMode="auto">
          <a:xfrm>
            <a:off x="533400" y="2154238"/>
            <a:ext cx="8077200" cy="710067"/>
          </a:xfrm>
          <a:prstGeom prst="rect">
            <a:avLst/>
          </a:prstGeom>
          <a:noFill/>
          <a:ln w="9525">
            <a:noFill/>
            <a:round/>
            <a:headEnd/>
            <a:tailEnd/>
          </a:ln>
        </p:spPr>
        <p:txBody>
          <a:bodyPr wrap="square" lIns="90000" tIns="46800" rIns="90000" bIns="46800">
            <a:spAutoFit/>
          </a:bodyPr>
          <a:lstStyle/>
          <a:p>
            <a:pPr algn="ctr" eaLnBrk="0" hangingPunct="0">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solidFill>
                  <a:srgbClr val="000000"/>
                </a:solidFill>
                <a:latin typeface="Times New Roman" pitchFamily="18" charset="0"/>
              </a:rPr>
              <a:t>Introduction to XML, uses of XML</a:t>
            </a:r>
            <a:endParaRPr lang="en-US" sz="4000" b="1"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4" name="Text Box 1"/>
          <p:cNvSpPr txBox="1">
            <a:spLocks noChangeArrowheads="1"/>
          </p:cNvSpPr>
          <p:nvPr/>
        </p:nvSpPr>
        <p:spPr bwMode="auto">
          <a:xfrm>
            <a:off x="500063" y="1219200"/>
            <a:ext cx="8143875" cy="5419725"/>
          </a:xfrm>
          <a:prstGeom prst="rect">
            <a:avLst/>
          </a:prstGeom>
          <a:noFill/>
          <a:ln w="9525">
            <a:noFill/>
            <a:round/>
            <a:headEnd/>
            <a:tailEnd/>
          </a:ln>
        </p:spPr>
        <p:txBody>
          <a:bodyPr/>
          <a:lstStyle/>
          <a:p>
            <a:pPr marL="444500" indent="-444500" algn="just">
              <a:spcBef>
                <a:spcPts val="575"/>
              </a:spcBef>
              <a:buSzPct val="85000"/>
              <a:buFont typeface="+mj-lt"/>
              <a:buAutoNum type="arabicPare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u="sng" dirty="0" smtClean="0">
                <a:latin typeface="Times New Roman" pitchFamily="18" charset="0"/>
                <a:cs typeface="Times New Roman" pitchFamily="18" charset="0"/>
              </a:rPr>
              <a:t>Document Prolog</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It comes at the top of the document, before the root element. This section contains −</a:t>
            </a:r>
          </a:p>
          <a:p>
            <a:pPr marL="1257300" lvl="2" indent="-342900" algn="just">
              <a:buFont typeface="Wingdings" pitchFamily="2" charset="2"/>
              <a:buChar char="Ø"/>
            </a:pPr>
            <a:r>
              <a:rPr lang="en-IN" sz="2200" dirty="0" smtClean="0">
                <a:latin typeface="Times New Roman" pitchFamily="18" charset="0"/>
                <a:cs typeface="Times New Roman" pitchFamily="18" charset="0"/>
              </a:rPr>
              <a:t>XML Declaration</a:t>
            </a:r>
          </a:p>
          <a:p>
            <a:pPr marL="1257300" lvl="2" indent="-342900" algn="just">
              <a:buFont typeface="Wingdings" pitchFamily="2" charset="2"/>
              <a:buChar char="Ø"/>
            </a:pPr>
            <a:r>
              <a:rPr lang="en-IN" sz="2200" dirty="0" smtClean="0">
                <a:latin typeface="Times New Roman" pitchFamily="18" charset="0"/>
                <a:cs typeface="Times New Roman" pitchFamily="18" charset="0"/>
              </a:rPr>
              <a:t>Document type declaration</a:t>
            </a:r>
          </a:p>
          <a:p>
            <a:pPr marL="1181100" lvl="2" indent="-266700" algn="just">
              <a:buFont typeface="Wingdings" pitchFamily="2" charset="2"/>
              <a:buChar char="Ø"/>
            </a:pPr>
            <a:endParaRPr lang="en-IN" sz="2400" dirty="0" smtClean="0">
              <a:latin typeface="Times New Roman" pitchFamily="18" charset="0"/>
              <a:cs typeface="Times New Roman" pitchFamily="18" charset="0"/>
            </a:endParaRPr>
          </a:p>
          <a:p>
            <a:pPr marL="444500" indent="-444500" algn="just">
              <a:spcBef>
                <a:spcPts val="575"/>
              </a:spcBef>
              <a:buSzPct val="85000"/>
              <a:buFont typeface="+mj-lt"/>
              <a:buAutoNum type="arabicPare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u="sng" dirty="0" smtClean="0">
                <a:latin typeface="Times New Roman" pitchFamily="18" charset="0"/>
                <a:cs typeface="Times New Roman" pitchFamily="18" charset="0"/>
              </a:rPr>
              <a:t>Document Elements</a:t>
            </a:r>
            <a:r>
              <a:rPr lang="en-IN" sz="2400" b="1" dirty="0" smtClean="0">
                <a:latin typeface="Times New Roman" pitchFamily="18" charset="0"/>
                <a:cs typeface="Times New Roman" pitchFamily="18" charset="0"/>
              </a:rPr>
              <a:t> : </a:t>
            </a:r>
            <a:r>
              <a:rPr lang="en-IN" sz="2200" dirty="0" smtClean="0">
                <a:latin typeface="Times New Roman" pitchFamily="18" charset="0"/>
                <a:cs typeface="Times New Roman" pitchFamily="18" charset="0"/>
              </a:rPr>
              <a:t>Document Elements are the building blocks of XML. These divide the document into a </a:t>
            </a:r>
            <a:r>
              <a:rPr lang="en-IN" sz="2200" i="1" dirty="0" smtClean="0">
                <a:latin typeface="Times New Roman" pitchFamily="18" charset="0"/>
                <a:cs typeface="Times New Roman" pitchFamily="18" charset="0"/>
              </a:rPr>
              <a:t>hierarchy of sections</a:t>
            </a:r>
            <a:r>
              <a:rPr lang="en-IN" sz="2200" dirty="0" smtClean="0">
                <a:latin typeface="Times New Roman" pitchFamily="18" charset="0"/>
                <a:cs typeface="Times New Roman" pitchFamily="18" charset="0"/>
              </a:rPr>
              <a:t>, each serving a specific purpose. You can </a:t>
            </a:r>
            <a:r>
              <a:rPr lang="en-IN" sz="2200" i="1" dirty="0" smtClean="0">
                <a:latin typeface="Times New Roman" pitchFamily="18" charset="0"/>
                <a:cs typeface="Times New Roman" pitchFamily="18" charset="0"/>
              </a:rPr>
              <a:t>separate a document into multiple sections</a:t>
            </a:r>
            <a:r>
              <a:rPr lang="en-IN" sz="2200" dirty="0" smtClean="0">
                <a:latin typeface="Times New Roman" pitchFamily="18" charset="0"/>
                <a:cs typeface="Times New Roman" pitchFamily="18" charset="0"/>
              </a:rPr>
              <a:t> so that they can be rendered differently, or used by a search engine. The elements can be containers, with a combination of text and other elements. This section contains −</a:t>
            </a:r>
          </a:p>
          <a:p>
            <a:pPr marL="444500" indent="-444500" algn="just">
              <a:spcBef>
                <a:spcPts val="575"/>
              </a:spcBef>
              <a:buSzPct val="85000"/>
              <a:buFont typeface="+mj-lt"/>
              <a:buAutoNum type="arabicPare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900" dirty="0" smtClean="0">
              <a:latin typeface="Times New Roman" pitchFamily="18" charset="0"/>
              <a:cs typeface="Times New Roman" pitchFamily="18" charset="0"/>
            </a:endParaRPr>
          </a:p>
          <a:p>
            <a:pPr marL="1257300" lvl="2" indent="-342900" algn="just">
              <a:buFont typeface="Wingdings" pitchFamily="2" charset="2"/>
              <a:buChar char="Ø"/>
            </a:pPr>
            <a:r>
              <a:rPr lang="en-IN" sz="2200" dirty="0" smtClean="0">
                <a:latin typeface="Times New Roman" pitchFamily="18" charset="0"/>
                <a:cs typeface="Times New Roman" pitchFamily="18" charset="0"/>
              </a:rPr>
              <a:t>XML Tags/Elements</a:t>
            </a:r>
            <a:endParaRPr lang="en-IN" sz="2200" b="1" dirty="0" smtClean="0">
              <a:latin typeface="Times New Roman" pitchFamily="18" charset="0"/>
              <a:cs typeface="Times New Roman" pitchFamily="18" charset="0"/>
            </a:endParaRPr>
          </a:p>
        </p:txBody>
      </p:sp>
      <p:sp>
        <p:nvSpPr>
          <p:cNvPr id="4"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Document</a:t>
            </a:r>
            <a:endParaRPr lang="en-IN" sz="4000" dirty="0">
              <a:solidFill>
                <a:srgbClr val="696464"/>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Declaration</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1149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dirty="0" smtClean="0">
                <a:latin typeface="Times New Roman" pitchFamily="18" charset="0"/>
                <a:cs typeface="Times New Roman" pitchFamily="18" charset="0"/>
              </a:rPr>
              <a:t>XML Declaration:</a:t>
            </a:r>
          </a:p>
          <a:p>
            <a:pPr marL="533400" lvl="1" indent="-266700" algn="just">
              <a:spcBef>
                <a:spcPts val="575"/>
              </a:spcBef>
              <a:buSzPct val="85000"/>
              <a:buFont typeface="Wingdings" pitchFamily="2" charset="2"/>
              <a:buChar char="Ø"/>
              <a:tabLst>
                <a:tab pos="0" algn="l"/>
                <a:tab pos="4445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 XML document can optionally have an XML declaration. It is written as follows −</a:t>
            </a: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533400" lvl="1" indent="-266700" algn="just">
              <a:spcBef>
                <a:spcPts val="575"/>
              </a:spcBef>
              <a:buSzPct val="85000"/>
              <a:buFont typeface="Wingdings" pitchFamily="2" charset="2"/>
              <a:buChar char="Ø"/>
              <a:tabLst>
                <a:tab pos="28702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Where </a:t>
            </a:r>
            <a:r>
              <a:rPr lang="en-IN" sz="2200" i="1" dirty="0" smtClean="0">
                <a:latin typeface="Times New Roman" pitchFamily="18" charset="0"/>
                <a:cs typeface="Times New Roman" pitchFamily="18" charset="0"/>
              </a:rPr>
              <a:t>version</a:t>
            </a:r>
            <a:r>
              <a:rPr lang="en-IN" sz="2200" dirty="0" smtClean="0">
                <a:latin typeface="Times New Roman" pitchFamily="18" charset="0"/>
                <a:cs typeface="Times New Roman" pitchFamily="18" charset="0"/>
              </a:rPr>
              <a:t> is the XML version and </a:t>
            </a:r>
            <a:r>
              <a:rPr lang="en-IN" sz="2200" i="1" dirty="0" smtClean="0">
                <a:latin typeface="Times New Roman" pitchFamily="18" charset="0"/>
                <a:cs typeface="Times New Roman" pitchFamily="18" charset="0"/>
              </a:rPr>
              <a:t>encoding</a:t>
            </a:r>
            <a:r>
              <a:rPr lang="en-IN" sz="2200" dirty="0" smtClean="0">
                <a:latin typeface="Times New Roman" pitchFamily="18" charset="0"/>
                <a:cs typeface="Times New Roman" pitchFamily="18" charset="0"/>
              </a:rPr>
              <a:t> specifies the character encoding used in the document.</a:t>
            </a: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p:txBody>
      </p:sp>
      <p:sp>
        <p:nvSpPr>
          <p:cNvPr id="6" name="TextBox 5"/>
          <p:cNvSpPr txBox="1"/>
          <p:nvPr/>
        </p:nvSpPr>
        <p:spPr>
          <a:xfrm>
            <a:off x="1752600" y="5638800"/>
            <a:ext cx="5974713"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IN" dirty="0" smtClean="0">
                <a:latin typeface="Courier New" pitchFamily="49" charset="0"/>
                <a:cs typeface="Courier New" pitchFamily="49" charset="0"/>
              </a:rPr>
              <a:t>&lt;?xml version = "1.0" encoding = "UTF-8"?&gt;</a:t>
            </a:r>
            <a:endParaRPr lang="en-US" dirty="0">
              <a:latin typeface="Courier New" pitchFamily="49" charset="0"/>
              <a:cs typeface="Courier New" pitchFamily="49" charset="0"/>
            </a:endParaRPr>
          </a:p>
        </p:txBody>
      </p:sp>
      <p:sp>
        <p:nvSpPr>
          <p:cNvPr id="8" name="TextBox 7"/>
          <p:cNvSpPr txBox="1"/>
          <p:nvPr/>
        </p:nvSpPr>
        <p:spPr>
          <a:xfrm>
            <a:off x="1866900" y="2713672"/>
            <a:ext cx="5410200" cy="1477328"/>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&lt;?xml </a:t>
            </a:r>
          </a:p>
          <a:p>
            <a:r>
              <a:rPr lang="en-IN" b="1" dirty="0" smtClean="0">
                <a:latin typeface="Courier New" pitchFamily="49" charset="0"/>
                <a:cs typeface="Courier New" pitchFamily="49" charset="0"/>
              </a:rPr>
              <a:t>    version</a:t>
            </a:r>
            <a:r>
              <a:rPr lang="en-IN" dirty="0" smtClean="0">
                <a:latin typeface="Courier New" pitchFamily="49" charset="0"/>
                <a:cs typeface="Courier New" pitchFamily="49" charset="0"/>
              </a:rPr>
              <a:t> = "version_number" </a:t>
            </a:r>
          </a:p>
          <a:p>
            <a:r>
              <a:rPr lang="en-IN" b="1" dirty="0" smtClean="0">
                <a:latin typeface="Courier New" pitchFamily="49" charset="0"/>
                <a:cs typeface="Courier New" pitchFamily="49" charset="0"/>
              </a:rPr>
              <a:t>    encoding</a:t>
            </a:r>
            <a:r>
              <a:rPr lang="en-IN" dirty="0" smtClean="0">
                <a:latin typeface="Courier New" pitchFamily="49" charset="0"/>
                <a:cs typeface="Courier New" pitchFamily="49" charset="0"/>
              </a:rPr>
              <a:t> = "encoding_declaration“</a:t>
            </a:r>
          </a:p>
          <a:p>
            <a:r>
              <a:rPr lang="en-IN" b="1" dirty="0" smtClean="0">
                <a:latin typeface="Courier New" pitchFamily="49" charset="0"/>
                <a:cs typeface="Courier New" pitchFamily="49" charset="0"/>
              </a:rPr>
              <a:t>    standalone</a:t>
            </a:r>
            <a:r>
              <a:rPr lang="en-IN" dirty="0" smtClean="0">
                <a:latin typeface="Courier New" pitchFamily="49" charset="0"/>
                <a:cs typeface="Courier New" pitchFamily="49" charset="0"/>
              </a:rPr>
              <a:t> = "standalone_status" </a:t>
            </a:r>
          </a:p>
          <a:p>
            <a:r>
              <a:rPr lang="en-IN"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457200" y="1219200"/>
          <a:ext cx="8153401" cy="4724400"/>
        </p:xfrm>
        <a:graphic>
          <a:graphicData uri="http://schemas.openxmlformats.org/drawingml/2006/table">
            <a:tbl>
              <a:tblPr firstRow="1" bandRow="1">
                <a:tableStyleId>{85BE263C-DBD7-4A20-BB59-AAB30ACAA65A}</a:tableStyleId>
              </a:tblPr>
              <a:tblGrid>
                <a:gridCol w="1528763"/>
                <a:gridCol w="1936433"/>
                <a:gridCol w="4688205"/>
              </a:tblGrid>
              <a:tr h="550929">
                <a:tc>
                  <a:txBody>
                    <a:bodyPr/>
                    <a:lstStyle/>
                    <a:p>
                      <a:pPr algn="ctr" fontAlgn="t"/>
                      <a:r>
                        <a:rPr lang="en-IN" sz="2000" dirty="0"/>
                        <a:t>Parameter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t"/>
                      <a:r>
                        <a:rPr lang="en-IN" sz="1900" dirty="0" smtClean="0"/>
                        <a:t>Parameter value</a:t>
                      </a:r>
                      <a:endParaRPr lang="en-IN" sz="1900" dirty="0"/>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t"/>
                      <a:r>
                        <a:rPr lang="en-IN" sz="2000" dirty="0" smtClean="0"/>
                        <a:t>Parameter description</a:t>
                      </a:r>
                      <a:endParaRPr lang="en-IN" sz="2000" dirty="0"/>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550929">
                <a:tc>
                  <a:txBody>
                    <a:bodyPr/>
                    <a:lstStyle/>
                    <a:p>
                      <a:pPr algn="ctr" fontAlgn="t"/>
                      <a:r>
                        <a:rPr lang="en-IN" sz="1800" dirty="0"/>
                        <a:t>Version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t"/>
                      <a:r>
                        <a:rPr lang="en-IN" sz="1800" dirty="0"/>
                        <a:t>1.0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just" fontAlgn="t"/>
                      <a:r>
                        <a:rPr lang="en-IN" sz="1800" dirty="0"/>
                        <a:t>Specifies the version of the XML standard used.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1811271">
                <a:tc>
                  <a:txBody>
                    <a:bodyPr/>
                    <a:lstStyle/>
                    <a:p>
                      <a:pPr algn="ctr" fontAlgn="t"/>
                      <a:r>
                        <a:rPr lang="en-IN" sz="1800" dirty="0"/>
                        <a:t>Encoding</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t"/>
                      <a:r>
                        <a:rPr lang="en-IN" sz="1800" dirty="0"/>
                        <a:t>UTF-8, UTF-16, ISO-10646-UCS-2, ISO-10646-UCS-4, ISO-8859-1 to ISO-8859-9, ISO-2022-JP, Shift_JIS, EUC-JP</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just" fontAlgn="t"/>
                      <a:r>
                        <a:rPr lang="en-IN" sz="1800" dirty="0"/>
                        <a:t>It defines the character encoding used in the document. UTF-8 is the default encoding used.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1811271">
                <a:tc>
                  <a:txBody>
                    <a:bodyPr/>
                    <a:lstStyle/>
                    <a:p>
                      <a:pPr algn="ctr" fontAlgn="t"/>
                      <a:r>
                        <a:rPr lang="en-IN" sz="1800" dirty="0"/>
                        <a:t>Standalone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fontAlgn="t"/>
                      <a:r>
                        <a:rPr lang="en-IN" sz="1800" dirty="0"/>
                        <a:t>yes or no</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just" fontAlgn="t"/>
                      <a:r>
                        <a:rPr lang="en-IN" sz="1800" dirty="0"/>
                        <a:t>It informs the parser whether the document relies on the information from an external source, such as external document type definition (DTD), for its content. The default value is set to no. Setting it to yes tells the processor there are no external declarations required for parsing the document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bl>
          </a:graphicData>
        </a:graphic>
      </p:graphicFrame>
      <p:sp>
        <p:nvSpPr>
          <p:cNvPr id="6"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Declaration</a:t>
            </a:r>
            <a:endParaRPr lang="en-IN" sz="4000" dirty="0">
              <a:solidFill>
                <a:srgbClr val="696464"/>
              </a:solidFill>
              <a:latin typeface="Franklin Gothic Book" pitchFamily="34" charset="0"/>
            </a:endParaRPr>
          </a:p>
        </p:txBody>
      </p:sp>
      <p:sp>
        <p:nvSpPr>
          <p:cNvPr id="7" name="Rounded Rectangle 6"/>
          <p:cNvSpPr/>
          <p:nvPr/>
        </p:nvSpPr>
        <p:spPr>
          <a:xfrm>
            <a:off x="2095500" y="6172200"/>
            <a:ext cx="4953000" cy="457200"/>
          </a:xfrm>
          <a:prstGeom prst="roundRect">
            <a:avLst/>
          </a:prstGeom>
          <a:gradFill flip="none" rotWithShape="1">
            <a:gsLst>
              <a:gs pos="51000">
                <a:schemeClr val="accent2"/>
              </a:gs>
              <a:gs pos="100000">
                <a:schemeClr val="accent2"/>
              </a:gs>
              <a:gs pos="50000">
                <a:schemeClr val="bg1">
                  <a:lumMod val="5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Attributes of XML Declaration Tag</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Declaration Rules</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An XML declaration should abide with the following rules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900" dirty="0" smtClean="0">
              <a:latin typeface="Times New Roman" pitchFamily="18" charset="0"/>
              <a:cs typeface="Times New Roman" pitchFamily="18" charset="0"/>
            </a:endParaRP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If the XML declaration is present in the XML, it must be placed as the first line in the XML document.</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If the XML declaration is included, it must contain version number attribute.</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 Parameter names and values are case-sensitive.</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 names are always in lower case.</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 order of placing the parameters is important. The correct order is: </a:t>
            </a:r>
            <a:r>
              <a:rPr lang="en-IN" sz="2200" i="1" dirty="0" smtClean="0">
                <a:latin typeface="Times New Roman" pitchFamily="18" charset="0"/>
                <a:cs typeface="Times New Roman" pitchFamily="18" charset="0"/>
              </a:rPr>
              <a:t>version, encoding and standalone.</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Either single or double quotes may be used.</a:t>
            </a:r>
          </a:p>
          <a:p>
            <a:pPr marL="628650" lvl="1" indent="-357188"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 XML declaration has no closing tag i.e. </a:t>
            </a:r>
            <a:r>
              <a:rPr lang="en-IN" sz="2200" b="1" dirty="0" smtClean="0">
                <a:latin typeface="Times New Roman" pitchFamily="18" charset="0"/>
                <a:cs typeface="Times New Roman" pitchFamily="18" charset="0"/>
              </a:rPr>
              <a:t>&lt;/?xml&gt;</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
          <p:cNvSpPr txBox="1">
            <a:spLocks noChangeArrowheads="1"/>
          </p:cNvSpPr>
          <p:nvPr/>
        </p:nvSpPr>
        <p:spPr bwMode="auto">
          <a:xfrm>
            <a:off x="542925" y="12096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Declaration Examples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800" dirty="0" smtClean="0">
              <a:latin typeface="Times New Roman" pitchFamily="18" charset="0"/>
              <a:cs typeface="Times New Roman" pitchFamily="18" charset="0"/>
            </a:endParaRPr>
          </a:p>
          <a:p>
            <a:pPr marL="357188" indent="357188">
              <a:buFont typeface="Wingdings" pitchFamily="2" charset="2"/>
              <a:buChar char="Ø"/>
            </a:pPr>
            <a:r>
              <a:rPr lang="en-IN" sz="2200" dirty="0" smtClean="0">
                <a:latin typeface="Times New Roman" pitchFamily="18" charset="0"/>
                <a:cs typeface="Times New Roman" pitchFamily="18" charset="0"/>
              </a:rPr>
              <a:t>XML declaration with no parameters −</a:t>
            </a:r>
          </a:p>
          <a:p>
            <a:pPr marL="357188" indent="357188">
              <a:buFont typeface="Wingdings" pitchFamily="2" charset="2"/>
              <a:buChar char="Ø"/>
            </a:pPr>
            <a:endParaRPr lang="en-IN" sz="2200" dirty="0" smtClean="0">
              <a:latin typeface="Times New Roman" pitchFamily="18" charset="0"/>
              <a:cs typeface="Times New Roman" pitchFamily="18" charset="0"/>
            </a:endParaRPr>
          </a:p>
          <a:p>
            <a:pPr marL="357188" indent="357188"/>
            <a:endParaRPr lang="en-IN" sz="2200" dirty="0" smtClean="0">
              <a:latin typeface="Times New Roman" pitchFamily="18" charset="0"/>
              <a:cs typeface="Times New Roman" pitchFamily="18" charset="0"/>
            </a:endParaRPr>
          </a:p>
          <a:p>
            <a:pPr marL="357188" indent="357188">
              <a:buFont typeface="Wingdings" pitchFamily="2" charset="2"/>
              <a:buChar char="Ø"/>
            </a:pPr>
            <a:r>
              <a:rPr lang="en-IN" sz="2200" dirty="0" smtClean="0">
                <a:latin typeface="Times New Roman" pitchFamily="18" charset="0"/>
                <a:cs typeface="Times New Roman" pitchFamily="18" charset="0"/>
              </a:rPr>
              <a:t>XML declaration with version definition −</a:t>
            </a:r>
          </a:p>
          <a:p>
            <a:pPr marL="357188" indent="357188"/>
            <a:endParaRPr lang="en-IN" sz="2200" dirty="0" smtClean="0">
              <a:latin typeface="Times New Roman" pitchFamily="18" charset="0"/>
              <a:cs typeface="Times New Roman" pitchFamily="18" charset="0"/>
            </a:endParaRPr>
          </a:p>
          <a:p>
            <a:pPr marL="357188" indent="357188"/>
            <a:endParaRPr lang="en-IN" sz="2200" dirty="0" smtClean="0">
              <a:latin typeface="Times New Roman" pitchFamily="18" charset="0"/>
              <a:cs typeface="Times New Roman" pitchFamily="18" charset="0"/>
            </a:endParaRPr>
          </a:p>
          <a:p>
            <a:pPr marL="357188" indent="357188">
              <a:buFont typeface="Wingdings" pitchFamily="2" charset="2"/>
              <a:buChar char="Ø"/>
            </a:pPr>
            <a:r>
              <a:rPr lang="en-IN" sz="2200" dirty="0" smtClean="0">
                <a:latin typeface="Times New Roman" pitchFamily="18" charset="0"/>
                <a:cs typeface="Times New Roman" pitchFamily="18" charset="0"/>
              </a:rPr>
              <a:t>XML declaration with all parameters defined −</a:t>
            </a:r>
          </a:p>
          <a:p>
            <a:pPr marL="357188" indent="357188">
              <a:buFont typeface="Wingdings" pitchFamily="2" charset="2"/>
              <a:buChar char="Ø"/>
            </a:pPr>
            <a:endParaRPr lang="en-IN" sz="2200" dirty="0" smtClean="0">
              <a:latin typeface="Times New Roman" pitchFamily="18" charset="0"/>
              <a:cs typeface="Times New Roman" pitchFamily="18" charset="0"/>
            </a:endParaRPr>
          </a:p>
          <a:p>
            <a:pPr marL="800100" indent="-442913"/>
            <a:r>
              <a:rPr lang="en-IN" sz="2200" dirty="0" smtClean="0">
                <a:latin typeface="Times New Roman" pitchFamily="18" charset="0"/>
                <a:cs typeface="Times New Roman" pitchFamily="18" charset="0"/>
              </a:rPr>
              <a:t>      </a:t>
            </a:r>
          </a:p>
          <a:p>
            <a:pPr marL="800100" indent="-442913"/>
            <a:r>
              <a:rPr lang="en-IN" sz="2200" dirty="0" smtClean="0">
                <a:latin typeface="Times New Roman" pitchFamily="18" charset="0"/>
                <a:cs typeface="Times New Roman" pitchFamily="18" charset="0"/>
              </a:rPr>
              <a:t> </a:t>
            </a:r>
          </a:p>
          <a:p>
            <a:pPr marL="800100" indent="-442913">
              <a:buFont typeface="Wingdings" pitchFamily="2" charset="2"/>
              <a:buChar char="Ø"/>
            </a:pPr>
            <a:r>
              <a:rPr lang="en-IN" sz="2200" dirty="0" smtClean="0">
                <a:latin typeface="Times New Roman" pitchFamily="18" charset="0"/>
                <a:cs typeface="Times New Roman" pitchFamily="18" charset="0"/>
              </a:rPr>
              <a:t>XML declaration with all parameters defined in single quotes −</a:t>
            </a:r>
          </a:p>
        </p:txBody>
      </p:sp>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Declaration Rules</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38262" y="2209800"/>
            <a:ext cx="65532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&lt;?xml &gt; </a:t>
            </a:r>
          </a:p>
        </p:txBody>
      </p:sp>
      <p:pic>
        <p:nvPicPr>
          <p:cNvPr id="22" name="Picture 3" descr="C:\Users\Hello\Desktop\tick-305245__3401.png"/>
          <p:cNvPicPr>
            <a:picLocks noChangeAspect="1" noChangeArrowheads="1"/>
          </p:cNvPicPr>
          <p:nvPr/>
        </p:nvPicPr>
        <p:blipFill>
          <a:blip r:embed="rId2" cstate="print"/>
          <a:srcRect/>
          <a:stretch>
            <a:fillRect/>
          </a:stretch>
        </p:blipFill>
        <p:spPr bwMode="auto">
          <a:xfrm>
            <a:off x="16611600" y="4876800"/>
            <a:ext cx="762000" cy="707868"/>
          </a:xfrm>
          <a:prstGeom prst="rect">
            <a:avLst/>
          </a:prstGeom>
          <a:noFill/>
        </p:spPr>
      </p:pic>
      <p:sp>
        <p:nvSpPr>
          <p:cNvPr id="24" name="TextBox 23"/>
          <p:cNvSpPr txBox="1"/>
          <p:nvPr/>
        </p:nvSpPr>
        <p:spPr>
          <a:xfrm>
            <a:off x="1338262" y="3276600"/>
            <a:ext cx="65532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&lt;?xml </a:t>
            </a:r>
            <a:r>
              <a:rPr lang="en-IN" b="1" dirty="0" smtClean="0">
                <a:latin typeface="Courier New" pitchFamily="49" charset="0"/>
                <a:cs typeface="Courier New" pitchFamily="49" charset="0"/>
              </a:rPr>
              <a:t>version</a:t>
            </a:r>
            <a:r>
              <a:rPr lang="en-IN" dirty="0" smtClean="0">
                <a:latin typeface="Courier New" pitchFamily="49" charset="0"/>
                <a:cs typeface="Courier New" pitchFamily="49" charset="0"/>
              </a:rPr>
              <a:t> = "1.0"&gt; </a:t>
            </a:r>
          </a:p>
        </p:txBody>
      </p:sp>
      <p:sp>
        <p:nvSpPr>
          <p:cNvPr id="26" name="TextBox 25"/>
          <p:cNvSpPr txBox="1"/>
          <p:nvPr/>
        </p:nvSpPr>
        <p:spPr>
          <a:xfrm>
            <a:off x="1338262" y="4306669"/>
            <a:ext cx="6553200" cy="646331"/>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dirty="0" smtClean="0">
                <a:latin typeface="Courier New" pitchFamily="49" charset="0"/>
                <a:cs typeface="Courier New" pitchFamily="49" charset="0"/>
              </a:rPr>
              <a:t>&lt;?xml  </a:t>
            </a:r>
            <a:r>
              <a:rPr lang="en-IN" b="1" dirty="0" smtClean="0">
                <a:latin typeface="Courier New" pitchFamily="49" charset="0"/>
                <a:cs typeface="Courier New" pitchFamily="49" charset="0"/>
              </a:rPr>
              <a:t>version</a:t>
            </a:r>
            <a:r>
              <a:rPr lang="en-IN" dirty="0" smtClean="0">
                <a:latin typeface="Courier New" pitchFamily="49" charset="0"/>
                <a:cs typeface="Courier New" pitchFamily="49" charset="0"/>
              </a:rPr>
              <a:t> = " 1.0 "  </a:t>
            </a:r>
            <a:r>
              <a:rPr lang="en-IN" b="1" dirty="0" smtClean="0">
                <a:latin typeface="Courier New" pitchFamily="49" charset="0"/>
                <a:cs typeface="Courier New" pitchFamily="49" charset="0"/>
              </a:rPr>
              <a:t>encoding</a:t>
            </a:r>
            <a:r>
              <a:rPr lang="en-IN" dirty="0" smtClean="0">
                <a:latin typeface="Courier New" pitchFamily="49" charset="0"/>
                <a:cs typeface="Courier New" pitchFamily="49" charset="0"/>
              </a:rPr>
              <a:t> = " UTF-8 "     </a:t>
            </a:r>
            <a:r>
              <a:rPr lang="en-IN" b="1" dirty="0" smtClean="0">
                <a:latin typeface="Courier New" pitchFamily="49" charset="0"/>
                <a:cs typeface="Courier New" pitchFamily="49" charset="0"/>
              </a:rPr>
              <a:t>standalone</a:t>
            </a:r>
            <a:r>
              <a:rPr lang="en-IN" dirty="0" smtClean="0">
                <a:latin typeface="Courier New" pitchFamily="49" charset="0"/>
                <a:cs typeface="Courier New" pitchFamily="49" charset="0"/>
              </a:rPr>
              <a:t> = "no" ?&gt;</a:t>
            </a:r>
          </a:p>
        </p:txBody>
      </p:sp>
      <p:sp>
        <p:nvSpPr>
          <p:cNvPr id="28" name="TextBox 27"/>
          <p:cNvSpPr txBox="1"/>
          <p:nvPr/>
        </p:nvSpPr>
        <p:spPr>
          <a:xfrm>
            <a:off x="1338262" y="5715000"/>
            <a:ext cx="6553200" cy="646331"/>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dirty="0" smtClean="0">
                <a:latin typeface="Courier New" pitchFamily="49" charset="0"/>
                <a:cs typeface="Courier New" pitchFamily="49" charset="0"/>
              </a:rPr>
              <a:t>&lt;?xml </a:t>
            </a:r>
            <a:r>
              <a:rPr lang="en-IN" b="1" dirty="0" smtClean="0">
                <a:latin typeface="Courier New" pitchFamily="49" charset="0"/>
                <a:cs typeface="Courier New" pitchFamily="49" charset="0"/>
              </a:rPr>
              <a:t>version</a:t>
            </a:r>
            <a:r>
              <a:rPr lang="en-IN" dirty="0" smtClean="0">
                <a:latin typeface="Courier New" pitchFamily="49" charset="0"/>
                <a:cs typeface="Courier New" pitchFamily="49" charset="0"/>
              </a:rPr>
              <a:t> = '1.0' </a:t>
            </a:r>
            <a:r>
              <a:rPr lang="en-IN" b="1" dirty="0" smtClean="0">
                <a:latin typeface="Courier New" pitchFamily="49" charset="0"/>
                <a:cs typeface="Courier New" pitchFamily="49" charset="0"/>
              </a:rPr>
              <a:t>encoding</a:t>
            </a:r>
            <a:r>
              <a:rPr lang="en-IN" dirty="0" smtClean="0">
                <a:latin typeface="Courier New" pitchFamily="49" charset="0"/>
                <a:cs typeface="Courier New" pitchFamily="49" charset="0"/>
              </a:rPr>
              <a:t> = 'iso-8859-1' </a:t>
            </a:r>
            <a:r>
              <a:rPr lang="en-IN" b="1" dirty="0" smtClean="0">
                <a:latin typeface="Courier New" pitchFamily="49" charset="0"/>
                <a:cs typeface="Courier New" pitchFamily="49" charset="0"/>
              </a:rPr>
              <a:t>standalone</a:t>
            </a:r>
            <a:r>
              <a:rPr lang="en-IN" dirty="0" smtClean="0">
                <a:latin typeface="Courier New" pitchFamily="49" charset="0"/>
                <a:cs typeface="Courier New" pitchFamily="49" charset="0"/>
              </a:rPr>
              <a:t> = 'no' ?&gt;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Tags/Elements</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An XML file is structured by several XML-elements, also called XML-nodes or XML-tags. The names of XML-elements are enclosed in triangular brackets &lt; &gt; as shown below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9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dirty="0" smtClean="0">
                <a:latin typeface="Times New Roman" pitchFamily="18" charset="0"/>
                <a:cs typeface="Times New Roman" pitchFamily="18" charset="0"/>
              </a:rPr>
              <a:t>Element Syntax</a:t>
            </a:r>
            <a:r>
              <a:rPr lang="en-IN" sz="2200" dirty="0" smtClean="0">
                <a:latin typeface="Times New Roman" pitchFamily="18" charset="0"/>
                <a:cs typeface="Times New Roman" pitchFamily="18" charset="0"/>
              </a:rPr>
              <a:t> − Each XML-element needs to be closed either with start or with end elements as shown below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9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dirty="0" smtClean="0">
                <a:latin typeface="Times New Roman" pitchFamily="18" charset="0"/>
                <a:cs typeface="Times New Roman" pitchFamily="18" charset="0"/>
              </a:rPr>
              <a:t>Case Sensitivity</a:t>
            </a:r>
            <a:r>
              <a:rPr lang="en-IN" sz="2200" dirty="0" smtClean="0">
                <a:latin typeface="Times New Roman" pitchFamily="18" charset="0"/>
                <a:cs typeface="Times New Roman" pitchFamily="18" charset="0"/>
              </a:rPr>
              <a:t> − The names of XML-elements are case-sensitive. That means the name of the start and the end elements need to be exactly in the same case.</a:t>
            </a:r>
          </a:p>
          <a:p>
            <a:r>
              <a:rPr lang="en-IN" sz="2200" dirty="0" smtClean="0">
                <a:latin typeface="Times New Roman" pitchFamily="18" charset="0"/>
                <a:cs typeface="Times New Roman" pitchFamily="18" charset="0"/>
              </a:rPr>
              <a:t>           For example, </a:t>
            </a:r>
          </a:p>
          <a:p>
            <a:r>
              <a:rPr lang="en-IN" sz="2200" b="1" dirty="0" smtClean="0">
                <a:latin typeface="Times New Roman" pitchFamily="18" charset="0"/>
                <a:cs typeface="Times New Roman" pitchFamily="18" charset="0"/>
              </a:rPr>
              <a:t>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smtClean="0">
              <a:latin typeface="Times New Roman" pitchFamily="18" charset="0"/>
              <a:cs typeface="Times New Roman" pitchFamily="18" charset="0"/>
            </a:endParaRPr>
          </a:p>
        </p:txBody>
      </p:sp>
      <p:sp>
        <p:nvSpPr>
          <p:cNvPr id="8" name="TextBox 7"/>
          <p:cNvSpPr txBox="1"/>
          <p:nvPr/>
        </p:nvSpPr>
        <p:spPr>
          <a:xfrm>
            <a:off x="914400" y="3821668"/>
            <a:ext cx="73152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b="1" dirty="0" smtClean="0">
                <a:latin typeface="Courier New" pitchFamily="49" charset="0"/>
                <a:cs typeface="Courier New" pitchFamily="49" charset="0"/>
              </a:rPr>
              <a:t>&lt;</a:t>
            </a:r>
            <a:r>
              <a:rPr lang="en-IN" dirty="0" smtClean="0">
                <a:latin typeface="Courier New" pitchFamily="49" charset="0"/>
                <a:cs typeface="Courier New" pitchFamily="49" charset="0"/>
              </a:rPr>
              <a:t>element</a:t>
            </a:r>
            <a:r>
              <a:rPr lang="en-IN" b="1" dirty="0" smtClean="0">
                <a:latin typeface="Courier New" pitchFamily="49" charset="0"/>
                <a:cs typeface="Courier New" pitchFamily="49" charset="0"/>
              </a:rPr>
              <a:t>&gt;</a:t>
            </a:r>
            <a:r>
              <a:rPr lang="en-IN" dirty="0" smtClean="0">
                <a:latin typeface="Courier New" pitchFamily="49" charset="0"/>
                <a:cs typeface="Courier New" pitchFamily="49" charset="0"/>
              </a:rPr>
              <a:t>.....</a:t>
            </a:r>
            <a:r>
              <a:rPr lang="en-IN" b="1" dirty="0" smtClean="0">
                <a:latin typeface="Courier New" pitchFamily="49" charset="0"/>
                <a:cs typeface="Courier New" pitchFamily="49" charset="0"/>
              </a:rPr>
              <a:t>&lt;/</a:t>
            </a:r>
            <a:r>
              <a:rPr lang="en-IN" dirty="0" smtClean="0">
                <a:latin typeface="Courier New" pitchFamily="49" charset="0"/>
                <a:cs typeface="Courier New" pitchFamily="49" charset="0"/>
              </a:rPr>
              <a:t>element</a:t>
            </a:r>
            <a:r>
              <a:rPr lang="en-IN" b="1" dirty="0" smtClean="0">
                <a:latin typeface="Courier New" pitchFamily="49" charset="0"/>
                <a:cs typeface="Courier New" pitchFamily="49" charset="0"/>
              </a:rPr>
              <a:t>&gt;</a:t>
            </a:r>
            <a:endParaRPr lang="en-US" b="1" dirty="0">
              <a:latin typeface="Courier New" pitchFamily="49" charset="0"/>
              <a:cs typeface="Courier New" pitchFamily="49" charset="0"/>
            </a:endParaRPr>
          </a:p>
        </p:txBody>
      </p:sp>
      <p:sp>
        <p:nvSpPr>
          <p:cNvPr id="12" name="TextBox 11"/>
          <p:cNvSpPr txBox="1"/>
          <p:nvPr/>
        </p:nvSpPr>
        <p:spPr>
          <a:xfrm>
            <a:off x="914400" y="2438400"/>
            <a:ext cx="73152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b="1" dirty="0" smtClean="0">
                <a:latin typeface="Courier New" pitchFamily="49" charset="0"/>
                <a:cs typeface="Courier New" pitchFamily="49" charset="0"/>
              </a:rPr>
              <a:t>&lt;</a:t>
            </a:r>
            <a:r>
              <a:rPr lang="en-IN" dirty="0" smtClean="0">
                <a:latin typeface="Courier New" pitchFamily="49" charset="0"/>
                <a:cs typeface="Courier New" pitchFamily="49" charset="0"/>
              </a:rPr>
              <a:t>element</a:t>
            </a:r>
            <a:r>
              <a:rPr lang="en-IN" b="1" dirty="0" smtClean="0">
                <a:latin typeface="Courier New" pitchFamily="49" charset="0"/>
                <a:cs typeface="Courier New" pitchFamily="49" charset="0"/>
              </a:rPr>
              <a:t>&gt;</a:t>
            </a:r>
            <a:endParaRPr lang="en-US" b="1" dirty="0">
              <a:latin typeface="Courier New" pitchFamily="49" charset="0"/>
              <a:cs typeface="Courier New" pitchFamily="49" charset="0"/>
            </a:endParaRPr>
          </a:p>
        </p:txBody>
      </p:sp>
      <p:sp>
        <p:nvSpPr>
          <p:cNvPr id="9" name="TextBox 8"/>
          <p:cNvSpPr txBox="1"/>
          <p:nvPr/>
        </p:nvSpPr>
        <p:spPr>
          <a:xfrm>
            <a:off x="914400" y="5955268"/>
            <a:ext cx="73152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a:t>
            </a:r>
            <a:r>
              <a:rPr lang="en-IN" b="1" dirty="0" smtClean="0">
                <a:latin typeface="Courier New" pitchFamily="49" charset="0"/>
                <a:cs typeface="Courier New" pitchFamily="49" charset="0"/>
              </a:rPr>
              <a:t>c</a:t>
            </a:r>
            <a:r>
              <a:rPr lang="en-IN" dirty="0" smtClean="0">
                <a:latin typeface="Courier New" pitchFamily="49" charset="0"/>
                <a:cs typeface="Courier New" pitchFamily="49" charset="0"/>
              </a:rPr>
              <a:t>ontact-info&gt;</a:t>
            </a:r>
            <a:r>
              <a:rPr lang="en-IN" dirty="0" smtClean="0"/>
              <a:t>                   is different from                   </a:t>
            </a:r>
            <a:r>
              <a:rPr lang="en-IN" dirty="0" smtClean="0">
                <a:latin typeface="Courier New" pitchFamily="49" charset="0"/>
                <a:cs typeface="Courier New" pitchFamily="49" charset="0"/>
              </a:rPr>
              <a:t>&lt;</a:t>
            </a:r>
            <a:r>
              <a:rPr lang="en-IN" b="1" dirty="0" smtClean="0">
                <a:latin typeface="Courier New" pitchFamily="49" charset="0"/>
                <a:cs typeface="Courier New" pitchFamily="49" charset="0"/>
              </a:rPr>
              <a:t>C</a:t>
            </a:r>
            <a:r>
              <a:rPr lang="en-IN" dirty="0" smtClean="0">
                <a:latin typeface="Courier New" pitchFamily="49" charset="0"/>
                <a:cs typeface="Courier New" pitchFamily="49" charset="0"/>
              </a:rPr>
              <a:t>ontact-Info&gt;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b="1" dirty="0" smtClean="0">
                <a:latin typeface="Times New Roman" pitchFamily="18" charset="0"/>
                <a:cs typeface="Times New Roman" pitchFamily="18" charset="0"/>
              </a:rPr>
              <a:t>Nesting of Elements</a:t>
            </a:r>
            <a:r>
              <a:rPr lang="en-IN" sz="2100" dirty="0" smtClean="0">
                <a:latin typeface="Times New Roman" pitchFamily="18" charset="0"/>
                <a:cs typeface="Times New Roman" pitchFamily="18" charset="0"/>
              </a:rPr>
              <a:t> − An XML-element can contain multiple XML-elements as its children, but the children elements must not overlap. </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dirty="0" smtClean="0">
                <a:latin typeface="Times New Roman" pitchFamily="18" charset="0"/>
                <a:cs typeface="Times New Roman" pitchFamily="18" charset="0"/>
              </a:rPr>
              <a:t>		</a:t>
            </a:r>
            <a:r>
              <a:rPr lang="en-IN" sz="2100" b="1" dirty="0" smtClean="0">
                <a:latin typeface="Times New Roman" pitchFamily="18" charset="0"/>
                <a:cs typeface="Times New Roman" pitchFamily="18" charset="0"/>
              </a:rPr>
              <a:t>i.e.</a:t>
            </a:r>
            <a:r>
              <a:rPr lang="en-IN" sz="2100" dirty="0" smtClean="0">
                <a:latin typeface="Times New Roman" pitchFamily="18" charset="0"/>
                <a:cs typeface="Times New Roman" pitchFamily="18" charset="0"/>
              </a:rPr>
              <a:t>, an end tag of an element must have the same name as that of the most recent unmatched start tag.</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smtClean="0">
              <a:latin typeface="Times New Roman" pitchFamily="18" charset="0"/>
              <a:cs typeface="Times New Roman" pitchFamily="18" charset="0"/>
            </a:endParaRPr>
          </a:p>
        </p:txBody>
      </p:sp>
      <p:sp>
        <p:nvSpPr>
          <p:cNvPr id="12" name="TextBox 11"/>
          <p:cNvSpPr txBox="1"/>
          <p:nvPr/>
        </p:nvSpPr>
        <p:spPr>
          <a:xfrm>
            <a:off x="914400" y="2893874"/>
            <a:ext cx="7543800" cy="1477328"/>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&lt;?xml version = "1.0"?&gt;</a:t>
            </a:r>
          </a:p>
          <a:p>
            <a:r>
              <a:rPr lang="en-IN" dirty="0" smtClean="0">
                <a:latin typeface="Courier New" pitchFamily="49" charset="0"/>
                <a:cs typeface="Courier New" pitchFamily="49" charset="0"/>
              </a:rPr>
              <a:t>&lt;contact-info&gt;</a:t>
            </a:r>
          </a:p>
          <a:p>
            <a:r>
              <a:rPr lang="en-IN" dirty="0" smtClean="0">
                <a:latin typeface="Courier New" pitchFamily="49" charset="0"/>
                <a:cs typeface="Courier New" pitchFamily="49" charset="0"/>
              </a:rPr>
              <a:t>	&lt;company&gt;</a:t>
            </a:r>
          </a:p>
          <a:p>
            <a:r>
              <a:rPr lang="en-IN" dirty="0" smtClean="0">
                <a:latin typeface="Courier New" pitchFamily="49" charset="0"/>
                <a:cs typeface="Courier New" pitchFamily="49" charset="0"/>
              </a:rPr>
              <a:t>	    TutorialsPoint &lt;/contact-info&gt; </a:t>
            </a:r>
          </a:p>
          <a:p>
            <a:r>
              <a:rPr lang="en-IN" dirty="0" smtClean="0">
                <a:latin typeface="Courier New" pitchFamily="49" charset="0"/>
                <a:cs typeface="Courier New" pitchFamily="49" charset="0"/>
              </a:rPr>
              <a:t>	&lt;/company&gt;    </a:t>
            </a:r>
            <a:endParaRPr lang="en-US" dirty="0" smtClean="0">
              <a:latin typeface="Courier New" pitchFamily="49" charset="0"/>
              <a:cs typeface="Courier New" pitchFamily="49" charset="0"/>
            </a:endParaRPr>
          </a:p>
        </p:txBody>
      </p:sp>
      <p:sp>
        <p:nvSpPr>
          <p:cNvPr id="10" name="TextBox 9"/>
          <p:cNvSpPr txBox="1"/>
          <p:nvPr/>
        </p:nvSpPr>
        <p:spPr>
          <a:xfrm>
            <a:off x="914400" y="4570274"/>
            <a:ext cx="7543800" cy="1754326"/>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&lt;?xml version = "1.0"?&gt; </a:t>
            </a:r>
          </a:p>
          <a:p>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&lt;contact-info&gt; </a:t>
            </a:r>
            <a:r>
              <a:rPr lang="en-IN" dirty="0" smtClean="0">
                <a:latin typeface="Courier New" pitchFamily="49" charset="0"/>
                <a:cs typeface="Courier New" pitchFamily="49" charset="0"/>
              </a:rPr>
              <a:t>	</a:t>
            </a:r>
          </a:p>
          <a:p>
            <a:r>
              <a:rPr lang="en-IN" dirty="0" smtClean="0">
                <a:latin typeface="Courier New" pitchFamily="49" charset="0"/>
                <a:cs typeface="Courier New" pitchFamily="49" charset="0"/>
              </a:rPr>
              <a:t>	</a:t>
            </a:r>
            <a:r>
              <a:rPr lang="en-IN" b="1" i="1" dirty="0" smtClean="0">
                <a:latin typeface="Courier New" pitchFamily="49" charset="0"/>
                <a:cs typeface="Courier New" pitchFamily="49" charset="0"/>
              </a:rPr>
              <a:t>&lt;company&gt;</a:t>
            </a:r>
            <a:r>
              <a:rPr lang="en-IN" dirty="0" smtClean="0">
                <a:latin typeface="Courier New" pitchFamily="49" charset="0"/>
                <a:cs typeface="Courier New" pitchFamily="49" charset="0"/>
              </a:rPr>
              <a:t> </a:t>
            </a:r>
          </a:p>
          <a:p>
            <a:r>
              <a:rPr lang="en-IN" dirty="0" smtClean="0">
                <a:latin typeface="Courier New" pitchFamily="49" charset="0"/>
                <a:cs typeface="Courier New" pitchFamily="49" charset="0"/>
              </a:rPr>
              <a:t>           TutorialsPoint </a:t>
            </a:r>
          </a:p>
          <a:p>
            <a:r>
              <a:rPr lang="en-IN" dirty="0" smtClean="0">
                <a:latin typeface="Courier New" pitchFamily="49" charset="0"/>
                <a:cs typeface="Courier New" pitchFamily="49" charset="0"/>
              </a:rPr>
              <a:t>	</a:t>
            </a:r>
            <a:r>
              <a:rPr lang="en-IN" b="1" i="1" dirty="0" smtClean="0">
                <a:latin typeface="Courier New" pitchFamily="49" charset="0"/>
                <a:cs typeface="Courier New" pitchFamily="49" charset="0"/>
              </a:rPr>
              <a:t>&lt;/company&gt; </a:t>
            </a:r>
          </a:p>
          <a:p>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&lt;/contact-info&gt;</a:t>
            </a:r>
            <a:endParaRPr lang="en-US" b="1" dirty="0">
              <a:latin typeface="Courier New" pitchFamily="49" charset="0"/>
              <a:cs typeface="Courier New" pitchFamily="49" charset="0"/>
            </a:endParaRPr>
          </a:p>
        </p:txBody>
      </p:sp>
      <p:pic>
        <p:nvPicPr>
          <p:cNvPr id="14" name="Picture 2" descr="C:\Users\Hello\Desktop\wrong.gif"/>
          <p:cNvPicPr>
            <a:picLocks noChangeAspect="1" noChangeArrowheads="1"/>
          </p:cNvPicPr>
          <p:nvPr/>
        </p:nvPicPr>
        <p:blipFill>
          <a:blip r:embed="rId2"/>
          <a:srcRect/>
          <a:stretch>
            <a:fillRect/>
          </a:stretch>
        </p:blipFill>
        <p:spPr bwMode="auto">
          <a:xfrm>
            <a:off x="7162800" y="3276600"/>
            <a:ext cx="609600" cy="596201"/>
          </a:xfrm>
          <a:prstGeom prst="rect">
            <a:avLst/>
          </a:prstGeom>
          <a:noFill/>
        </p:spPr>
      </p:pic>
      <p:pic>
        <p:nvPicPr>
          <p:cNvPr id="15" name="Picture 3" descr="C:\Users\Hello\Desktop\tick-305245__3401.png"/>
          <p:cNvPicPr>
            <a:picLocks noChangeAspect="1" noChangeArrowheads="1"/>
          </p:cNvPicPr>
          <p:nvPr/>
        </p:nvPicPr>
        <p:blipFill>
          <a:blip r:embed="rId3" cstate="print"/>
          <a:srcRect/>
          <a:stretch>
            <a:fillRect/>
          </a:stretch>
        </p:blipFill>
        <p:spPr bwMode="auto">
          <a:xfrm>
            <a:off x="7162800" y="5029200"/>
            <a:ext cx="762000" cy="707868"/>
          </a:xfrm>
          <a:prstGeom prst="rect">
            <a:avLst/>
          </a:prstGeom>
          <a:noFill/>
        </p:spPr>
      </p:pic>
      <p:sp>
        <p:nvSpPr>
          <p:cNvPr id="11"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Tags/Elements</a:t>
            </a:r>
            <a:endParaRPr lang="en-IN" sz="4000" dirty="0">
              <a:solidFill>
                <a:srgbClr val="696464"/>
              </a:solidFill>
              <a:latin typeface="Franklin Gothic Boo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b="1" dirty="0" smtClean="0">
                <a:latin typeface="Times New Roman" pitchFamily="18" charset="0"/>
                <a:cs typeface="Times New Roman" pitchFamily="18" charset="0"/>
              </a:rPr>
              <a:t>Root Element</a:t>
            </a:r>
            <a:r>
              <a:rPr lang="en-IN" sz="2100" dirty="0" smtClean="0">
                <a:latin typeface="Times New Roman" pitchFamily="18" charset="0"/>
                <a:cs typeface="Times New Roman" pitchFamily="18" charset="0"/>
              </a:rPr>
              <a:t> − An XML document can have only one root element.</a:t>
            </a:r>
          </a:p>
          <a:p>
            <a:pPr marL="457200" indent="-279400"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dirty="0" smtClean="0">
                <a:latin typeface="Times New Roman" pitchFamily="18" charset="0"/>
                <a:cs typeface="Times New Roman" pitchFamily="18" charset="0"/>
              </a:rPr>
              <a:t>For example,</a:t>
            </a:r>
          </a:p>
          <a:p>
            <a:pPr marL="457200" indent="-2794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dirty="0" smtClean="0">
                <a:latin typeface="Times New Roman" pitchFamily="18" charset="0"/>
                <a:cs typeface="Times New Roman" pitchFamily="18" charset="0"/>
              </a:rPr>
              <a:t> 	Following is not a correct XML document, because both the </a:t>
            </a:r>
            <a:r>
              <a:rPr lang="en-IN" sz="2100" b="1" dirty="0" smtClean="0">
                <a:latin typeface="Times New Roman" pitchFamily="18" charset="0"/>
                <a:cs typeface="Times New Roman" pitchFamily="18" charset="0"/>
              </a:rPr>
              <a:t>x</a:t>
            </a:r>
            <a:r>
              <a:rPr lang="en-IN" sz="2100" dirty="0" smtClean="0">
                <a:latin typeface="Times New Roman" pitchFamily="18" charset="0"/>
                <a:cs typeface="Times New Roman" pitchFamily="18" charset="0"/>
              </a:rPr>
              <a:t> and </a:t>
            </a:r>
            <a:r>
              <a:rPr lang="en-IN" sz="2100" b="1" dirty="0" smtClean="0">
                <a:latin typeface="Times New Roman" pitchFamily="18" charset="0"/>
                <a:cs typeface="Times New Roman" pitchFamily="18" charset="0"/>
              </a:rPr>
              <a:t>y </a:t>
            </a:r>
            <a:r>
              <a:rPr lang="en-IN" sz="2100" dirty="0" smtClean="0">
                <a:latin typeface="Times New Roman" pitchFamily="18" charset="0"/>
                <a:cs typeface="Times New Roman" pitchFamily="18" charset="0"/>
              </a:rPr>
              <a:t>elements occur at the top level without a root element −</a:t>
            </a:r>
          </a:p>
          <a:p>
            <a:pPr marL="457200" indent="-279400"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100" dirty="0" smtClean="0">
              <a:latin typeface="Times New Roman" pitchFamily="18" charset="0"/>
              <a:cs typeface="Times New Roman" pitchFamily="18" charset="0"/>
            </a:endParaRPr>
          </a:p>
          <a:p>
            <a:pPr marL="457200" indent="-279400"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100" dirty="0" smtClean="0">
              <a:latin typeface="Times New Roman" pitchFamily="18" charset="0"/>
              <a:cs typeface="Times New Roman" pitchFamily="18" charset="0"/>
            </a:endParaRPr>
          </a:p>
          <a:p>
            <a:pPr marL="457200" indent="-2794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dirty="0" smtClean="0">
                <a:latin typeface="Times New Roman" pitchFamily="18" charset="0"/>
                <a:cs typeface="Times New Roman" pitchFamily="18" charset="0"/>
              </a:rPr>
              <a:t>	</a:t>
            </a:r>
          </a:p>
          <a:p>
            <a:pPr marL="457200" indent="-279400" algn="just">
              <a:spcBef>
                <a:spcPts val="575"/>
              </a:spcBef>
              <a:buSzPct val="8500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dirty="0" smtClean="0">
                <a:latin typeface="Times New Roman" pitchFamily="18" charset="0"/>
                <a:cs typeface="Times New Roman" pitchFamily="18" charset="0"/>
              </a:rPr>
              <a:t>Following is a correct XML document, because both the </a:t>
            </a:r>
            <a:r>
              <a:rPr lang="en-IN" sz="2100" b="1" dirty="0" smtClean="0">
                <a:latin typeface="Times New Roman" pitchFamily="18" charset="0"/>
                <a:cs typeface="Times New Roman" pitchFamily="18" charset="0"/>
              </a:rPr>
              <a:t>x</a:t>
            </a:r>
            <a:r>
              <a:rPr lang="en-IN" sz="2100" dirty="0" smtClean="0">
                <a:latin typeface="Times New Roman" pitchFamily="18" charset="0"/>
                <a:cs typeface="Times New Roman" pitchFamily="18" charset="0"/>
              </a:rPr>
              <a:t> and </a:t>
            </a:r>
            <a:r>
              <a:rPr lang="en-IN" sz="2100" b="1" dirty="0" smtClean="0">
                <a:latin typeface="Times New Roman" pitchFamily="18" charset="0"/>
                <a:cs typeface="Times New Roman" pitchFamily="18" charset="0"/>
              </a:rPr>
              <a:t>y </a:t>
            </a:r>
            <a:r>
              <a:rPr lang="en-IN" sz="2100" dirty="0" smtClean="0">
                <a:latin typeface="Times New Roman" pitchFamily="18" charset="0"/>
                <a:cs typeface="Times New Roman" pitchFamily="18" charset="0"/>
              </a:rPr>
              <a:t>elements occur with a root element −</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100" dirty="0" smtClean="0">
              <a:latin typeface="Times New Roman" pitchFamily="18" charset="0"/>
              <a:cs typeface="Times New Roman" pitchFamily="18" charset="0"/>
            </a:endParaRPr>
          </a:p>
        </p:txBody>
      </p:sp>
      <p:sp>
        <p:nvSpPr>
          <p:cNvPr id="11" name="TextBox 10"/>
          <p:cNvSpPr txBox="1"/>
          <p:nvPr/>
        </p:nvSpPr>
        <p:spPr>
          <a:xfrm>
            <a:off x="1143000" y="2971800"/>
            <a:ext cx="6400800" cy="646331"/>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&lt;x&gt;...&lt;/x&gt; </a:t>
            </a:r>
          </a:p>
          <a:p>
            <a:r>
              <a:rPr lang="en-IN" dirty="0" smtClean="0">
                <a:latin typeface="Courier New" pitchFamily="49" charset="0"/>
                <a:cs typeface="Courier New" pitchFamily="49" charset="0"/>
              </a:rPr>
              <a:t>&lt;y&gt;...&lt;/y&gt;</a:t>
            </a:r>
            <a:endParaRPr lang="en-US" dirty="0" smtClean="0">
              <a:latin typeface="Courier New" pitchFamily="49" charset="0"/>
              <a:cs typeface="Courier New" pitchFamily="49" charset="0"/>
            </a:endParaRPr>
          </a:p>
        </p:txBody>
      </p:sp>
      <p:sp>
        <p:nvSpPr>
          <p:cNvPr id="10" name="TextBox 9"/>
          <p:cNvSpPr txBox="1"/>
          <p:nvPr/>
        </p:nvSpPr>
        <p:spPr>
          <a:xfrm>
            <a:off x="1219200" y="4876800"/>
            <a:ext cx="6400800" cy="1200329"/>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b="1" dirty="0" smtClean="0">
                <a:latin typeface="Courier New" pitchFamily="49" charset="0"/>
                <a:cs typeface="Courier New" pitchFamily="49" charset="0"/>
              </a:rPr>
              <a:t>&lt;root&gt;</a:t>
            </a:r>
            <a:r>
              <a:rPr lang="es-ES" dirty="0" smtClean="0">
                <a:latin typeface="Courier New" pitchFamily="49" charset="0"/>
                <a:cs typeface="Courier New" pitchFamily="49" charset="0"/>
              </a:rPr>
              <a:t> </a:t>
            </a:r>
          </a:p>
          <a:p>
            <a:r>
              <a:rPr lang="es-ES" dirty="0" smtClean="0">
                <a:latin typeface="Courier New" pitchFamily="49" charset="0"/>
                <a:cs typeface="Courier New" pitchFamily="49" charset="0"/>
              </a:rPr>
              <a:t>     &lt;x&gt;...&lt;/x&gt; </a:t>
            </a:r>
          </a:p>
          <a:p>
            <a:r>
              <a:rPr lang="es-ES" dirty="0" smtClean="0">
                <a:latin typeface="Courier New" pitchFamily="49" charset="0"/>
                <a:cs typeface="Courier New" pitchFamily="49" charset="0"/>
              </a:rPr>
              <a:t>     &lt;y&gt;...&lt;/y&gt; </a:t>
            </a:r>
          </a:p>
          <a:p>
            <a:r>
              <a:rPr lang="es-ES" b="1" dirty="0" smtClean="0">
                <a:latin typeface="Courier New" pitchFamily="49" charset="0"/>
                <a:cs typeface="Courier New" pitchFamily="49" charset="0"/>
              </a:rPr>
              <a:t>&lt;/root&gt;</a:t>
            </a:r>
            <a:endParaRPr lang="en-US" b="1" dirty="0">
              <a:latin typeface="Courier New" pitchFamily="49" charset="0"/>
              <a:cs typeface="Courier New" pitchFamily="49" charset="0"/>
            </a:endParaRPr>
          </a:p>
        </p:txBody>
      </p:sp>
      <p:pic>
        <p:nvPicPr>
          <p:cNvPr id="14" name="Picture 2" descr="C:\Users\Hello\Desktop\wrong.gif"/>
          <p:cNvPicPr>
            <a:picLocks noChangeAspect="1" noChangeArrowheads="1"/>
          </p:cNvPicPr>
          <p:nvPr/>
        </p:nvPicPr>
        <p:blipFill>
          <a:blip r:embed="rId2"/>
          <a:srcRect/>
          <a:stretch>
            <a:fillRect/>
          </a:stretch>
        </p:blipFill>
        <p:spPr bwMode="auto">
          <a:xfrm>
            <a:off x="6477000" y="3048000"/>
            <a:ext cx="530486" cy="518826"/>
          </a:xfrm>
          <a:prstGeom prst="rect">
            <a:avLst/>
          </a:prstGeom>
          <a:noFill/>
        </p:spPr>
      </p:pic>
      <p:pic>
        <p:nvPicPr>
          <p:cNvPr id="15" name="Picture 3" descr="C:\Users\Hello\Desktop\tick-305245__3401.png"/>
          <p:cNvPicPr>
            <a:picLocks noChangeAspect="1" noChangeArrowheads="1"/>
          </p:cNvPicPr>
          <p:nvPr/>
        </p:nvPicPr>
        <p:blipFill>
          <a:blip r:embed="rId3" cstate="print"/>
          <a:srcRect/>
          <a:stretch>
            <a:fillRect/>
          </a:stretch>
        </p:blipFill>
        <p:spPr bwMode="auto">
          <a:xfrm>
            <a:off x="6477000" y="5029200"/>
            <a:ext cx="762000" cy="707868"/>
          </a:xfrm>
          <a:prstGeom prst="rect">
            <a:avLst/>
          </a:prstGeom>
          <a:noFill/>
        </p:spPr>
      </p:pic>
      <p:sp>
        <p:nvSpPr>
          <p:cNvPr id="12"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Tags/Elements</a:t>
            </a:r>
            <a:endParaRPr lang="en-IN" sz="4000" dirty="0">
              <a:solidFill>
                <a:srgbClr val="696464"/>
              </a:solidFill>
              <a:latin typeface="Franklin Gothic Book"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19200"/>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100" b="1" dirty="0" smtClean="0">
                <a:latin typeface="Times New Roman" pitchFamily="18" charset="0"/>
                <a:cs typeface="Times New Roman" pitchFamily="18" charset="0"/>
              </a:rPr>
              <a:t>XML Attributes</a:t>
            </a:r>
            <a:r>
              <a:rPr lang="en-IN" sz="2100" dirty="0" smtClean="0">
                <a:latin typeface="Times New Roman" pitchFamily="18" charset="0"/>
                <a:cs typeface="Times New Roman" pitchFamily="18" charset="0"/>
              </a:rPr>
              <a:t> −</a:t>
            </a:r>
            <a:r>
              <a:rPr lang="en-IN" sz="2100" b="1" dirty="0" smtClean="0">
                <a:latin typeface="Times New Roman" pitchFamily="18" charset="0"/>
                <a:cs typeface="Times New Roman" pitchFamily="18" charset="0"/>
              </a:rPr>
              <a:t> </a:t>
            </a:r>
            <a:r>
              <a:rPr lang="en-IN" sz="2100" dirty="0" smtClean="0">
                <a:latin typeface="Times New Roman" pitchFamily="18" charset="0"/>
                <a:cs typeface="Times New Roman" pitchFamily="18" charset="0"/>
              </a:rPr>
              <a:t>Attribute names in XML (unlike HTML) are case sensitive. That is, </a:t>
            </a:r>
            <a:r>
              <a:rPr lang="en-IN" sz="2100" i="1" dirty="0" smtClean="0">
                <a:latin typeface="Times New Roman" pitchFamily="18" charset="0"/>
                <a:cs typeface="Times New Roman" pitchFamily="18" charset="0"/>
              </a:rPr>
              <a:t>HREF</a:t>
            </a:r>
            <a:r>
              <a:rPr lang="en-IN" sz="2100" dirty="0" smtClean="0">
                <a:latin typeface="Times New Roman" pitchFamily="18" charset="0"/>
                <a:cs typeface="Times New Roman" pitchFamily="18" charset="0"/>
              </a:rPr>
              <a:t> and </a:t>
            </a:r>
            <a:r>
              <a:rPr lang="en-IN" sz="2100" i="1" dirty="0" smtClean="0">
                <a:latin typeface="Times New Roman" pitchFamily="18" charset="0"/>
                <a:cs typeface="Times New Roman" pitchFamily="18" charset="0"/>
              </a:rPr>
              <a:t>href</a:t>
            </a:r>
            <a:r>
              <a:rPr lang="en-IN" sz="2100" dirty="0" smtClean="0">
                <a:latin typeface="Times New Roman" pitchFamily="18" charset="0"/>
                <a:cs typeface="Times New Roman" pitchFamily="18" charset="0"/>
              </a:rPr>
              <a:t> are considered two different XML attributes.</a:t>
            </a:r>
          </a:p>
          <a:p>
            <a:pPr marL="444500" lvl="1" indent="-266700" algn="just">
              <a:buFont typeface="Wingdings" pitchFamily="2" charset="2"/>
              <a:buChar char="Ø"/>
            </a:pPr>
            <a:r>
              <a:rPr lang="en-IN" sz="2100" dirty="0" smtClean="0">
                <a:latin typeface="Times New Roman" pitchFamily="18" charset="0"/>
                <a:cs typeface="Times New Roman" pitchFamily="18" charset="0"/>
              </a:rPr>
              <a:t>Same attribute can not have two values in a syntax. The following example shows incorrect syntax because the attribute </a:t>
            </a:r>
            <a:r>
              <a:rPr lang="en-IN" sz="2100" i="1" dirty="0" smtClean="0">
                <a:latin typeface="Times New Roman" pitchFamily="18" charset="0"/>
                <a:cs typeface="Times New Roman" pitchFamily="18" charset="0"/>
              </a:rPr>
              <a:t>b</a:t>
            </a:r>
            <a:r>
              <a:rPr lang="en-IN" sz="2100" dirty="0" smtClean="0">
                <a:latin typeface="Times New Roman" pitchFamily="18" charset="0"/>
                <a:cs typeface="Times New Roman" pitchFamily="18" charset="0"/>
              </a:rPr>
              <a:t> is specified twice−</a:t>
            </a:r>
          </a:p>
          <a:p>
            <a:pPr marL="444500" lvl="1" indent="-266700" algn="just"/>
            <a:endParaRPr lang="en-IN" sz="2100" dirty="0" smtClean="0">
              <a:latin typeface="Times New Roman" pitchFamily="18" charset="0"/>
              <a:cs typeface="Times New Roman" pitchFamily="18" charset="0"/>
            </a:endParaRPr>
          </a:p>
          <a:p>
            <a:pPr marL="444500" lvl="1" indent="-266700" algn="just"/>
            <a:endParaRPr lang="en-IN" sz="2100" dirty="0" smtClean="0">
              <a:latin typeface="Times New Roman" pitchFamily="18" charset="0"/>
              <a:cs typeface="Times New Roman" pitchFamily="18" charset="0"/>
            </a:endParaRPr>
          </a:p>
          <a:p>
            <a:pPr marL="444500" lvl="1" indent="-266700" algn="just"/>
            <a:endParaRPr lang="en-IN" sz="2100" dirty="0" smtClean="0">
              <a:latin typeface="Times New Roman" pitchFamily="18" charset="0"/>
              <a:cs typeface="Times New Roman" pitchFamily="18" charset="0"/>
            </a:endParaRPr>
          </a:p>
          <a:p>
            <a:pPr marL="444500" lvl="1" indent="-266700" algn="just"/>
            <a:endParaRPr lang="en-IN" sz="2100" dirty="0" smtClean="0">
              <a:latin typeface="Times New Roman" pitchFamily="18" charset="0"/>
              <a:cs typeface="Times New Roman" pitchFamily="18" charset="0"/>
            </a:endParaRPr>
          </a:p>
          <a:p>
            <a:pPr marL="444500" lvl="1" indent="-266700" algn="just">
              <a:buFont typeface="Wingdings" pitchFamily="2" charset="2"/>
              <a:buChar char="Ø"/>
            </a:pPr>
            <a:r>
              <a:rPr lang="en-IN" sz="2100" dirty="0" smtClean="0">
                <a:latin typeface="Times New Roman" pitchFamily="18" charset="0"/>
                <a:cs typeface="Times New Roman" pitchFamily="18" charset="0"/>
              </a:rPr>
              <a:t>Attribute names are defined without quotation marks, whereas attribute values must always appear in quotation marks. Following example demonstrates incorrect xml syntax−</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100" dirty="0" smtClean="0">
              <a:latin typeface="Times New Roman" pitchFamily="18" charset="0"/>
              <a:cs typeface="Times New Roman" pitchFamily="18" charset="0"/>
            </a:endParaRPr>
          </a:p>
        </p:txBody>
      </p:sp>
      <p:grpSp>
        <p:nvGrpSpPr>
          <p:cNvPr id="16" name="Group 15"/>
          <p:cNvGrpSpPr/>
          <p:nvPr/>
        </p:nvGrpSpPr>
        <p:grpSpPr>
          <a:xfrm>
            <a:off x="1371600" y="3224768"/>
            <a:ext cx="6400800" cy="902732"/>
            <a:chOff x="1371600" y="3124200"/>
            <a:chExt cx="6400800" cy="902732"/>
          </a:xfrm>
        </p:grpSpPr>
        <p:sp>
          <p:nvSpPr>
            <p:cNvPr id="6" name="TextBox 5"/>
            <p:cNvSpPr txBox="1"/>
            <p:nvPr/>
          </p:nvSpPr>
          <p:spPr>
            <a:xfrm>
              <a:off x="1371600" y="3124200"/>
              <a:ext cx="64008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&lt;a </a:t>
              </a:r>
              <a:r>
                <a:rPr lang="en-IN" b="1" dirty="0" smtClean="0">
                  <a:latin typeface="Courier New" pitchFamily="49" charset="0"/>
                  <a:cs typeface="Courier New" pitchFamily="49" charset="0"/>
                </a:rPr>
                <a:t>b</a:t>
              </a:r>
              <a:r>
                <a:rPr lang="en-IN" dirty="0" smtClean="0">
                  <a:latin typeface="Courier New" pitchFamily="49" charset="0"/>
                  <a:cs typeface="Courier New" pitchFamily="49" charset="0"/>
                </a:rPr>
                <a:t> = "x" c = "y" </a:t>
              </a:r>
              <a:r>
                <a:rPr lang="en-IN" b="1" dirty="0" smtClean="0">
                  <a:latin typeface="Courier New" pitchFamily="49" charset="0"/>
                  <a:cs typeface="Courier New" pitchFamily="49" charset="0"/>
                </a:rPr>
                <a:t>b</a:t>
              </a:r>
              <a:r>
                <a:rPr lang="en-IN" dirty="0" smtClean="0">
                  <a:latin typeface="Courier New" pitchFamily="49" charset="0"/>
                  <a:cs typeface="Courier New" pitchFamily="49" charset="0"/>
                </a:rPr>
                <a:t> = "z"&gt;....&lt;/a&gt;</a:t>
              </a:r>
              <a:endParaRPr lang="en-US" dirty="0" smtClean="0">
                <a:latin typeface="Courier New" pitchFamily="49" charset="0"/>
                <a:cs typeface="Courier New" pitchFamily="49" charset="0"/>
              </a:endParaRPr>
            </a:p>
          </p:txBody>
        </p:sp>
        <p:sp>
          <p:nvSpPr>
            <p:cNvPr id="9" name="TextBox 8"/>
            <p:cNvSpPr txBox="1"/>
            <p:nvPr/>
          </p:nvSpPr>
          <p:spPr>
            <a:xfrm>
              <a:off x="1371600" y="3657600"/>
              <a:ext cx="64008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&lt;a b = "x" c = "y"&gt;....&lt;/a&gt;</a:t>
              </a:r>
              <a:endParaRPr lang="en-US" dirty="0" smtClean="0">
                <a:latin typeface="Courier New" pitchFamily="49" charset="0"/>
                <a:cs typeface="Courier New" pitchFamily="49" charset="0"/>
              </a:endParaRPr>
            </a:p>
          </p:txBody>
        </p:sp>
      </p:grpSp>
      <p:grpSp>
        <p:nvGrpSpPr>
          <p:cNvPr id="15" name="Group 14"/>
          <p:cNvGrpSpPr/>
          <p:nvPr/>
        </p:nvGrpSpPr>
        <p:grpSpPr>
          <a:xfrm>
            <a:off x="1371600" y="5574268"/>
            <a:ext cx="6400800" cy="902732"/>
            <a:chOff x="1371600" y="5410200"/>
            <a:chExt cx="6400800" cy="902732"/>
          </a:xfrm>
        </p:grpSpPr>
        <p:sp>
          <p:nvSpPr>
            <p:cNvPr id="8" name="TextBox 7"/>
            <p:cNvSpPr txBox="1"/>
            <p:nvPr/>
          </p:nvSpPr>
          <p:spPr>
            <a:xfrm>
              <a:off x="1371600" y="5410200"/>
              <a:ext cx="64008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&lt;a b = x&gt;....&lt;/a</a:t>
              </a:r>
              <a:endParaRPr lang="en-US" dirty="0" smtClean="0">
                <a:latin typeface="Courier New" pitchFamily="49" charset="0"/>
                <a:cs typeface="Courier New" pitchFamily="49" charset="0"/>
              </a:endParaRPr>
            </a:p>
          </p:txBody>
        </p:sp>
        <p:sp>
          <p:nvSpPr>
            <p:cNvPr id="10" name="TextBox 9"/>
            <p:cNvSpPr txBox="1"/>
            <p:nvPr/>
          </p:nvSpPr>
          <p:spPr>
            <a:xfrm>
              <a:off x="1371600" y="5943600"/>
              <a:ext cx="6400800" cy="369332"/>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Courier New" pitchFamily="49" charset="0"/>
                  <a:cs typeface="Courier New" pitchFamily="49" charset="0"/>
                </a:rPr>
                <a:t>&lt;a b = </a:t>
              </a:r>
              <a:r>
                <a:rPr lang="en-IN" b="1" dirty="0" smtClean="0">
                  <a:latin typeface="Courier New" pitchFamily="49" charset="0"/>
                  <a:cs typeface="Courier New" pitchFamily="49" charset="0"/>
                </a:rPr>
                <a:t>"x"</a:t>
              </a:r>
              <a:r>
                <a:rPr lang="en-IN" dirty="0" smtClean="0">
                  <a:latin typeface="Courier New" pitchFamily="49" charset="0"/>
                  <a:cs typeface="Courier New" pitchFamily="49" charset="0"/>
                </a:rPr>
                <a:t>&gt;....&lt;/a</a:t>
              </a:r>
              <a:endParaRPr lang="en-US" dirty="0" smtClean="0">
                <a:latin typeface="Courier New" pitchFamily="49" charset="0"/>
                <a:cs typeface="Courier New" pitchFamily="49" charset="0"/>
              </a:endParaRPr>
            </a:p>
          </p:txBody>
        </p:sp>
      </p:grpSp>
      <p:pic>
        <p:nvPicPr>
          <p:cNvPr id="11" name="Picture 2" descr="C:\Users\Hello\Desktop\wrong.gif"/>
          <p:cNvPicPr>
            <a:picLocks noChangeAspect="1" noChangeArrowheads="1"/>
          </p:cNvPicPr>
          <p:nvPr/>
        </p:nvPicPr>
        <p:blipFill>
          <a:blip r:embed="rId2"/>
          <a:srcRect/>
          <a:stretch>
            <a:fillRect/>
          </a:stretch>
        </p:blipFill>
        <p:spPr bwMode="auto">
          <a:xfrm>
            <a:off x="7239000" y="3208774"/>
            <a:ext cx="381000" cy="372626"/>
          </a:xfrm>
          <a:prstGeom prst="rect">
            <a:avLst/>
          </a:prstGeom>
          <a:noFill/>
        </p:spPr>
      </p:pic>
      <p:pic>
        <p:nvPicPr>
          <p:cNvPr id="12" name="Picture 2" descr="C:\Users\Hello\Desktop\wrong.gif"/>
          <p:cNvPicPr>
            <a:picLocks noChangeAspect="1" noChangeArrowheads="1"/>
          </p:cNvPicPr>
          <p:nvPr/>
        </p:nvPicPr>
        <p:blipFill>
          <a:blip r:embed="rId2"/>
          <a:srcRect/>
          <a:stretch>
            <a:fillRect/>
          </a:stretch>
        </p:blipFill>
        <p:spPr bwMode="auto">
          <a:xfrm>
            <a:off x="7239000" y="5570974"/>
            <a:ext cx="381000" cy="372626"/>
          </a:xfrm>
          <a:prstGeom prst="rect">
            <a:avLst/>
          </a:prstGeom>
          <a:noFill/>
        </p:spPr>
      </p:pic>
      <p:pic>
        <p:nvPicPr>
          <p:cNvPr id="13" name="Picture 3" descr="C:\Users\Hello\Desktop\tick-305245__3401.png"/>
          <p:cNvPicPr>
            <a:picLocks noChangeAspect="1" noChangeArrowheads="1"/>
          </p:cNvPicPr>
          <p:nvPr/>
        </p:nvPicPr>
        <p:blipFill>
          <a:blip r:embed="rId3" cstate="print"/>
          <a:srcRect/>
          <a:stretch>
            <a:fillRect/>
          </a:stretch>
        </p:blipFill>
        <p:spPr bwMode="auto">
          <a:xfrm>
            <a:off x="7239000" y="3677379"/>
            <a:ext cx="457200" cy="424721"/>
          </a:xfrm>
          <a:prstGeom prst="rect">
            <a:avLst/>
          </a:prstGeom>
          <a:noFill/>
        </p:spPr>
      </p:pic>
      <p:pic>
        <p:nvPicPr>
          <p:cNvPr id="14" name="Picture 3" descr="C:\Users\Hello\Desktop\tick-305245__3401.png"/>
          <p:cNvPicPr>
            <a:picLocks noChangeAspect="1" noChangeArrowheads="1"/>
          </p:cNvPicPr>
          <p:nvPr/>
        </p:nvPicPr>
        <p:blipFill>
          <a:blip r:embed="rId3" cstate="print"/>
          <a:srcRect/>
          <a:stretch>
            <a:fillRect/>
          </a:stretch>
        </p:blipFill>
        <p:spPr bwMode="auto">
          <a:xfrm>
            <a:off x="7239000" y="6019800"/>
            <a:ext cx="457200" cy="424721"/>
          </a:xfrm>
          <a:prstGeom prst="rect">
            <a:avLst/>
          </a:prstGeom>
          <a:noFill/>
        </p:spPr>
      </p:pic>
      <p:sp>
        <p:nvSpPr>
          <p:cNvPr id="17"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Tags/Elements</a:t>
            </a:r>
            <a:endParaRPr lang="en-IN" sz="4000" dirty="0">
              <a:solidFill>
                <a:srgbClr val="696464"/>
              </a:solidFill>
              <a:latin typeface="Franklin Gothic Book"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dirty="0"/>
          </a:p>
        </p:txBody>
      </p:sp>
      <p:cxnSp>
        <p:nvCxnSpPr>
          <p:cNvPr id="3" name="Straight Connector 2"/>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Example</a:t>
            </a:r>
            <a:endParaRPr lang="en-IN" sz="4000" dirty="0">
              <a:solidFill>
                <a:srgbClr val="696464"/>
              </a:solidFill>
              <a:latin typeface="Franklin Gothic Book" pitchFamily="34" charset="0"/>
            </a:endParaRPr>
          </a:p>
        </p:txBody>
      </p:sp>
      <p:grpSp>
        <p:nvGrpSpPr>
          <p:cNvPr id="7" name="Group 6"/>
          <p:cNvGrpSpPr/>
          <p:nvPr/>
        </p:nvGrpSpPr>
        <p:grpSpPr>
          <a:xfrm>
            <a:off x="838200" y="1219200"/>
            <a:ext cx="7543800" cy="5257800"/>
            <a:chOff x="838200" y="1219200"/>
            <a:chExt cx="7543800" cy="5257800"/>
          </a:xfrm>
        </p:grpSpPr>
        <p:sp>
          <p:nvSpPr>
            <p:cNvPr id="5" name="Rectangle 4"/>
            <p:cNvSpPr/>
            <p:nvPr/>
          </p:nvSpPr>
          <p:spPr>
            <a:xfrm>
              <a:off x="838200" y="1219200"/>
              <a:ext cx="7543800" cy="5257800"/>
            </a:xfrm>
            <a:prstGeom prst="rect">
              <a:avLst/>
            </a:prstGeom>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numCol="1" rtlCol="0" anchor="ctr"/>
            <a:lstStyle/>
            <a:p>
              <a:r>
                <a:rPr lang="en-IN" sz="1700" dirty="0" smtClean="0">
                  <a:latin typeface="Courier New" pitchFamily="49" charset="0"/>
                  <a:cs typeface="Courier New" pitchFamily="49" charset="0"/>
                </a:rPr>
                <a:t>&lt;?xml version="1.0“ encoding="UTF-8“standalone="no"?&gt;</a:t>
              </a:r>
            </a:p>
            <a:p>
              <a:r>
                <a:rPr lang="en-US" sz="1700" dirty="0" smtClean="0">
                  <a:latin typeface="Courier New" pitchFamily="49" charset="0"/>
                  <a:cs typeface="Courier New" pitchFamily="49" charset="0"/>
                </a:rPr>
                <a:t>&lt;Students&gt;</a:t>
              </a:r>
            </a:p>
            <a:p>
              <a:r>
                <a:rPr lang="en-US" sz="1700" dirty="0" smtClean="0">
                  <a:latin typeface="Courier New" pitchFamily="49" charset="0"/>
                  <a:cs typeface="Courier New" pitchFamily="49" charset="0"/>
                </a:rPr>
                <a:t>	&lt;Student&gt;</a:t>
              </a:r>
            </a:p>
            <a:p>
              <a:r>
                <a:rPr lang="en-US" sz="1700" dirty="0" smtClean="0">
                  <a:latin typeface="Courier New" pitchFamily="49" charset="0"/>
                  <a:cs typeface="Courier New" pitchFamily="49" charset="0"/>
                </a:rPr>
                <a:t>		&lt;Name&gt;MAULIK PATEL     &lt;/Name&gt;</a:t>
              </a:r>
            </a:p>
            <a:p>
              <a:r>
                <a:rPr lang="en-US" sz="1700" dirty="0" smtClean="0">
                  <a:latin typeface="Courier New" pitchFamily="49" charset="0"/>
                  <a:cs typeface="Courier New" pitchFamily="49" charset="0"/>
                </a:rPr>
                <a:t>		&lt;Enroll_No&gt;150124116006&lt;/Enroll_No&gt;</a:t>
              </a:r>
            </a:p>
            <a:p>
              <a:r>
                <a:rPr lang="en-US" sz="1700" dirty="0" smtClean="0">
                  <a:latin typeface="Courier New" pitchFamily="49" charset="0"/>
                  <a:cs typeface="Courier New" pitchFamily="49" charset="0"/>
                </a:rPr>
                <a:t>		&lt;Branch&gt;IT&lt;/Branch&gt;</a:t>
              </a:r>
            </a:p>
            <a:p>
              <a:r>
                <a:rPr lang="en-US" sz="1700" dirty="0" smtClean="0">
                  <a:latin typeface="Courier New" pitchFamily="49" charset="0"/>
                  <a:cs typeface="Courier New" pitchFamily="49" charset="0"/>
                </a:rPr>
                <a:t>		&lt;Semester&gt;6th&lt;/Semester&gt;</a:t>
              </a:r>
            </a:p>
            <a:p>
              <a:r>
                <a:rPr lang="en-US" sz="1700" dirty="0" smtClean="0">
                  <a:latin typeface="Courier New" pitchFamily="49" charset="0"/>
                  <a:cs typeface="Courier New" pitchFamily="49" charset="0"/>
                </a:rPr>
                <a:t>		&lt;College&gt;Gandhinagar&lt;/College&gt;</a:t>
              </a:r>
            </a:p>
            <a:p>
              <a:r>
                <a:rPr lang="en-US" sz="1700" dirty="0" smtClean="0">
                  <a:latin typeface="Courier New" pitchFamily="49" charset="0"/>
                  <a:cs typeface="Courier New" pitchFamily="49" charset="0"/>
                </a:rPr>
                <a:t>	&lt;/Student&gt;</a:t>
              </a:r>
            </a:p>
            <a:p>
              <a:endParaRPr lang="en-US" sz="1700" dirty="0" smtClean="0">
                <a:latin typeface="Courier New" pitchFamily="49" charset="0"/>
                <a:cs typeface="Courier New" pitchFamily="49" charset="0"/>
              </a:endParaRPr>
            </a:p>
            <a:p>
              <a:r>
                <a:rPr lang="en-IN" sz="1700" dirty="0" smtClean="0">
                  <a:latin typeface="Courier New" pitchFamily="49" charset="0"/>
                  <a:cs typeface="Courier New" pitchFamily="49" charset="0"/>
                </a:rPr>
                <a:t>	&lt;Student&gt;</a:t>
              </a:r>
            </a:p>
            <a:p>
              <a:r>
                <a:rPr lang="en-IN" sz="1700" dirty="0" smtClean="0">
                  <a:latin typeface="Courier New" pitchFamily="49" charset="0"/>
                  <a:cs typeface="Courier New" pitchFamily="49" charset="0"/>
                </a:rPr>
                <a:t>		&lt;Name&gt;URVIL PATEL&lt;/Name&gt;</a:t>
              </a:r>
            </a:p>
            <a:p>
              <a:r>
                <a:rPr lang="en-IN" sz="1700" dirty="0" smtClean="0">
                  <a:latin typeface="Courier New" pitchFamily="49" charset="0"/>
                  <a:cs typeface="Courier New" pitchFamily="49" charset="0"/>
                </a:rPr>
                <a:t>      	       &lt;Enroll_No&gt;150124116005&lt;/Enroll_NO&gt;</a:t>
              </a:r>
            </a:p>
            <a:p>
              <a:r>
                <a:rPr lang="en-IN" sz="1700" dirty="0" smtClean="0">
                  <a:latin typeface="Courier New" pitchFamily="49" charset="0"/>
                  <a:cs typeface="Courier New" pitchFamily="49" charset="0"/>
                </a:rPr>
                <a:t>		&lt;Branch&gt;IT&lt;/Branch&gt;</a:t>
              </a:r>
            </a:p>
            <a:p>
              <a:r>
                <a:rPr lang="en-IN" sz="1700" dirty="0" smtClean="0">
                  <a:latin typeface="Courier New" pitchFamily="49" charset="0"/>
                  <a:cs typeface="Courier New" pitchFamily="49" charset="0"/>
                </a:rPr>
                <a:t>		&lt;Semester&gt;6th&lt;/Semester&gt;</a:t>
              </a:r>
            </a:p>
            <a:p>
              <a:r>
                <a:rPr lang="en-IN" sz="1700" dirty="0" smtClean="0">
                  <a:latin typeface="Courier New" pitchFamily="49" charset="0"/>
                  <a:cs typeface="Courier New" pitchFamily="49" charset="0"/>
                </a:rPr>
                <a:t>		&lt;College&gt;Gandhinagar&lt;/College&gt;</a:t>
              </a:r>
            </a:p>
            <a:p>
              <a:r>
                <a:rPr lang="en-IN" sz="1700" dirty="0" smtClean="0">
                  <a:latin typeface="Courier New" pitchFamily="49" charset="0"/>
                  <a:cs typeface="Courier New" pitchFamily="49" charset="0"/>
                </a:rPr>
                <a:t>	&lt;/Student&gt;</a:t>
              </a:r>
              <a:endParaRPr lang="en-US" sz="1700" dirty="0" smtClean="0">
                <a:latin typeface="Courier New" pitchFamily="49" charset="0"/>
                <a:cs typeface="Courier New" pitchFamily="49" charset="0"/>
              </a:endParaRPr>
            </a:p>
            <a:p>
              <a:r>
                <a:rPr lang="en-US" sz="1700" dirty="0" smtClean="0">
                  <a:latin typeface="Courier New" pitchFamily="49" charset="0"/>
                  <a:cs typeface="Courier New" pitchFamily="49" charset="0"/>
                </a:rPr>
                <a:t>	</a:t>
              </a:r>
            </a:p>
            <a:p>
              <a:r>
                <a:rPr lang="en-US" sz="1700" dirty="0" smtClean="0">
                  <a:latin typeface="Courier New" pitchFamily="49" charset="0"/>
                  <a:cs typeface="Courier New" pitchFamily="49" charset="0"/>
                </a:rPr>
                <a:t>&lt;/Students&gt;</a:t>
              </a:r>
              <a:endParaRPr lang="en-US" sz="1700" dirty="0">
                <a:latin typeface="Courier New" pitchFamily="49" charset="0"/>
                <a:cs typeface="Courier New" pitchFamily="49" charset="0"/>
              </a:endParaRPr>
            </a:p>
          </p:txBody>
        </p:sp>
        <p:sp>
          <p:nvSpPr>
            <p:cNvPr id="6" name="TextBox 5"/>
            <p:cNvSpPr txBox="1"/>
            <p:nvPr/>
          </p:nvSpPr>
          <p:spPr>
            <a:xfrm>
              <a:off x="6326515" y="5829300"/>
              <a:ext cx="1903085" cy="461665"/>
            </a:xfrm>
            <a:prstGeom prst="rect">
              <a:avLst/>
            </a:prstGeom>
            <a:solidFill>
              <a:schemeClr val="accent1">
                <a:lumMod val="40000"/>
                <a:lumOff val="60000"/>
              </a:schemeClr>
            </a:solidFill>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b="1" dirty="0" smtClean="0"/>
                <a:t>Students.xml</a:t>
              </a:r>
              <a:endParaRPr lang="en-US" sz="2400" b="1"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a:solidFill>
                  <a:srgbClr val="696464"/>
                </a:solidFill>
                <a:latin typeface="Franklin Gothic Book" pitchFamily="34" charset="0"/>
              </a:rPr>
              <a:t>Content</a:t>
            </a:r>
          </a:p>
        </p:txBody>
      </p:sp>
      <p:sp>
        <p:nvSpPr>
          <p:cNvPr id="21" name="Text Box 1"/>
          <p:cNvSpPr txBox="1">
            <a:spLocks noChangeArrowheads="1"/>
          </p:cNvSpPr>
          <p:nvPr/>
        </p:nvSpPr>
        <p:spPr bwMode="auto">
          <a:xfrm>
            <a:off x="584200" y="1285875"/>
            <a:ext cx="7975600" cy="4581525"/>
          </a:xfrm>
          <a:prstGeom prst="rect">
            <a:avLst/>
          </a:prstGeom>
          <a:noFill/>
          <a:ln w="9525">
            <a:noFill/>
            <a:round/>
            <a:headEnd/>
            <a:tailEnd/>
          </a:ln>
        </p:spPr>
        <p:txBody>
          <a:bodyPr/>
          <a:lstStyle/>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What is XML?</a:t>
            </a:r>
            <a:endParaRPr lang="en-US"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What is Markup?</a:t>
            </a:r>
            <a:endParaRPr lang="en-US"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Characteristics of XML</a:t>
            </a:r>
            <a:endParaRPr lang="en-US"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400" dirty="0" smtClean="0">
                <a:solidFill>
                  <a:schemeClr val="tx1"/>
                </a:solidFill>
                <a:latin typeface="Times New Roman" pitchFamily="18" charset="0"/>
                <a:cs typeface="Times New Roman" pitchFamily="18" charset="0"/>
              </a:rPr>
              <a:t>Is XML a Programming Language?</a:t>
            </a: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400" dirty="0" smtClean="0">
                <a:latin typeface="Times New Roman" pitchFamily="18" charset="0"/>
                <a:cs typeface="Times New Roman" pitchFamily="18" charset="0"/>
              </a:rPr>
              <a:t>Difference between XML &amp; HTML</a:t>
            </a:r>
            <a:endParaRPr lang="nl-NL"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XML Document</a:t>
            </a:r>
            <a:endParaRPr lang="en-US"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XML Declaration</a:t>
            </a: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latin typeface="Times New Roman" pitchFamily="18" charset="0"/>
                <a:cs typeface="Times New Roman" pitchFamily="18" charset="0"/>
              </a:rPr>
              <a:t>XML Tags/Elements</a:t>
            </a: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solidFill>
                  <a:schemeClr val="tx1"/>
                </a:solidFill>
                <a:latin typeface="Times New Roman" pitchFamily="18" charset="0"/>
                <a:cs typeface="Times New Roman" pitchFamily="18" charset="0"/>
              </a:rPr>
              <a:t>Example</a:t>
            </a:r>
            <a:endParaRPr lang="en-US" sz="2400" dirty="0">
              <a:solidFill>
                <a:schemeClr val="tx1"/>
              </a:solidFill>
              <a:latin typeface="Times New Roman" pitchFamily="18" charset="0"/>
              <a:cs typeface="Times New Roman" pitchFamily="18" charset="0"/>
            </a:endParaRP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Uses of XML</a:t>
            </a:r>
          </a:p>
          <a:p>
            <a:pPr marL="539750" lvl="1"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latin typeface="Times New Roman" pitchFamily="18" charset="0"/>
                <a:cs typeface="Times New Roman" pitchFamily="18" charset="0"/>
              </a:rPr>
              <a:t>XML Tools</a:t>
            </a:r>
            <a:endParaRPr lang="en-US" sz="2400" dirty="0">
              <a:solidFill>
                <a:schemeClr val="tx1"/>
              </a:solidFill>
              <a:latin typeface="Times New Roman" pitchFamily="18" charset="0"/>
              <a:cs typeface="Times New Roman" pitchFamily="18" charset="0"/>
            </a:endParaRPr>
          </a:p>
        </p:txBody>
      </p:sp>
      <p:sp>
        <p:nvSpPr>
          <p:cNvPr id="22"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561FB28-8879-4216-979B-5956CD0700E1}"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400" dirty="0">
              <a:solidFill>
                <a:srgbClr val="FFFFFF"/>
              </a:solidFill>
              <a:latin typeface="Franklin Gothic Book" pitchFamily="34" charset="0"/>
            </a:endParaRPr>
          </a:p>
        </p:txBody>
      </p:sp>
      <p:cxnSp>
        <p:nvCxnSpPr>
          <p:cNvPr id="24" name="Straight Connector 23"/>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Uses of XML</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4786313"/>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work behind the scene to simplify the creation of HTML documents for large web sites.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is used to describe the content of document.</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is used to Exchange data between dissimilar system.</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be used to exchange the information between organizations and systems.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be used as database to store data.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Uses of XML</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438275"/>
            <a:ext cx="8143875" cy="38195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be used for offloading and reloading of databases.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be used to store and arrange the data, which can customize your data handling needs.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XML can easily be merged with style sheets to create almost any desired output.</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latin typeface="Times New Roman" pitchFamily="18" charset="0"/>
                <a:cs typeface="Times New Roman" pitchFamily="18" charset="0"/>
              </a:rPr>
              <a:t>Virtually, any type of data can be expressed as an XML document.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dirty="0"/>
          </a:p>
        </p:txBody>
      </p:sp>
      <p:sp>
        <p:nvSpPr>
          <p:cNvPr id="4"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tools</a:t>
            </a:r>
            <a:endParaRPr lang="en-IN" sz="4000" dirty="0">
              <a:solidFill>
                <a:srgbClr val="696464"/>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1"/>
          <p:cNvSpPr txBox="1">
            <a:spLocks noChangeArrowheads="1"/>
          </p:cNvSpPr>
          <p:nvPr/>
        </p:nvSpPr>
        <p:spPr bwMode="auto">
          <a:xfrm>
            <a:off x="745332" y="1514475"/>
            <a:ext cx="7653337" cy="4124325"/>
          </a:xfrm>
          <a:prstGeom prst="rect">
            <a:avLst/>
          </a:prstGeom>
          <a:noFill/>
          <a:ln w="9525">
            <a:noFill/>
            <a:round/>
            <a:headEnd/>
            <a:tailEnd/>
          </a:ln>
        </p:spPr>
        <p:txBody>
          <a:bodyPr numCol="2"/>
          <a:lstStyle/>
          <a:p>
            <a:pPr marL="444500" indent="-444500" fontAlgn="base">
              <a:buFont typeface="Wingdings" pitchFamily="2" charset="2"/>
              <a:buChar char="q"/>
            </a:pPr>
            <a:r>
              <a:rPr lang="en-IN" sz="2400" dirty="0" smtClean="0">
                <a:latin typeface="Times New Roman" pitchFamily="18" charset="0"/>
                <a:cs typeface="Times New Roman" pitchFamily="18" charset="0"/>
              </a:rPr>
              <a:t>XML schema generators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validators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formatters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editors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RSS feed generators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tools</a:t>
            </a:r>
          </a:p>
          <a:p>
            <a:pPr marL="444500" indent="-444500" fontAlgn="base"/>
            <a:endParaRPr lang="en-IN" sz="2400" dirty="0" smtClean="0">
              <a:latin typeface="Times New Roman" pitchFamily="18" charset="0"/>
              <a:cs typeface="Times New Roman" pitchFamily="18" charset="0"/>
            </a:endParaRP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open source tools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IDEs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XML Compare tools</a:t>
            </a:r>
          </a:p>
          <a:p>
            <a:pPr marL="444500" indent="-444500" fontAlgn="base">
              <a:buFont typeface="Wingdings" pitchFamily="2" charset="2"/>
              <a:buChar char="q"/>
            </a:pPr>
            <a:endParaRPr lang="en-IN" sz="2400" dirty="0" smtClean="0">
              <a:latin typeface="Times New Roman" pitchFamily="18" charset="0"/>
              <a:cs typeface="Times New Roman" pitchFamily="18" charset="0"/>
            </a:endParaRPr>
          </a:p>
          <a:p>
            <a:pPr marL="449263" indent="-449263" fontAlgn="base">
              <a:buFont typeface="Wingdings" pitchFamily="2" charset="2"/>
              <a:buChar char="q"/>
            </a:pPr>
            <a:r>
              <a:rPr lang="en-IN" sz="2400" dirty="0" smtClean="0">
                <a:latin typeface="Times New Roman" pitchFamily="18" charset="0"/>
                <a:cs typeface="Times New Roman" pitchFamily="18" charset="0"/>
              </a:rPr>
              <a:t>XML sitemap creators and 	       validators</a:t>
            </a:r>
          </a:p>
          <a:p>
            <a:pPr marL="444500" indent="-444500" fontAlgn="base">
              <a:buFont typeface="Wingdings" pitchFamily="2" charset="2"/>
              <a:buChar char="q"/>
            </a:pPr>
            <a:r>
              <a:rPr lang="en-IN" sz="2400" dirty="0" smtClean="0">
                <a:latin typeface="Times New Roman" pitchFamily="18" charset="0"/>
                <a:cs typeface="Times New Roman" pitchFamily="18" charset="0"/>
              </a:rPr>
              <a:t>XPath tools</a:t>
            </a:r>
          </a:p>
          <a:p>
            <a:pPr marL="444500" indent="-444500" fontAlgn="base"/>
            <a:endParaRPr lang="en-IN" sz="2400" dirty="0" smtClean="0">
              <a:latin typeface="Times New Roman" pitchFamily="18" charset="0"/>
              <a:cs typeface="Times New Roman" pitchFamily="18" charset="0"/>
            </a:endParaRPr>
          </a:p>
          <a:p>
            <a:pPr marL="444500" indent="-444500" fontAlgn="base">
              <a:buFont typeface="Wingdings" pitchFamily="2" charset="2"/>
              <a:buChar char="q"/>
            </a:pPr>
            <a:r>
              <a:rPr lang="en-IN" sz="2400" dirty="0" smtClean="0">
                <a:latin typeface="Times New Roman" pitchFamily="18" charset="0"/>
                <a:cs typeface="Times New Roman" pitchFamily="18" charset="0"/>
              </a:rPr>
              <a:t>XQuery tools</a:t>
            </a:r>
          </a:p>
          <a:p>
            <a:pPr marL="444500" indent="-444500" fontAlgn="base"/>
            <a:endParaRPr lang="en-IN" sz="2400" dirty="0" smtClean="0">
              <a:latin typeface="Times New Roman" pitchFamily="18" charset="0"/>
              <a:cs typeface="Times New Roman" pitchFamily="18" charset="0"/>
            </a:endParaRPr>
          </a:p>
          <a:p>
            <a:pPr marL="444500" indent="-444500" fontAlgn="base"/>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a:solidFill>
                  <a:srgbClr val="696464"/>
                </a:solidFill>
                <a:latin typeface="Franklin Gothic Book" pitchFamily="34" charset="0"/>
              </a:rPr>
              <a:t>References </a:t>
            </a:r>
          </a:p>
        </p:txBody>
      </p:sp>
      <p:sp>
        <p:nvSpPr>
          <p:cNvPr id="29699"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6B76697-04F9-4EEA-AA69-75D126C65E80}"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1400" dirty="0">
              <a:solidFill>
                <a:srgbClr val="FFFFFF"/>
              </a:solidFill>
              <a:latin typeface="Franklin Gothic Book" pitchFamily="34" charset="0"/>
            </a:endParaRPr>
          </a:p>
        </p:txBody>
      </p:sp>
      <p:cxnSp>
        <p:nvCxnSpPr>
          <p:cNvPr id="6" name="Straight Connector 5"/>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Up Ribbon 6"/>
          <p:cNvSpPr/>
          <p:nvPr/>
        </p:nvSpPr>
        <p:spPr>
          <a:xfrm>
            <a:off x="457200" y="1752600"/>
            <a:ext cx="8229600" cy="1295400"/>
          </a:xfrm>
          <a:prstGeom prst="ribbon2">
            <a:avLst>
              <a:gd name="adj1" fmla="val 16667"/>
              <a:gd name="adj2" fmla="val 75000"/>
            </a:avLst>
          </a:prstGeom>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ctr" eaLnBrk="0" hangingPunct="0">
              <a:lnSpc>
                <a:spcPct val="150000"/>
              </a:lnSpc>
              <a:buClr>
                <a:schemeClr val="tx1"/>
              </a:buClr>
              <a:buSzPct val="100000"/>
              <a:defRPr/>
            </a:pPr>
            <a:r>
              <a:rPr lang="en-US" dirty="0" smtClean="0">
                <a:solidFill>
                  <a:schemeClr val="tx1"/>
                </a:solidFill>
                <a:latin typeface="Times New Roman" panose="02020603050405020304" pitchFamily="18" charset="0"/>
                <a:cs typeface="Times New Roman" panose="02020603050405020304" pitchFamily="18" charset="0"/>
              </a:rPr>
              <a:t>Accessed [</a:t>
            </a:r>
            <a:r>
              <a:rPr lang="en-US" dirty="0" smtClean="0">
                <a:latin typeface="Times New Roman" panose="02020603050405020304" pitchFamily="18" charset="0"/>
                <a:cs typeface="Times New Roman" panose="02020603050405020304" pitchFamily="18" charset="0"/>
              </a:rPr>
              <a:t>30</a:t>
            </a:r>
            <a:r>
              <a:rPr lang="en-US" dirty="0" smtClean="0">
                <a:solidFill>
                  <a:schemeClr val="tx1"/>
                </a:solidFill>
                <a:latin typeface="Times New Roman" panose="02020603050405020304" pitchFamily="18" charset="0"/>
                <a:cs typeface="Times New Roman" panose="02020603050405020304" pitchFamily="18" charset="0"/>
              </a:rPr>
              <a:t>/01/2018]. Available :</a:t>
            </a:r>
          </a:p>
          <a:p>
            <a:pPr marL="800100" lvl="1" indent="-342900" algn="ctr" eaLnBrk="0" hangingPunct="0">
              <a:lnSpc>
                <a:spcPct val="150000"/>
              </a:lnSpc>
              <a:buClr>
                <a:schemeClr val="tx1"/>
              </a:buClr>
              <a:buSzPct val="100000"/>
              <a:defRP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rgbClr val="000066"/>
                </a:solidFill>
                <a:latin typeface="Times New Roman" panose="02020603050405020304" pitchFamily="18" charset="0"/>
                <a:cs typeface="Times New Roman" panose="02020603050405020304" pitchFamily="18" charset="0"/>
              </a:rPr>
              <a:t>https://www.tutorialspoint.com/XML</a:t>
            </a:r>
            <a:r>
              <a:rPr lang="en-US" sz="2000" b="1" u="sng" dirty="0" smtClean="0">
                <a:solidFill>
                  <a:srgbClr val="000066"/>
                </a:solidFill>
                <a:latin typeface="Times New Roman" panose="02020603050405020304" pitchFamily="18" charset="0"/>
                <a:cs typeface="Times New Roman" panose="02020603050405020304" pitchFamily="18" charset="0"/>
              </a:rPr>
              <a:t>/</a:t>
            </a:r>
            <a:endParaRPr lang="en-US" sz="2000" b="1" u="sng" dirty="0" smtClean="0">
              <a:solidFill>
                <a:srgbClr val="000066"/>
              </a:solidFill>
              <a:latin typeface="Times New Roman" panose="02020603050405020304" pitchFamily="18" charset="0"/>
              <a:cs typeface="Times New Roman" panose="02020603050405020304" pitchFamily="18" charset="0"/>
            </a:endParaRPr>
          </a:p>
        </p:txBody>
      </p:sp>
      <p:sp>
        <p:nvSpPr>
          <p:cNvPr id="9" name="Up Ribbon 8"/>
          <p:cNvSpPr/>
          <p:nvPr/>
        </p:nvSpPr>
        <p:spPr>
          <a:xfrm>
            <a:off x="190500" y="3544277"/>
            <a:ext cx="8763000" cy="1484923"/>
          </a:xfrm>
          <a:prstGeom prst="ribbon2">
            <a:avLst>
              <a:gd name="adj1" fmla="val 16667"/>
              <a:gd name="adj2" fmla="val 75000"/>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eaLnBrk="0" hangingPunct="0">
              <a:lnSpc>
                <a:spcPct val="150000"/>
              </a:lnSpc>
              <a:buClr>
                <a:schemeClr val="tx1"/>
              </a:buClr>
              <a:buSzPct val="100000"/>
              <a:defRPr/>
            </a:pPr>
            <a:r>
              <a:rPr lang="en-IN" dirty="0" smtClean="0">
                <a:solidFill>
                  <a:schemeClr val="tx1"/>
                </a:solidFill>
                <a:latin typeface="Times New Roman" panose="02020603050405020304" pitchFamily="18" charset="0"/>
                <a:cs typeface="Times New Roman" panose="02020603050405020304" pitchFamily="18" charset="0"/>
              </a:rPr>
              <a:t>Also </a:t>
            </a:r>
            <a:r>
              <a:rPr lang="en-IN" dirty="0" smtClean="0">
                <a:solidFill>
                  <a:schemeClr val="tx1"/>
                </a:solidFill>
                <a:latin typeface="Times New Roman" panose="02020603050405020304" pitchFamily="18" charset="0"/>
                <a:cs typeface="Times New Roman" panose="02020603050405020304" pitchFamily="18" charset="0"/>
              </a:rPr>
              <a:t>Available on my </a:t>
            </a:r>
            <a:r>
              <a:rPr lang="en-IN" b="1" dirty="0" smtClean="0">
                <a:solidFill>
                  <a:schemeClr val="tx1"/>
                </a:solidFill>
                <a:latin typeface="Times New Roman" panose="02020603050405020304" pitchFamily="18" charset="0"/>
                <a:cs typeface="Times New Roman" panose="02020603050405020304" pitchFamily="18" charset="0"/>
              </a:rPr>
              <a:t>github</a:t>
            </a:r>
            <a:r>
              <a:rPr lang="en-IN" dirty="0" smtClean="0">
                <a:solidFill>
                  <a:schemeClr val="tx1"/>
                </a:solidFill>
                <a:latin typeface="Times New Roman" panose="02020603050405020304" pitchFamily="18" charset="0"/>
                <a:cs typeface="Times New Roman" panose="02020603050405020304" pitchFamily="18" charset="0"/>
              </a:rPr>
              <a:t> site:</a:t>
            </a:r>
          </a:p>
          <a:p>
            <a:pPr marL="342900" indent="-342900" algn="ctr" eaLnBrk="0" hangingPunct="0">
              <a:lnSpc>
                <a:spcPct val="150000"/>
              </a:lnSpc>
              <a:buClr>
                <a:schemeClr val="tx1"/>
              </a:buClr>
              <a:buSzPct val="100000"/>
              <a:defRPr/>
            </a:pPr>
            <a:r>
              <a:rPr lang="en-IN" sz="2000" u="sng" dirty="0" smtClean="0">
                <a:ln w="1905"/>
                <a:solidFill>
                  <a:srgbClr val="0000CC"/>
                </a:solidFill>
                <a:effectLst>
                  <a:innerShdw blurRad="69850" dist="43180" dir="5400000">
                    <a:srgbClr val="000000">
                      <a:alpha val="65000"/>
                    </a:srgbClr>
                  </a:innerShdw>
                </a:effectLst>
                <a:latin typeface="Times New Roman" pitchFamily="18" charset="0"/>
                <a:cs typeface="Times New Roman" pitchFamily="18" charset="0"/>
              </a:rPr>
              <a:t>maulikpatel295.github.io/ALA/2160701_150124116006.pdf</a:t>
            </a:r>
            <a:endParaRPr lang="en-IN" sz="2000" u="sng" dirty="0" smtClean="0">
              <a:ln w="1905"/>
              <a:solidFill>
                <a:srgbClr val="0000CC"/>
              </a:soli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A53F16D-5040-420C-A755-24FF381A2889}"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1400" dirty="0">
              <a:solidFill>
                <a:srgbClr val="FFFFFF"/>
              </a:solidFill>
              <a:latin typeface="Franklin Gothic Book" pitchFamily="34" charset="0"/>
            </a:endParaRPr>
          </a:p>
        </p:txBody>
      </p:sp>
      <p:sp>
        <p:nvSpPr>
          <p:cNvPr id="30723" name="Rectangle 7"/>
          <p:cNvSpPr>
            <a:spLocks noChangeArrowheads="1"/>
          </p:cNvSpPr>
          <p:nvPr/>
        </p:nvSpPr>
        <p:spPr bwMode="auto">
          <a:xfrm>
            <a:off x="285750" y="428625"/>
            <a:ext cx="8501063" cy="1143000"/>
          </a:xfrm>
          <a:prstGeom prst="rect">
            <a:avLst/>
          </a:prstGeom>
          <a:solidFill>
            <a:schemeClr val="bg1"/>
          </a:solidFill>
          <a:ln w="9525" algn="ctr">
            <a:noFill/>
            <a:round/>
            <a:headEnd/>
            <a:tailEnd/>
          </a:ln>
        </p:spPr>
        <p:txBody>
          <a:bodyPr/>
          <a:lstStyle/>
          <a:p>
            <a:pPr eaLnBrk="0" hangingPunct="0">
              <a:buClr>
                <a:srgbClr val="000000"/>
              </a:buClr>
              <a:buSzPct val="100000"/>
              <a:buFont typeface="Times New Roman" pitchFamily="18" charset="0"/>
              <a:buNone/>
            </a:pPr>
            <a:endParaRPr lang="en-US" dirty="0"/>
          </a:p>
        </p:txBody>
      </p:sp>
      <p:sp>
        <p:nvSpPr>
          <p:cNvPr id="9" name="TextBox 8"/>
          <p:cNvSpPr txBox="1"/>
          <p:nvPr/>
        </p:nvSpPr>
        <p:spPr>
          <a:xfrm>
            <a:off x="2281950" y="2121937"/>
            <a:ext cx="4580100" cy="2862322"/>
          </a:xfrm>
          <a:prstGeom prst="rect">
            <a:avLst/>
          </a:prstGeom>
          <a:noFill/>
        </p:spPr>
        <p:txBody>
          <a:bodyPr wrap="none">
            <a:spAutoFit/>
          </a:bodyPr>
          <a:lstStyle/>
          <a:p>
            <a:pPr algn="ctr" eaLnBrk="0" hangingPunct="0">
              <a:buClr>
                <a:srgbClr val="000000"/>
              </a:buClr>
              <a:buSzPct val="100000"/>
              <a:buFont typeface="Times New Roman" pitchFamily="16" charset="0"/>
              <a:buNone/>
              <a:defRPr/>
            </a:pPr>
            <a:r>
              <a:rPr lang="en-US" sz="9000" b="1" spc="50" dirty="0">
                <a:ln w="19050" cmpd="sng">
                  <a:solidFill>
                    <a:schemeClr val="tx1"/>
                  </a:solidFill>
                  <a:prstDash val="solid"/>
                </a:ln>
                <a:gradFill>
                  <a:gsLst>
                    <a:gs pos="0">
                      <a:srgbClr val="FF3399"/>
                    </a:gs>
                    <a:gs pos="25000">
                      <a:srgbClr val="FF6633"/>
                    </a:gs>
                    <a:gs pos="50000">
                      <a:srgbClr val="FFFF00"/>
                    </a:gs>
                    <a:gs pos="75000">
                      <a:srgbClr val="01A78F"/>
                    </a:gs>
                    <a:gs pos="100000">
                      <a:srgbClr val="3366FF"/>
                    </a:gs>
                  </a:gsLst>
                  <a:lin ang="5400000" scaled="0"/>
                </a:gradFill>
                <a:effectLst>
                  <a:glow rad="53100">
                    <a:schemeClr val="accent6">
                      <a:satMod val="180000"/>
                      <a:alpha val="30000"/>
                    </a:schemeClr>
                  </a:glow>
                </a:effectLst>
                <a:latin typeface="Bookman Old Style" pitchFamily="18" charset="0"/>
                <a:ea typeface="+mn-ea"/>
                <a:cs typeface="Arial" charset="0"/>
              </a:rPr>
              <a:t>THANK</a:t>
            </a:r>
          </a:p>
          <a:p>
            <a:pPr algn="ctr" eaLnBrk="0" hangingPunct="0">
              <a:buClr>
                <a:srgbClr val="000000"/>
              </a:buClr>
              <a:buSzPct val="100000"/>
              <a:buFont typeface="Times New Roman" pitchFamily="16" charset="0"/>
              <a:buNone/>
              <a:defRPr/>
            </a:pPr>
            <a:r>
              <a:rPr lang="en-US" sz="9000" b="1" spc="50" dirty="0">
                <a:ln w="19050" cmpd="sng">
                  <a:solidFill>
                    <a:schemeClr val="tx1"/>
                  </a:solidFill>
                  <a:prstDash val="solid"/>
                </a:ln>
                <a:gradFill>
                  <a:gsLst>
                    <a:gs pos="0">
                      <a:srgbClr val="FF3399"/>
                    </a:gs>
                    <a:gs pos="25000">
                      <a:srgbClr val="FF6633"/>
                    </a:gs>
                    <a:gs pos="50000">
                      <a:srgbClr val="FFFF00"/>
                    </a:gs>
                    <a:gs pos="75000">
                      <a:srgbClr val="01A78F"/>
                    </a:gs>
                    <a:gs pos="100000">
                      <a:srgbClr val="3366FF"/>
                    </a:gs>
                  </a:gsLst>
                  <a:lin ang="5400000" scaled="0"/>
                </a:gradFill>
                <a:effectLst>
                  <a:glow rad="53100">
                    <a:schemeClr val="accent6">
                      <a:satMod val="180000"/>
                      <a:alpha val="30000"/>
                    </a:schemeClr>
                  </a:glow>
                </a:effectLst>
                <a:latin typeface="Bookman Old Style" pitchFamily="18" charset="0"/>
                <a:ea typeface="+mn-ea"/>
                <a:cs typeface="Arial" charset="0"/>
              </a:rPr>
              <a:t>YOU</a:t>
            </a:r>
            <a:endParaRPr lang="en-US" sz="4000" b="1" spc="50" dirty="0">
              <a:ln w="19050" cmpd="sng">
                <a:solidFill>
                  <a:schemeClr val="tx1"/>
                </a:solidFill>
                <a:prstDash val="solid"/>
              </a:ln>
              <a:gradFill>
                <a:gsLst>
                  <a:gs pos="0">
                    <a:srgbClr val="FF3399"/>
                  </a:gs>
                  <a:gs pos="25000">
                    <a:srgbClr val="FF6633"/>
                  </a:gs>
                  <a:gs pos="50000">
                    <a:srgbClr val="FFFF00"/>
                  </a:gs>
                  <a:gs pos="75000">
                    <a:srgbClr val="01A78F"/>
                  </a:gs>
                  <a:gs pos="100000">
                    <a:srgbClr val="3366FF"/>
                  </a:gs>
                </a:gsLst>
                <a:lin ang="5400000" scaled="0"/>
              </a:gradFill>
              <a:effectLst>
                <a:glow rad="53100">
                  <a:schemeClr val="accent6">
                    <a:satMod val="180000"/>
                    <a:alpha val="30000"/>
                  </a:schemeClr>
                </a:glow>
              </a:effectLst>
              <a:latin typeface="Bookman Old Style" pitchFamily="18" charset="0"/>
              <a:ea typeface="+mn-ea"/>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What is XML?</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1"/>
          <p:cNvSpPr txBox="1">
            <a:spLocks noChangeArrowheads="1"/>
          </p:cNvSpPr>
          <p:nvPr/>
        </p:nvSpPr>
        <p:spPr bwMode="auto">
          <a:xfrm>
            <a:off x="619125" y="1209675"/>
            <a:ext cx="8220075" cy="51149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latin typeface="Times New Roman" pitchFamily="18" charset="0"/>
                <a:cs typeface="Times New Roman" pitchFamily="18" charset="0"/>
              </a:rPr>
              <a:t>XML stands for E</a:t>
            </a:r>
            <a:r>
              <a:rPr lang="en-US" sz="2200" b="1" dirty="0" smtClean="0">
                <a:latin typeface="Times New Roman" pitchFamily="18" charset="0"/>
                <a:cs typeface="Times New Roman" pitchFamily="18" charset="0"/>
              </a:rPr>
              <a:t>X</a:t>
            </a:r>
            <a:r>
              <a:rPr lang="en-US" sz="2200" dirty="0" smtClean="0">
                <a:latin typeface="Times New Roman" pitchFamily="18" charset="0"/>
                <a:cs typeface="Times New Roman" pitchFamily="18" charset="0"/>
              </a:rPr>
              <a:t>tensible </a:t>
            </a:r>
            <a:r>
              <a:rPr lang="en-US" sz="2200" b="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arkup </a:t>
            </a:r>
            <a:r>
              <a:rPr lang="en-US" sz="2200" b="1" dirty="0" smtClean="0">
                <a:latin typeface="Times New Roman" pitchFamily="18" charset="0"/>
                <a:cs typeface="Times New Roman" pitchFamily="18" charset="0"/>
              </a:rPr>
              <a:t>L</a:t>
            </a:r>
            <a:r>
              <a:rPr lang="en-US" sz="2200" dirty="0" smtClean="0">
                <a:latin typeface="Times New Roman" pitchFamily="18" charset="0"/>
                <a:cs typeface="Times New Roman" pitchFamily="18" charset="0"/>
              </a:rPr>
              <a:t>anguage.</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XML is a text-based mark-up language derived from Standard Generalized Markup Language (SGML).</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chemeClr val="tx1"/>
                </a:solidFill>
                <a:latin typeface="Times New Roman" pitchFamily="18" charset="0"/>
                <a:cs typeface="Times New Roman" pitchFamily="18" charset="0"/>
              </a:rPr>
              <a:t>XML is a meta-language, which can be used to store data &amp; act as a mechanism to transfer information between dissimilar systems.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solidFill>
                <a:schemeClr val="tx1"/>
              </a:solidFill>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chemeClr val="tx1"/>
                </a:solidFill>
                <a:latin typeface="Times New Roman" pitchFamily="18" charset="0"/>
                <a:cs typeface="Times New Roman" pitchFamily="18" charset="0"/>
              </a:rPr>
              <a:t>XML was </a:t>
            </a:r>
            <a:r>
              <a:rPr lang="en-US" sz="2200" b="1" dirty="0" smtClean="0">
                <a:solidFill>
                  <a:schemeClr val="tx1"/>
                </a:solidFill>
                <a:latin typeface="Times New Roman" pitchFamily="18" charset="0"/>
                <a:cs typeface="Times New Roman" pitchFamily="18" charset="0"/>
              </a:rPr>
              <a:t>designed to describe data</a:t>
            </a:r>
            <a:r>
              <a:rPr lang="en-US" sz="2200" dirty="0" smtClean="0">
                <a:solidFill>
                  <a:schemeClr val="tx1"/>
                </a:solidFill>
                <a:latin typeface="Times New Roman" pitchFamily="18" charset="0"/>
                <a:cs typeface="Times New Roman" pitchFamily="18" charset="0"/>
              </a:rPr>
              <a:t>.</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solidFill>
                <a:schemeClr val="tx1"/>
              </a:solidFill>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latin typeface="Times New Roman" pitchFamily="18" charset="0"/>
                <a:cs typeface="Times New Roman" pitchFamily="18" charset="0"/>
              </a:rPr>
              <a:t>XML is </a:t>
            </a:r>
            <a:r>
              <a:rPr lang="en-US" sz="2200" b="1" dirty="0" smtClean="0">
                <a:latin typeface="Times New Roman" pitchFamily="18" charset="0"/>
                <a:cs typeface="Times New Roman" pitchFamily="18" charset="0"/>
              </a:rPr>
              <a:t>self describing</a:t>
            </a:r>
            <a:r>
              <a:rPr lang="en-US" sz="2200" dirty="0" smtClean="0">
                <a:latin typeface="Times New Roman" pitchFamily="18" charset="0"/>
                <a:cs typeface="Times New Roman" pitchFamily="18" charset="0"/>
              </a:rPr>
              <a:t>.</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latin typeface="Times New Roman" pitchFamily="18" charset="0"/>
                <a:cs typeface="Times New Roman" pitchFamily="18" charset="0"/>
              </a:rPr>
              <a:t>XML file is saved with </a:t>
            </a:r>
            <a:r>
              <a:rPr lang="en-US" sz="2200" b="1" i="1" dirty="0" smtClean="0">
                <a:latin typeface="Times New Roman" pitchFamily="18" charset="0"/>
                <a:cs typeface="Times New Roman" pitchFamily="18" charset="0"/>
              </a:rPr>
              <a:t>.xml</a:t>
            </a:r>
            <a:r>
              <a:rPr lang="en-US" sz="2200" dirty="0" smtClean="0">
                <a:latin typeface="Times New Roman" pitchFamily="18" charset="0"/>
                <a:cs typeface="Times New Roman" pitchFamily="18" charset="0"/>
              </a:rPr>
              <a:t> extention.</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latin typeface="Times New Roman" pitchFamily="18" charset="0"/>
              <a:cs typeface="Times New Roman" pitchFamily="18" charset="0"/>
            </a:endParaRPr>
          </a:p>
        </p:txBody>
      </p:sp>
      <p:pic>
        <p:nvPicPr>
          <p:cNvPr id="1026" name="Picture 2" descr="C:\Users\Hello\Desktop\xml.png"/>
          <p:cNvPicPr>
            <a:picLocks noChangeAspect="1" noChangeArrowheads="1"/>
          </p:cNvPicPr>
          <p:nvPr/>
        </p:nvPicPr>
        <p:blipFill>
          <a:blip r:embed="rId2" cstate="print"/>
          <a:srcRect/>
          <a:stretch>
            <a:fillRect/>
          </a:stretch>
        </p:blipFill>
        <p:spPr bwMode="auto">
          <a:xfrm>
            <a:off x="5867400" y="4343400"/>
            <a:ext cx="2061543" cy="189071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3" name="Straight Connector 2"/>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What is XML?</a:t>
            </a:r>
            <a:endParaRPr lang="en-IN" sz="4000" dirty="0">
              <a:solidFill>
                <a:srgbClr val="696464"/>
              </a:solidFill>
              <a:latin typeface="Franklin Gothic Book" pitchFamily="34" charset="0"/>
            </a:endParaRPr>
          </a:p>
        </p:txBody>
      </p:sp>
      <p:sp>
        <p:nvSpPr>
          <p:cNvPr id="5" name="Text Box 1"/>
          <p:cNvSpPr txBox="1">
            <a:spLocks noChangeArrowheads="1"/>
          </p:cNvSpPr>
          <p:nvPr/>
        </p:nvSpPr>
        <p:spPr bwMode="auto">
          <a:xfrm>
            <a:off x="500063" y="1285875"/>
            <a:ext cx="8143875" cy="48863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chemeClr val="tx1"/>
                </a:solidFill>
                <a:latin typeface="Times New Roman" pitchFamily="18" charset="0"/>
                <a:cs typeface="Times New Roman" pitchFamily="18" charset="0"/>
              </a:rPr>
              <a:t>XML uses a DTD (</a:t>
            </a:r>
            <a:r>
              <a:rPr lang="en-US" sz="2200" b="1" dirty="0" smtClean="0">
                <a:solidFill>
                  <a:schemeClr val="tx1"/>
                </a:solidFill>
                <a:latin typeface="Times New Roman" pitchFamily="18" charset="0"/>
                <a:cs typeface="Times New Roman" pitchFamily="18" charset="0"/>
              </a:rPr>
              <a:t>Document Type Definition</a:t>
            </a:r>
            <a:r>
              <a:rPr lang="en-US" sz="2200" dirty="0" smtClean="0">
                <a:solidFill>
                  <a:schemeClr val="tx1"/>
                </a:solidFill>
                <a:latin typeface="Times New Roman" pitchFamily="18" charset="0"/>
                <a:cs typeface="Times New Roman" pitchFamily="18" charset="0"/>
              </a:rPr>
              <a:t>) to formally describe the data.</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solidFill>
                <a:schemeClr val="tx1"/>
              </a:solidFill>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latin typeface="Times New Roman" pitchFamily="18" charset="0"/>
                <a:cs typeface="Times New Roman" pitchFamily="18" charset="0"/>
              </a:rPr>
              <a:t>XML is a markup language much like HTML, but XML </a:t>
            </a:r>
            <a:r>
              <a:rPr lang="en-US" sz="2200" b="1" dirty="0" smtClean="0">
                <a:latin typeface="Times New Roman" pitchFamily="18" charset="0"/>
                <a:cs typeface="Times New Roman" pitchFamily="18" charset="0"/>
              </a:rPr>
              <a:t>tags are not predefined</a:t>
            </a:r>
            <a:r>
              <a:rPr lang="en-US" sz="2200" dirty="0" smtClean="0">
                <a:latin typeface="Times New Roman" pitchFamily="18" charset="0"/>
                <a:cs typeface="Times New Roman" pitchFamily="18" charset="0"/>
              </a:rPr>
              <a:t> in XML. You must define your own tags.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dirty="0" smtClean="0">
              <a:solidFill>
                <a:schemeClr val="tx1"/>
              </a:solidFill>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XML tags identify the data and are used to store and organize the data, rather than specifying how to display it like HTML tags, which are used to display the data.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XML is not going to replace HTML in the near future, but it introduces new possibilities by adopting many successful features of 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mj-lt"/>
              </a:rPr>
              <a:t>What is Markup?</a:t>
            </a:r>
            <a:endParaRPr lang="en-IN" sz="4000" dirty="0" smtClean="0">
              <a:latin typeface="+mj-lt"/>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4786313"/>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XML is a </a:t>
            </a:r>
            <a:r>
              <a:rPr lang="en-IN" sz="2200" b="1" dirty="0" smtClean="0">
                <a:latin typeface="Times New Roman" pitchFamily="18" charset="0"/>
                <a:cs typeface="Times New Roman" pitchFamily="18" charset="0"/>
              </a:rPr>
              <a:t>markup</a:t>
            </a:r>
            <a:r>
              <a:rPr lang="en-IN" sz="2200" dirty="0" smtClean="0">
                <a:latin typeface="Times New Roman" pitchFamily="18" charset="0"/>
                <a:cs typeface="Times New Roman" pitchFamily="18" charset="0"/>
              </a:rPr>
              <a:t> language that defines set of rules for encoding documents in a format that is both human-readable and machine-readable.</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dirty="0" smtClean="0">
                <a:latin typeface="Times New Roman" pitchFamily="18" charset="0"/>
                <a:cs typeface="Times New Roman" pitchFamily="18" charset="0"/>
              </a:rPr>
              <a:t>What exactly is a markup language</a:t>
            </a:r>
            <a:r>
              <a:rPr lang="en-IN" sz="2400" i="1" dirty="0" smtClean="0">
                <a:latin typeface="Times New Roman" pitchFamily="18" charset="0"/>
                <a:cs typeface="Times New Roman" pitchFamily="18" charset="0"/>
              </a:rPr>
              <a:t>?</a:t>
            </a:r>
            <a:r>
              <a:rPr lang="en-IN" sz="2200" dirty="0" smtClean="0">
                <a:latin typeface="Times New Roman" pitchFamily="18" charset="0"/>
                <a:cs typeface="Times New Roman" pitchFamily="18" charset="0"/>
              </a:rPr>
              <a:t> </a:t>
            </a:r>
          </a:p>
          <a:p>
            <a:pPr marL="914400" lvl="1" indent="-457200" algn="just">
              <a:spcBef>
                <a:spcPts val="575"/>
              </a:spcBef>
              <a:buSzPct val="85000"/>
              <a:buFont typeface="Wingdings" pitchFamily="2" charset="2"/>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Markup is information added to a document that enhances its meaning in certain ways, in that it identifies the parts and how they relate to each other. </a:t>
            </a:r>
          </a:p>
          <a:p>
            <a:pPr marL="914400" lvl="1"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914400" lvl="1" indent="-457200" algn="just">
              <a:spcBef>
                <a:spcPts val="575"/>
              </a:spcBef>
              <a:buSzPct val="85000"/>
              <a:buFont typeface="Wingdings" pitchFamily="2" charset="2"/>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More specifically, a markup language is a set of symbols that can be placed in the text of a document to demarcate and label the parts of that document.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Characteristics of XML</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4786313"/>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dirty="0" smtClean="0">
                <a:latin typeface="Times New Roman" pitchFamily="18" charset="0"/>
                <a:cs typeface="Times New Roman" pitchFamily="18" charset="0"/>
              </a:rPr>
              <a:t>XML is extensible</a:t>
            </a:r>
            <a:r>
              <a:rPr lang="en-IN" sz="2200" dirty="0" smtClean="0">
                <a:latin typeface="Times New Roman" pitchFamily="18" charset="0"/>
                <a:cs typeface="Times New Roman" pitchFamily="18" charset="0"/>
              </a:rPr>
              <a:t> − </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		XML allows you to create your own self-descriptive tags, or language, that suits your application.</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dirty="0" smtClean="0">
                <a:latin typeface="Times New Roman" pitchFamily="18" charset="0"/>
                <a:cs typeface="Times New Roman" pitchFamily="18" charset="0"/>
              </a:rPr>
              <a:t>XML carries the data, does not present it</a:t>
            </a:r>
            <a:r>
              <a:rPr lang="en-IN" sz="2200" dirty="0" smtClean="0">
                <a:latin typeface="Times New Roman" pitchFamily="18" charset="0"/>
                <a:cs typeface="Times New Roman" pitchFamily="18" charset="0"/>
              </a:rPr>
              <a:t> − </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		XML allows you to store the data irrespective of how it will be presented.</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dirty="0" smtClean="0">
                <a:latin typeface="Times New Roman" pitchFamily="18" charset="0"/>
                <a:cs typeface="Times New Roman" pitchFamily="18" charset="0"/>
              </a:rPr>
              <a:t>XML is a public standard</a:t>
            </a:r>
            <a:r>
              <a:rPr lang="en-IN" sz="2200" dirty="0" smtClean="0">
                <a:latin typeface="Times New Roman" pitchFamily="18" charset="0"/>
                <a:cs typeface="Times New Roman" pitchFamily="18" charset="0"/>
              </a:rPr>
              <a:t> − </a:t>
            </a: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		XML was developed by an organization called the World Wide Web Consortium (W3C) and is available as an open standard.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Is XML a Programming Language?</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371600"/>
            <a:ext cx="8143875" cy="4352925"/>
          </a:xfrm>
          <a:prstGeom prst="rect">
            <a:avLst/>
          </a:prstGeom>
          <a:noFill/>
          <a:ln w="9525">
            <a:noFill/>
            <a:round/>
            <a:headEnd/>
            <a:tailEnd/>
          </a:ln>
        </p:spPr>
        <p:txBody>
          <a:bodyPr/>
          <a:lstStyle/>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dirty="0" smtClean="0">
                <a:cs typeface="Times New Roman" pitchFamily="18" charset="0"/>
              </a:rPr>
              <a:t>						</a:t>
            </a:r>
            <a:r>
              <a:rPr lang="en-IN" sz="3600" dirty="0" smtClean="0">
                <a:latin typeface="Bookman Old Style" pitchFamily="18" charset="0"/>
                <a:ea typeface="Arial Unicode MS" pitchFamily="34" charset="-128"/>
                <a:cs typeface="Arial Unicode MS" pitchFamily="34" charset="-128"/>
              </a:rPr>
              <a:t>NO</a:t>
            </a:r>
            <a:endParaRPr lang="en-IN" sz="2200" dirty="0" smtClean="0">
              <a:latin typeface="Bookman Old Style" pitchFamily="18" charset="0"/>
              <a:ea typeface="Arial Unicode MS" pitchFamily="34" charset="-128"/>
              <a:cs typeface="Arial Unicode MS" pitchFamily="34" charset="-128"/>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XML does not qualify to be a programming language, because it does not perform any computation or algorithms.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A programming language consists of grammar rules and its own vocabulary which is used to create computer programs.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These programs instruct the computer to perform specific tasks.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dirty="0" smtClean="0">
                <a:latin typeface="Times New Roman" pitchFamily="18" charset="0"/>
                <a:cs typeface="Times New Roman" pitchFamily="18" charset="0"/>
              </a:rPr>
              <a:t>It is usually stored in a simple text file and is processed by special software that is capable of interpreting XML.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Difference between XML &amp; HTML</a:t>
            </a:r>
            <a:endParaRPr lang="en-IN" sz="4000" dirty="0">
              <a:solidFill>
                <a:srgbClr val="696464"/>
              </a:solidFill>
              <a:latin typeface="Franklin Gothic Book" pitchFamily="34" charset="0"/>
            </a:endParaRPr>
          </a:p>
        </p:txBody>
      </p:sp>
      <p:graphicFrame>
        <p:nvGraphicFramePr>
          <p:cNvPr id="7" name="Table 6"/>
          <p:cNvGraphicFramePr>
            <a:graphicFrameLocks noGrp="1"/>
          </p:cNvGraphicFramePr>
          <p:nvPr/>
        </p:nvGraphicFramePr>
        <p:xfrm>
          <a:off x="571500" y="1581416"/>
          <a:ext cx="8001000" cy="4057384"/>
        </p:xfrm>
        <a:graphic>
          <a:graphicData uri="http://schemas.openxmlformats.org/drawingml/2006/table">
            <a:tbl>
              <a:tblPr firstRow="1" bandRow="1">
                <a:effectLst>
                  <a:outerShdw blurRad="63500" sx="102000" sy="102000" algn="ctr" rotWithShape="0">
                    <a:prstClr val="black">
                      <a:alpha val="40000"/>
                    </a:prstClr>
                  </a:outerShdw>
                </a:effectLst>
                <a:tableStyleId>{91EBBBCC-DAD2-459C-BE2E-F6DE35CF9A28}</a:tableStyleId>
              </a:tblPr>
              <a:tblGrid>
                <a:gridCol w="3962400"/>
                <a:gridCol w="4038600"/>
              </a:tblGrid>
              <a:tr h="507735">
                <a:tc>
                  <a:txBody>
                    <a:bodyPr/>
                    <a:lstStyle/>
                    <a:p>
                      <a:pPr algn="ctr"/>
                      <a:r>
                        <a:rPr lang="en-US" sz="2800" dirty="0" smtClean="0"/>
                        <a:t>XML</a:t>
                      </a:r>
                      <a:endParaRPr lang="en-US" sz="2800" dirty="0"/>
                    </a:p>
                  </a:txBody>
                  <a:tcPr marL="125196" marR="125196" marT="62598" marB="62598" anchor="ctr">
                    <a:cell3D prstMaterial="dkEdge">
                      <a:bevel prst="riblet"/>
                      <a:lightRig rig="flood" dir="t"/>
                    </a:cell3D>
                  </a:tcPr>
                </a:tc>
                <a:tc>
                  <a:txBody>
                    <a:bodyPr/>
                    <a:lstStyle/>
                    <a:p>
                      <a:pPr algn="ctr"/>
                      <a:r>
                        <a:rPr lang="en-US" sz="2800" dirty="0" smtClean="0"/>
                        <a:t>HTML</a:t>
                      </a:r>
                    </a:p>
                  </a:txBody>
                  <a:tcPr marL="125196" marR="125196" marT="62598" marB="62598" anchor="ctr">
                    <a:cell3D prstMaterial="dkEdge">
                      <a:bevel prst="riblet"/>
                      <a:lightRig rig="flood" dir="t"/>
                    </a:cell3D>
                  </a:tcPr>
                </a:tc>
              </a:tr>
              <a:tr h="876367">
                <a:tc>
                  <a:txBody>
                    <a:bodyPr/>
                    <a:lstStyle/>
                    <a:p>
                      <a:pPr marL="360363" indent="-360363" algn="l">
                        <a:buFont typeface="Wingdings" pitchFamily="2" charset="2"/>
                        <a:buChar char="ü"/>
                      </a:pPr>
                      <a:r>
                        <a:rPr lang="en-US" sz="2200" dirty="0" smtClean="0"/>
                        <a:t>XML is designed to store data and transfer</a:t>
                      </a:r>
                      <a:r>
                        <a:rPr lang="en-US" sz="2200" baseline="0" dirty="0" smtClean="0"/>
                        <a:t> the data.</a:t>
                      </a:r>
                      <a:endParaRPr lang="en-US" sz="2200" dirty="0"/>
                    </a:p>
                  </a:txBody>
                  <a:tcPr marL="125196" marR="125196" marT="62598" marB="62598">
                    <a:cell3D prstMaterial="dkEdge">
                      <a:bevel prst="riblet"/>
                      <a:lightRig rig="flood" dir="t"/>
                    </a:cell3D>
                  </a:tcPr>
                </a:tc>
                <a:tc>
                  <a:txBody>
                    <a:bodyPr/>
                    <a:lstStyle/>
                    <a:p>
                      <a:pPr marL="360363" indent="-360363" algn="l">
                        <a:buFont typeface="Wingdings" pitchFamily="2" charset="2"/>
                        <a:buChar char="ü"/>
                      </a:pPr>
                      <a:r>
                        <a:rPr lang="en-US" sz="2200" dirty="0" smtClean="0"/>
                        <a:t>HTML is designed</a:t>
                      </a:r>
                      <a:r>
                        <a:rPr lang="en-US" sz="2200" baseline="0" dirty="0" smtClean="0"/>
                        <a:t> to display data.</a:t>
                      </a:r>
                      <a:endParaRPr lang="en-US" sz="2200" dirty="0"/>
                    </a:p>
                  </a:txBody>
                  <a:tcPr marL="125196" marR="125196" marT="62598" marB="62598">
                    <a:cell3D prstMaterial="dkEdge">
                      <a:bevel prst="riblet"/>
                      <a:lightRig rig="flood" dir="t"/>
                    </a:cell3D>
                  </a:tcPr>
                </a:tc>
              </a:tr>
              <a:tr h="876367">
                <a:tc>
                  <a:txBody>
                    <a:bodyPr/>
                    <a:lstStyle/>
                    <a:p>
                      <a:pPr marL="360363" indent="-360363" algn="l">
                        <a:buFont typeface="Wingdings" pitchFamily="2" charset="2"/>
                        <a:buChar char="ü"/>
                      </a:pPr>
                      <a:r>
                        <a:rPr lang="en-US" sz="2200" dirty="0" smtClean="0"/>
                        <a:t>XML focusing on “what data is”.</a:t>
                      </a:r>
                      <a:endParaRPr lang="en-US" sz="2200" dirty="0"/>
                    </a:p>
                  </a:txBody>
                  <a:tcPr marL="125196" marR="125196" marT="62598" marB="62598">
                    <a:cell3D prstMaterial="dkEdge">
                      <a:bevel prst="riblet"/>
                      <a:lightRig rig="flood" dir="t"/>
                    </a:cell3D>
                  </a:tcPr>
                </a:tc>
                <a:tc>
                  <a:txBody>
                    <a:bodyPr/>
                    <a:lstStyle/>
                    <a:p>
                      <a:pPr marL="360363" marR="0" indent="-360363"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2200" dirty="0" smtClean="0"/>
                        <a:t>HTML focusing on “how data looks”.</a:t>
                      </a:r>
                    </a:p>
                  </a:txBody>
                  <a:tcPr marL="125196" marR="125196" marT="62598" marB="62598">
                    <a:cell3D prstMaterial="dkEdge">
                      <a:bevel prst="riblet"/>
                      <a:lightRig rig="flood" dir="t"/>
                    </a:cell3D>
                  </a:tcPr>
                </a:tc>
              </a:tr>
              <a:tr h="876367">
                <a:tc>
                  <a:txBody>
                    <a:bodyPr/>
                    <a:lstStyle/>
                    <a:p>
                      <a:pPr marL="360363" indent="-360363" algn="l">
                        <a:buFont typeface="Wingdings" pitchFamily="2" charset="2"/>
                        <a:buChar char="ü"/>
                      </a:pPr>
                      <a:r>
                        <a:rPr lang="en-US" sz="2200" dirty="0" smtClean="0"/>
                        <a:t>In XML you can design your own tags.</a:t>
                      </a:r>
                      <a:endParaRPr lang="en-US" sz="2200" dirty="0"/>
                    </a:p>
                  </a:txBody>
                  <a:tcPr marL="125196" marR="125196" marT="62598" marB="62598">
                    <a:cell3D prstMaterial="dkEdge">
                      <a:bevel prst="riblet"/>
                      <a:lightRig rig="flood" dir="t"/>
                    </a:cell3D>
                  </a:tcPr>
                </a:tc>
                <a:tc>
                  <a:txBody>
                    <a:bodyPr/>
                    <a:lstStyle/>
                    <a:p>
                      <a:pPr marL="360363" indent="-360363" algn="l">
                        <a:buFont typeface="Wingdings" pitchFamily="2" charset="2"/>
                        <a:buChar char="ü"/>
                      </a:pPr>
                      <a:r>
                        <a:rPr lang="en-US" sz="2200" dirty="0" smtClean="0"/>
                        <a:t>HTML has its predefined</a:t>
                      </a:r>
                      <a:r>
                        <a:rPr lang="en-US" sz="2200" baseline="0" dirty="0" smtClean="0"/>
                        <a:t> tags.</a:t>
                      </a:r>
                      <a:endParaRPr lang="en-US" sz="2200" dirty="0"/>
                    </a:p>
                  </a:txBody>
                  <a:tcPr marL="125196" marR="125196" marT="62598" marB="62598">
                    <a:cell3D prstMaterial="dkEdge">
                      <a:bevel prst="riblet"/>
                      <a:lightRig rig="flood" dir="t"/>
                    </a:cell3D>
                  </a:tcPr>
                </a:tc>
              </a:tr>
              <a:tr h="876367">
                <a:tc>
                  <a:txBody>
                    <a:bodyPr/>
                    <a:lstStyle/>
                    <a:p>
                      <a:pPr marL="360363" indent="-360363" algn="l">
                        <a:buFont typeface="Wingdings" pitchFamily="2" charset="2"/>
                        <a:buChar char="ü"/>
                      </a:pPr>
                      <a:r>
                        <a:rPr lang="en-US" sz="2200" dirty="0" smtClean="0"/>
                        <a:t>XML uses</a:t>
                      </a:r>
                      <a:r>
                        <a:rPr lang="en-US" sz="2200" baseline="0" dirty="0" smtClean="0"/>
                        <a:t> parser to check &amp; read XML file segment.</a:t>
                      </a:r>
                      <a:endParaRPr lang="en-US" sz="2200" dirty="0"/>
                    </a:p>
                  </a:txBody>
                  <a:tcPr marL="125196" marR="125196" marT="62598" marB="62598">
                    <a:cell3D prstMaterial="dkEdge">
                      <a:bevel prst="riblet"/>
                      <a:lightRig rig="flood" dir="t"/>
                    </a:cell3D>
                  </a:tcPr>
                </a:tc>
                <a:tc>
                  <a:txBody>
                    <a:bodyPr/>
                    <a:lstStyle/>
                    <a:p>
                      <a:pPr marL="360363" indent="-360363" algn="l">
                        <a:buFont typeface="Wingdings" pitchFamily="2" charset="2"/>
                        <a:buChar char="ü"/>
                      </a:pPr>
                      <a:r>
                        <a:rPr lang="en-US" sz="2200" dirty="0" smtClean="0"/>
                        <a:t>HTML</a:t>
                      </a:r>
                      <a:r>
                        <a:rPr lang="en-US" sz="2200" baseline="0" dirty="0" smtClean="0"/>
                        <a:t> don’t use any kind of parser.</a:t>
                      </a:r>
                      <a:endParaRPr lang="en-US" sz="2200" dirty="0"/>
                    </a:p>
                  </a:txBody>
                  <a:tcPr marL="125196" marR="125196" marT="62598" marB="62598">
                    <a:cell3D prstMaterial="dkEdge">
                      <a:bevel prst="riblet"/>
                      <a:lightRig rig="flood" dir="t"/>
                    </a:cell3D>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42938" y="200025"/>
            <a:ext cx="7772400" cy="800100"/>
          </a:xfrm>
          <a:prstGeom prst="rect">
            <a:avLst/>
          </a:prstGeom>
          <a:noFill/>
          <a:ln w="9525">
            <a:noFill/>
            <a:round/>
            <a:headEnd/>
            <a:tailEnd/>
          </a:ln>
        </p:spPr>
        <p:txBody>
          <a:bodyPr lIns="90000" tIns="46800" rIns="90000" bIns="91440" anchor="b"/>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dirty="0" smtClean="0">
                <a:solidFill>
                  <a:srgbClr val="696464"/>
                </a:solidFill>
                <a:latin typeface="Franklin Gothic Book" pitchFamily="34" charset="0"/>
              </a:rPr>
              <a:t>XML Document</a:t>
            </a:r>
            <a:endParaRPr lang="en-IN" sz="4000" dirty="0">
              <a:solidFill>
                <a:srgbClr val="696464"/>
              </a:solidFill>
              <a:latin typeface="Franklin Gothic Book" pitchFamily="34" charset="0"/>
            </a:endParaRPr>
          </a:p>
        </p:txBody>
      </p:sp>
      <p:sp>
        <p:nvSpPr>
          <p:cNvPr id="9220" name="Oval 3"/>
          <p:cNvSpPr>
            <a:spLocks noChangeArrowheads="1"/>
          </p:cNvSpPr>
          <p:nvPr/>
        </p:nvSpPr>
        <p:spPr bwMode="auto">
          <a:xfrm>
            <a:off x="146050" y="6210300"/>
            <a:ext cx="457200" cy="457200"/>
          </a:xfrm>
          <a:prstGeom prst="ellipse">
            <a:avLst/>
          </a:prstGeom>
          <a:solidFill>
            <a:srgbClr val="D34817"/>
          </a:solidFill>
          <a:ln w="9525">
            <a:noFill/>
            <a:round/>
            <a:headEnd/>
            <a:tailEnd/>
          </a:ln>
        </p:spPr>
        <p:txBody>
          <a:bodyPr wrap="none" lIns="0" tIns="0" rIns="0" bIns="0" anchor="ctr" anchorCtr="1"/>
          <a:lstStyle/>
          <a:p>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D7A7BE-49AA-477B-847A-E1060E20058B}" type="slidenum">
              <a:rPr lang="en-US" sz="1400">
                <a:solidFill>
                  <a:srgbClr val="FFFFFF"/>
                </a:solidFill>
                <a:latin typeface="Franklin Gothic Book" pitchFamily="34" charset="0"/>
              </a:rPr>
              <a:pPr algn="jus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400" dirty="0">
              <a:solidFill>
                <a:srgbClr val="FFFFFF"/>
              </a:solidFill>
              <a:latin typeface="Franklin Gothic Book" pitchFamily="34" charset="0"/>
            </a:endParaRPr>
          </a:p>
        </p:txBody>
      </p:sp>
      <p:cxnSp>
        <p:nvCxnSpPr>
          <p:cNvPr id="5" name="Straight Connector 4"/>
          <p:cNvCxnSpPr/>
          <p:nvPr/>
        </p:nvCxnSpPr>
        <p:spPr>
          <a:xfrm>
            <a:off x="495300" y="1066800"/>
            <a:ext cx="8153400" cy="1588"/>
          </a:xfrm>
          <a:prstGeom prst="line">
            <a:avLst/>
          </a:prstGeom>
          <a:ln w="19050">
            <a:solidFill>
              <a:schemeClr val="tx1"/>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1"/>
          <p:cNvSpPr txBox="1">
            <a:spLocks noChangeArrowheads="1"/>
          </p:cNvSpPr>
          <p:nvPr/>
        </p:nvSpPr>
        <p:spPr bwMode="auto">
          <a:xfrm>
            <a:off x="500063" y="1285875"/>
            <a:ext cx="8143875" cy="5419725"/>
          </a:xfrm>
          <a:prstGeom prst="rect">
            <a:avLst/>
          </a:prstGeom>
          <a:noFill/>
          <a:ln w="9525">
            <a:noFill/>
            <a:round/>
            <a:headEnd/>
            <a:tailEnd/>
          </a:ln>
        </p:spPr>
        <p:txBody>
          <a:bodyPr/>
          <a:lstStyle/>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t>A simple document is shown in the following example −</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t>Any XML document contain to sections:</a:t>
            </a:r>
          </a:p>
          <a:p>
            <a:pPr marL="914400" lvl="1" indent="-457200" algn="just">
              <a:spcBef>
                <a:spcPts val="575"/>
              </a:spcBef>
              <a:buSzPct val="85000"/>
              <a:buFont typeface="+mj-lt"/>
              <a:buAutoNum type="arabicPare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t>Document Prolog</a:t>
            </a:r>
          </a:p>
          <a:p>
            <a:pPr marL="914400" lvl="1" indent="-457200" algn="just">
              <a:spcBef>
                <a:spcPts val="575"/>
              </a:spcBef>
              <a:buSzPct val="85000"/>
              <a:buFont typeface="+mj-lt"/>
              <a:buAutoNum type="arabicPare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smtClean="0"/>
              <a:t>Document Elements</a:t>
            </a: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a:p>
            <a:pPr marL="457200" indent="-457200" algn="just">
              <a:spcBef>
                <a:spcPts val="575"/>
              </a:spcBef>
              <a:buSzPct val="8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smtClean="0">
              <a:latin typeface="Times New Roman" pitchFamily="18" charset="0"/>
              <a:cs typeface="Times New Roman" pitchFamily="18" charset="0"/>
            </a:endParaRPr>
          </a:p>
        </p:txBody>
      </p:sp>
      <p:grpSp>
        <p:nvGrpSpPr>
          <p:cNvPr id="2" name="Group 20"/>
          <p:cNvGrpSpPr/>
          <p:nvPr/>
        </p:nvGrpSpPr>
        <p:grpSpPr>
          <a:xfrm>
            <a:off x="495300" y="1905000"/>
            <a:ext cx="8153400" cy="2667000"/>
            <a:chOff x="495300" y="1524000"/>
            <a:chExt cx="8153400" cy="2667000"/>
          </a:xfrm>
        </p:grpSpPr>
        <p:sp>
          <p:nvSpPr>
            <p:cNvPr id="22" name="Rounded Rectangle 21"/>
            <p:cNvSpPr/>
            <p:nvPr/>
          </p:nvSpPr>
          <p:spPr>
            <a:xfrm>
              <a:off x="495300" y="1524000"/>
              <a:ext cx="8153400" cy="2667000"/>
            </a:xfrm>
            <a:prstGeom prst="roundRect">
              <a:avLst>
                <a:gd name="adj" fmla="val 9460"/>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latin typeface="Courier New" pitchFamily="49" charset="0"/>
                  <a:cs typeface="Courier New" pitchFamily="49" charset="0"/>
                </a:rPr>
                <a:t>&lt;?xml version = "1.0"?&gt; </a:t>
              </a:r>
            </a:p>
            <a:p>
              <a:endParaRPr lang="en-IN" dirty="0" smtClean="0">
                <a:latin typeface="Courier New" pitchFamily="49" charset="0"/>
                <a:cs typeface="Courier New" pitchFamily="49" charset="0"/>
              </a:endParaRPr>
            </a:p>
            <a:p>
              <a:r>
                <a:rPr lang="en-IN" dirty="0" smtClean="0">
                  <a:latin typeface="Courier New" pitchFamily="49" charset="0"/>
                  <a:cs typeface="Courier New" pitchFamily="49" charset="0"/>
                </a:rPr>
                <a:t>&lt;contact-info&gt; </a:t>
              </a:r>
            </a:p>
            <a:p>
              <a:endParaRPr lang="en-IN" dirty="0" smtClean="0">
                <a:latin typeface="Courier New" pitchFamily="49" charset="0"/>
                <a:cs typeface="Courier New" pitchFamily="49" charset="0"/>
              </a:endParaRPr>
            </a:p>
            <a:p>
              <a:r>
                <a:rPr lang="en-IN" dirty="0" smtClean="0">
                  <a:latin typeface="Courier New" pitchFamily="49" charset="0"/>
                  <a:cs typeface="Courier New" pitchFamily="49" charset="0"/>
                </a:rPr>
                <a:t>    &lt;name&gt;    Maulik Patel   &lt;/name&gt; </a:t>
              </a:r>
            </a:p>
            <a:p>
              <a:r>
                <a:rPr lang="en-IN" dirty="0" smtClean="0">
                  <a:latin typeface="Courier New" pitchFamily="49" charset="0"/>
                  <a:cs typeface="Courier New" pitchFamily="49" charset="0"/>
                </a:rPr>
                <a:t>    &lt;company&gt; TutorialsPoint &lt;/company&gt; </a:t>
              </a:r>
            </a:p>
            <a:p>
              <a:r>
                <a:rPr lang="en-IN" dirty="0" smtClean="0">
                  <a:latin typeface="Courier New" pitchFamily="49" charset="0"/>
                  <a:cs typeface="Courier New" pitchFamily="49" charset="0"/>
                </a:rPr>
                <a:t>    &lt;phone&gt;  (011) 123-4567  &lt;/phone&gt; </a:t>
              </a:r>
            </a:p>
            <a:p>
              <a:endParaRPr lang="en-IN" dirty="0" smtClean="0">
                <a:latin typeface="Courier New" pitchFamily="49" charset="0"/>
                <a:cs typeface="Courier New" pitchFamily="49" charset="0"/>
              </a:endParaRPr>
            </a:p>
            <a:p>
              <a:r>
                <a:rPr lang="en-IN" dirty="0" smtClean="0">
                  <a:latin typeface="Courier New" pitchFamily="49" charset="0"/>
                  <a:cs typeface="Courier New" pitchFamily="49" charset="0"/>
                </a:rPr>
                <a:t>&lt;/contact-info&gt;</a:t>
              </a:r>
              <a:endParaRPr lang="en-US" dirty="0" smtClean="0">
                <a:latin typeface="Courier New" pitchFamily="49" charset="0"/>
                <a:cs typeface="Courier New" pitchFamily="49" charset="0"/>
              </a:endParaRPr>
            </a:p>
          </p:txBody>
        </p:sp>
        <p:sp>
          <p:nvSpPr>
            <p:cNvPr id="23" name="Right Brace 22"/>
            <p:cNvSpPr/>
            <p:nvPr/>
          </p:nvSpPr>
          <p:spPr>
            <a:xfrm>
              <a:off x="6019800" y="1600200"/>
              <a:ext cx="990600" cy="457200"/>
            </a:xfrm>
            <a:prstGeom prst="rightBrace">
              <a:avLst>
                <a:gd name="adj1" fmla="val 4167"/>
                <a:gd name="adj2" fmla="val 520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4" name="Right Brace 23"/>
            <p:cNvSpPr/>
            <p:nvPr/>
          </p:nvSpPr>
          <p:spPr>
            <a:xfrm>
              <a:off x="6019800" y="2286000"/>
              <a:ext cx="990600" cy="1676400"/>
            </a:xfrm>
            <a:prstGeom prst="rightBrace">
              <a:avLst>
                <a:gd name="adj1" fmla="val 4167"/>
                <a:gd name="adj2" fmla="val 5208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5" name="TextBox 24"/>
            <p:cNvSpPr txBox="1"/>
            <p:nvPr/>
          </p:nvSpPr>
          <p:spPr>
            <a:xfrm>
              <a:off x="7086600" y="1600200"/>
              <a:ext cx="1219200" cy="646331"/>
            </a:xfrm>
            <a:prstGeom prst="rect">
              <a:avLst/>
            </a:prstGeom>
            <a:noFill/>
          </p:spPr>
          <p:txBody>
            <a:bodyPr wrap="square" rtlCol="0">
              <a:spAutoFit/>
            </a:bodyPr>
            <a:lstStyle/>
            <a:p>
              <a:pPr algn="ctr"/>
              <a:r>
                <a:rPr lang="en-US" b="1" dirty="0" smtClean="0">
                  <a:solidFill>
                    <a:sysClr val="windowText" lastClr="000000"/>
                  </a:solidFill>
                </a:rPr>
                <a:t>Document Prolog</a:t>
              </a:r>
              <a:endParaRPr lang="en-US" b="1" dirty="0">
                <a:solidFill>
                  <a:sysClr val="windowText" lastClr="000000"/>
                </a:solidFill>
              </a:endParaRPr>
            </a:p>
          </p:txBody>
        </p:sp>
        <p:sp>
          <p:nvSpPr>
            <p:cNvPr id="26" name="TextBox 25"/>
            <p:cNvSpPr txBox="1"/>
            <p:nvPr/>
          </p:nvSpPr>
          <p:spPr>
            <a:xfrm>
              <a:off x="7048500" y="2858869"/>
              <a:ext cx="1295400" cy="646331"/>
            </a:xfrm>
            <a:prstGeom prst="rect">
              <a:avLst/>
            </a:prstGeom>
            <a:noFill/>
          </p:spPr>
          <p:txBody>
            <a:bodyPr wrap="square" rtlCol="0">
              <a:spAutoFit/>
            </a:bodyPr>
            <a:lstStyle/>
            <a:p>
              <a:pPr algn="ctr"/>
              <a:r>
                <a:rPr lang="en-US" b="1" dirty="0" smtClean="0"/>
                <a:t>Document Elements</a:t>
              </a:r>
              <a:endParaRPr lang="en-US" b="1" dirty="0"/>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402</TotalTime>
  <Words>1142</Words>
  <Application>Microsoft Office PowerPoint</Application>
  <PresentationFormat>On-screen Show (4:3)</PresentationFormat>
  <Paragraphs>322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Maulik Patel</dc:creator>
  <cp:lastModifiedBy>Windows User</cp:lastModifiedBy>
  <cp:revision>166</cp:revision>
  <dcterms:created xsi:type="dcterms:W3CDTF">2006-08-16T00:00:00Z</dcterms:created>
  <dcterms:modified xsi:type="dcterms:W3CDTF">2018-02-02T08:28:56Z</dcterms:modified>
</cp:coreProperties>
</file>