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20"/>
  </p:notesMasterIdLst>
  <p:handoutMasterIdLst>
    <p:handoutMasterId r:id="rId21"/>
  </p:handoutMasterIdLst>
  <p:sldIdLst>
    <p:sldId id="301" r:id="rId6"/>
    <p:sldId id="297" r:id="rId7"/>
    <p:sldId id="305" r:id="rId8"/>
    <p:sldId id="303" r:id="rId9"/>
    <p:sldId id="304" r:id="rId10"/>
    <p:sldId id="306" r:id="rId11"/>
    <p:sldId id="314" r:id="rId12"/>
    <p:sldId id="307" r:id="rId13"/>
    <p:sldId id="308" r:id="rId14"/>
    <p:sldId id="309" r:id="rId15"/>
    <p:sldId id="310" r:id="rId16"/>
    <p:sldId id="311" r:id="rId17"/>
    <p:sldId id="313" r:id="rId18"/>
    <p:sldId id="300" r:id="rId19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00"/>
    <a:srgbClr val="19AF11"/>
    <a:srgbClr val="EC4214"/>
    <a:srgbClr val="F89006"/>
    <a:srgbClr val="3333FF"/>
    <a:srgbClr val="FF2F2F"/>
    <a:srgbClr val="5BFF5B"/>
    <a:srgbClr val="F6960A"/>
    <a:srgbClr val="2843B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39" autoAdjust="0"/>
    <p:restoredTop sz="79928" autoAdjust="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 smtClean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D4E4DFCB-E097-455E-87E8-E029B3099335}" type="datetimeFigureOut">
              <a:rPr lang="en-US"/>
              <a:pPr>
                <a:defRPr/>
              </a:pPr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 smtClean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EA22A58-AAFF-42B7-B8A3-06F1E473A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7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2FE9C69D-F083-49ED-8340-6F24479E1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3C06AACB-DB69-4EA8-A49E-0A4221CBF69E}" type="slidenum">
              <a:rPr lang="en-US" smtClean="0">
                <a:latin typeface="Times New Roman" pitchFamily="18" charset="0"/>
                <a:ea typeface="Droid Sans Fallback"/>
                <a:cs typeface="Droid Sans Fallback"/>
              </a:rPr>
              <a:pPr>
                <a:buFont typeface="Wingdings" pitchFamily="2" charset="2"/>
                <a:buNone/>
              </a:pPr>
              <a:t>1</a:t>
            </a:fld>
            <a:endParaRPr lang="en-US" smtClean="0">
              <a:latin typeface="Times New Roman" pitchFamily="18" charset="0"/>
              <a:ea typeface="Droid Sans Fallback"/>
              <a:cs typeface="Droid Sans Fallback"/>
            </a:endParaRPr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FD950-29FF-40D4-B3FF-1F6B800A8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BD37-E248-4B0B-9E72-DED873D68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1513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B8DBA-48B3-46D4-85F7-E073B4120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7047-E7C4-4655-859E-432E850C88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6DCD0-A6BA-4CE1-A6DF-9ECF314E2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D296-9788-4178-AF4B-2CCCB9B57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84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47800"/>
            <a:ext cx="38100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F6C0C-1A82-4B75-B62C-C2700446A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6849F-EFE7-4913-AE6E-E4FF5DC1A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03CEF-0B0B-4A3F-8D8C-19BCECBF2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02C61-ADA5-406F-B054-EC894D6E6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22630-9E1C-4500-A8F3-3CB3BCE0F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36A8E-66A8-4636-8A38-47E13C3DB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3A9B2-7DFF-4246-B88A-4BA1B96A6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4898F-985C-4E40-A617-01BB4BF8B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1513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596FB-176C-4675-83EE-97F1854B4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960A1-49EB-4DAF-8B07-0455BDB91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6C6C1-5B23-404A-B30A-4CCC2207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95E57-42F7-4619-B66A-EB5AA92E1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84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47800"/>
            <a:ext cx="38100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28E13-401B-4FD8-8690-89FF59ECB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6B542-78A6-48F1-AFBA-C10A9523A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37F8E-CCD0-44AA-AD6D-7E50C0CDD3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148EC-CACC-4DA2-94D7-C44067C17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624EF-6131-4CDF-AF08-4A589EB8B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AAB9A-3EB7-44E9-9290-9888BD54D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93E6B-4C2F-475B-93F8-F6DE25E0F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88107-9946-4509-B8B3-7C1E1002F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1513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8264E-7A9E-4883-8A35-329952252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860F8-AF90-470C-8EB4-600362AF3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B8A14-01DA-4015-B606-495A804D7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A7542-1DB0-49F0-AA3F-B1E4BBD71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84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47800"/>
            <a:ext cx="38100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8A855-107A-4DAE-A079-130C5CEEA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873AB-66C3-4E77-8E98-ECF43D98C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9922E-9CEB-4FD5-B96A-EC3DBE41A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84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47800"/>
            <a:ext cx="38100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5E28-94CB-49CF-92C7-E71BC52B7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3AE43-D179-4E8C-92C2-ACD56673C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87E09-0845-498D-9B6C-A6C8D0839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52787-2710-40A8-AC78-8497E2F03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3FDBB-14C0-4FA2-9250-ADC218EA6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1513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FA24B-B8FC-4521-9825-F15F99F72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491B1-2425-483E-9EC5-FB817484C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6E51C-DD33-4DD7-855F-393719FA7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833E7-1FCA-45A3-AE46-574AF9FE3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84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47800"/>
            <a:ext cx="38100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64EBB-83B9-415D-9AA9-04F010F47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7264F-576A-4447-A428-491D25517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D610F-7354-42E5-831F-4A2BF5D55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BA57-A571-4018-A368-8DBCBF451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33594-218B-42D0-B686-513EB8A891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8E4BF-58FB-407B-9410-4DE1B3BF3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9D47B-2CBB-436A-B487-644DB20DE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75508-2993-4222-A8EB-B23BBECCF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1513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F9D28-3CB5-447E-8B30-222DCCB63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65B8C-F15A-4C02-A34B-425526EB8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5276C-5DA1-4E08-9F39-87DCDAFDB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D3396-48DA-471C-8CC6-8A71B6F6B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6537C-5934-4144-98BE-F52B9F01E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08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0813" cy="457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49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0" hangingPunct="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914400" y="6172200"/>
            <a:ext cx="39608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0" hangingPunct="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0" hangingPunct="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0A23137A-49FA-4B73-B651-5A1F7B215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33400" y="1066800"/>
            <a:ext cx="807720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65088" y="69850"/>
            <a:ext cx="9013825" cy="6691313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3500" y="1449388"/>
            <a:ext cx="9020175" cy="1527175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00" y="2976563"/>
            <a:ext cx="9020175" cy="111125"/>
          </a:xfrm>
          <a:prstGeom prst="rect">
            <a:avLst/>
          </a:prstGeom>
          <a:solidFill>
            <a:srgbClr val="918485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533400" y="3733800"/>
            <a:ext cx="807720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08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0813" cy="457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49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914400" y="6172200"/>
            <a:ext cx="39608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defRPr sz="1400">
                <a:solidFill>
                  <a:srgbClr val="FFFFFF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DAA5F0AF-2B5A-4A67-9ADC-D9B3C55DA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3075" name="Group 2"/>
          <p:cNvGrpSpPr>
            <a:grpSpLocks/>
          </p:cNvGrpSpPr>
          <p:nvPr/>
        </p:nvGrpSpPr>
        <p:grpSpPr bwMode="auto">
          <a:xfrm>
            <a:off x="66675" y="66675"/>
            <a:ext cx="9015413" cy="6697663"/>
            <a:chOff x="42" y="42"/>
            <a:chExt cx="5679" cy="4219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2" y="42"/>
              <a:ext cx="5679" cy="42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102" y="105"/>
              <a:ext cx="5555" cy="409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3077" name="Rectangle 5"/>
          <p:cNvSpPr>
            <a:spLocks noChangeArrowheads="1"/>
          </p:cNvSpPr>
          <p:nvPr/>
        </p:nvSpPr>
        <p:spPr bwMode="auto">
          <a:xfrm flipV="1">
            <a:off x="69850" y="2376488"/>
            <a:ext cx="9013825" cy="92075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9850" y="2341563"/>
            <a:ext cx="9013825" cy="46037"/>
          </a:xfrm>
          <a:prstGeom prst="rect">
            <a:avLst/>
          </a:prstGeom>
          <a:solidFill>
            <a:srgbClr val="E6B1AB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8263" y="2468563"/>
            <a:ext cx="9015412" cy="46037"/>
          </a:xfrm>
          <a:prstGeom prst="rect">
            <a:avLst/>
          </a:prstGeom>
          <a:solidFill>
            <a:srgbClr val="918485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08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0813" cy="457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49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800100" y="6172200"/>
            <a:ext cx="39989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212725" y="6275388"/>
            <a:ext cx="322263" cy="322262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defRPr sz="1400">
                <a:solidFill>
                  <a:srgbClr val="FFFFFF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05EB721-2FE7-4537-9BDE-BF9C6862D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533400" y="1066800"/>
            <a:ext cx="807720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0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08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0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0813" cy="457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49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914400" y="6172200"/>
            <a:ext cx="39608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defRPr sz="1400">
                <a:solidFill>
                  <a:srgbClr val="FFFFFF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6FB6FBB-32F6-4410-B748-085480912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533400" y="1066800"/>
            <a:ext cx="807720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 flipV="1">
            <a:off x="68263" y="4683125"/>
            <a:ext cx="9007475" cy="92075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8263" y="4649788"/>
            <a:ext cx="9007475" cy="46037"/>
          </a:xfrm>
          <a:prstGeom prst="rect">
            <a:avLst/>
          </a:prstGeom>
          <a:solidFill>
            <a:srgbClr val="E6B1AB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263" y="4773613"/>
            <a:ext cx="9007475" cy="47625"/>
          </a:xfrm>
          <a:prstGeom prst="rect">
            <a:avLst/>
          </a:prstGeom>
          <a:solidFill>
            <a:srgbClr val="918485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08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29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0813" cy="457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49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914400" y="6172200"/>
            <a:ext cx="38846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212725" y="6275388"/>
            <a:ext cx="322263" cy="322262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defRPr sz="1400">
                <a:solidFill>
                  <a:srgbClr val="FFFFFF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0F49CCC1-641A-4743-A9B0-07CDF977D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47700" y="3733800"/>
            <a:ext cx="7848600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100" b="1" i="1" dirty="0">
                <a:solidFill>
                  <a:srgbClr val="000000"/>
                </a:solidFill>
                <a:latin typeface="Perpetua" pitchFamily="18" charset="0"/>
              </a:rPr>
              <a:t>Prepared </a:t>
            </a:r>
            <a:r>
              <a:rPr lang="en-US" sz="2100" b="1" i="1" dirty="0" smtClean="0">
                <a:solidFill>
                  <a:srgbClr val="000000"/>
                </a:solidFill>
                <a:latin typeface="Perpetua" pitchFamily="18" charset="0"/>
              </a:rPr>
              <a:t>By:</a:t>
            </a:r>
            <a:endParaRPr lang="en-US" sz="21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500" b="1" dirty="0">
                <a:solidFill>
                  <a:srgbClr val="000000"/>
                </a:solidFill>
                <a:latin typeface="Palatino Linotype" pitchFamily="18" charset="0"/>
              </a:rPr>
              <a:t>Patel Maulik </a:t>
            </a:r>
            <a:r>
              <a:rPr lang="en-US" sz="2500" b="1" dirty="0" err="1">
                <a:solidFill>
                  <a:srgbClr val="000000"/>
                </a:solidFill>
                <a:latin typeface="Palatino Linotype" pitchFamily="18" charset="0"/>
              </a:rPr>
              <a:t>Satishkumar</a:t>
            </a:r>
            <a:r>
              <a:rPr lang="en-US" sz="2500" b="1" dirty="0">
                <a:solidFill>
                  <a:srgbClr val="000000"/>
                </a:solidFill>
                <a:latin typeface="Palatino Linotype" pitchFamily="18" charset="0"/>
              </a:rPr>
              <a:t> (150124116006)</a:t>
            </a: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i="1" dirty="0">
              <a:solidFill>
                <a:srgbClr val="000000"/>
              </a:solidFill>
              <a:latin typeface="Perpetua" pitchFamily="18" charset="0"/>
            </a:endParaRPr>
          </a:p>
          <a:p>
            <a:pPr algn="r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dirty="0">
                <a:solidFill>
                  <a:srgbClr val="000000"/>
                </a:solidFill>
                <a:latin typeface="Perpetua" pitchFamily="18" charset="0"/>
              </a:rPr>
              <a:t>                                                  </a:t>
            </a:r>
          </a:p>
          <a:p>
            <a:pPr algn="r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100" b="1" i="1" dirty="0">
                <a:solidFill>
                  <a:srgbClr val="000000"/>
                </a:solidFill>
                <a:latin typeface="Perpetua" pitchFamily="18" charset="0"/>
              </a:rPr>
              <a:t>Guided By:</a:t>
            </a:r>
            <a:r>
              <a:rPr lang="en-US" sz="2400" b="1" i="1" dirty="0">
                <a:solidFill>
                  <a:srgbClr val="000000"/>
                </a:solidFill>
                <a:latin typeface="Perpetua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Palatino Linotype" pitchFamily="18" charset="0"/>
              </a:rPr>
              <a:t>Prof. </a:t>
            </a:r>
            <a:r>
              <a:rPr lang="en-US" sz="2400" b="1" dirty="0" err="1" smtClean="0">
                <a:solidFill>
                  <a:srgbClr val="000000"/>
                </a:solidFill>
                <a:latin typeface="Palatino Linotype" pitchFamily="18" charset="0"/>
              </a:rPr>
              <a:t>Akash</a:t>
            </a:r>
            <a:r>
              <a:rPr lang="en-US" sz="2400" b="1" dirty="0" smtClean="0">
                <a:solidFill>
                  <a:srgbClr val="000000"/>
                </a:solidFill>
                <a:latin typeface="Palatino Linotype" pitchFamily="18" charset="0"/>
              </a:rPr>
              <a:t>  K. Mehta</a:t>
            </a:r>
            <a:endParaRPr lang="en-US" sz="2000" b="1" i="1" dirty="0">
              <a:solidFill>
                <a:srgbClr val="000000"/>
              </a:solidFill>
              <a:latin typeface="Palatino Linotype" pitchFamily="18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001000" cy="69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GANDHINAGAR INSTITUTE OF TECHNOLGY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7724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Information Technology Department </a:t>
            </a:r>
          </a:p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762000" y="1673215"/>
            <a:ext cx="77724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 dirty="0" smtClean="0">
                <a:solidFill>
                  <a:srgbClr val="000000"/>
                </a:solidFill>
                <a:latin typeface="Times New Roman" pitchFamily="18" charset="0"/>
              </a:rPr>
              <a:t>Information and Network Security </a:t>
            </a:r>
            <a:r>
              <a:rPr lang="en-US" sz="22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200" b="1" dirty="0" smtClean="0">
                <a:solidFill>
                  <a:srgbClr val="000000"/>
                </a:solidFill>
                <a:latin typeface="Times New Roman" pitchFamily="18" charset="0"/>
              </a:rPr>
              <a:t>2170709)</a:t>
            </a:r>
            <a:endParaRPr lang="en-US" sz="2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762000" y="2218867"/>
            <a:ext cx="7772400" cy="7100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smtClean="0">
                <a:solidFill>
                  <a:srgbClr val="000000"/>
                </a:solidFill>
                <a:latin typeface="Times New Roman" pitchFamily="18" charset="0"/>
              </a:rPr>
              <a:t>DES</a:t>
            </a:r>
            <a:endParaRPr lang="en-US" sz="4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C:\Users\Hello\Desktop\s-box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070776"/>
            <a:ext cx="8429684" cy="2501496"/>
          </a:xfrm>
          <a:prstGeom prst="rect">
            <a:avLst/>
          </a:prstGeom>
          <a:noFill/>
        </p:spPr>
      </p:pic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XOR  &amp;  </a:t>
            </a: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S-Box Substitution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82600" y="1214422"/>
            <a:ext cx="8178800" cy="5214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XOR(</a:t>
            </a:r>
            <a:r>
              <a:rPr lang="en-IN" sz="26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Whitener) </a:t>
            </a: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the expansion permutation, DES does XOR operation on the expanded right section and the round key. The round key is used only in this operation.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endParaRPr lang="en-I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Substitution Boxes : </a:t>
            </a:r>
            <a:r>
              <a:rPr lang="en-IN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S-boxes carry out the real mixing confusion. DES uses 8 S-boxes, each with a 6-bit input and a 4-bit output.</a:t>
            </a:r>
            <a:endParaRPr lang="en-IN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AutoShape 4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C:\Users\Hello\Desktop\s_box_ru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33" y="2529334"/>
            <a:ext cx="6877134" cy="4143404"/>
          </a:xfrm>
          <a:prstGeom prst="rect">
            <a:avLst/>
          </a:prstGeom>
          <a:noFill/>
        </p:spPr>
      </p:pic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S-Box </a:t>
            </a: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Substitution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82600" y="1214422"/>
            <a:ext cx="8178800" cy="1357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a total of eight S-box tables. The output of all eight s-boxes is then combined in to 32 bit section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S-box rule is illustrated below −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AutoShape 4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Straight Permutation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82600" y="1214422"/>
            <a:ext cx="8178800" cy="1357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32 bit output of S-boxes is then subjected to the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straight permutation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rule shown in the following illustration: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AutoShape 4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6802" name="Picture 2" descr="C:\Users\Hello\Desktop\straight_permut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80056"/>
            <a:ext cx="8286808" cy="2834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DES Analysis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028" name="AutoShape 4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82600" y="1214422"/>
            <a:ext cx="8178800" cy="5214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 satisfies both the desired properties of block cipher. These two properties make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cipher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very strong.</a:t>
            </a:r>
          </a:p>
          <a:p>
            <a:pPr marL="939800" lvl="2" indent="-457200" algn="just">
              <a:spcBef>
                <a:spcPts val="575"/>
              </a:spcBef>
              <a:buSzPct val="85000"/>
              <a:buFont typeface="Courier New" pitchFamily="49" charset="0"/>
              <a:buChar char="o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Avalanche </a:t>
            </a: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small change in plaintext results in the very grate change in </a:t>
            </a:r>
            <a:r>
              <a:rPr lang="en-IN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cipher text.</a:t>
            </a:r>
          </a:p>
          <a:p>
            <a:pPr marL="939800" lvl="2" indent="-457200" algn="just">
              <a:spcBef>
                <a:spcPts val="575"/>
              </a:spcBef>
              <a:buSzPct val="85000"/>
              <a:buFont typeface="Courier New" pitchFamily="49" charset="0"/>
              <a:buChar char="o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Completeness :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bit of cipher text </a:t>
            </a:r>
            <a:r>
              <a:rPr lang="en-IN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depends on many bits of </a:t>
            </a:r>
            <a:r>
              <a:rPr lang="en-IN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plaintext.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last few years, cryptanalysis have found some weaknesses in DES when key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selected are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weak keys. These keys shall be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avoided.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 proved to be a very well designed block cipher. There have been no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significant cryptanalytic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attacks on DES other than exhaustive key search.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285750" y="428625"/>
            <a:ext cx="8501063" cy="1143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pic>
        <p:nvPicPr>
          <p:cNvPr id="2" name="Picture 3" descr="C:\Users\Hello\Desktop\shield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52"/>
            <a:ext cx="6572296" cy="657229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-928726" y="1631936"/>
            <a:ext cx="71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8000" b="1" spc="50" dirty="0" smtClean="0">
                <a:ln w="19050" cmpd="sng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51000">
                      <a:srgbClr val="FFC000"/>
                    </a:gs>
                    <a:gs pos="0">
                      <a:srgbClr val="00B05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THANK</a:t>
            </a:r>
            <a:endParaRPr lang="en-US" sz="3200" b="1" spc="50" dirty="0">
              <a:ln w="12700" cmpd="sng">
                <a:solidFill>
                  <a:schemeClr val="tx1"/>
                </a:solidFill>
                <a:prstDash val="solid"/>
              </a:ln>
              <a:gradFill flip="none" rotWithShape="1">
                <a:gsLst>
                  <a:gs pos="51000">
                    <a:srgbClr val="FFC000"/>
                  </a:gs>
                  <a:gs pos="0">
                    <a:srgbClr val="00B050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ookman Old Style" pitchFamily="18" charset="0"/>
              <a:ea typeface="+mn-ea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8508" y="3605759"/>
            <a:ext cx="71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8000" b="1" spc="50" dirty="0" smtClean="0">
                <a:ln w="19050" cmpd="sng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51000">
                      <a:srgbClr val="FFC000"/>
                    </a:gs>
                    <a:gs pos="0">
                      <a:srgbClr val="00B05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YOU</a:t>
            </a:r>
            <a:endParaRPr lang="en-US" sz="8000" b="1" spc="50" dirty="0">
              <a:ln w="12700" cmpd="sng">
                <a:solidFill>
                  <a:schemeClr val="tx1"/>
                </a:solidFill>
                <a:prstDash val="solid"/>
              </a:ln>
              <a:gradFill flip="none" rotWithShape="1">
                <a:gsLst>
                  <a:gs pos="51000">
                    <a:srgbClr val="FFC000"/>
                  </a:gs>
                  <a:gs pos="0">
                    <a:srgbClr val="00B050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ookman Old Style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>
                <a:solidFill>
                  <a:srgbClr val="696464"/>
                </a:solidFill>
                <a:latin typeface="Franklin Gothic Book" pitchFamily="34" charset="0"/>
              </a:rPr>
              <a:t>Content</a:t>
            </a:r>
          </a:p>
        </p:txBody>
      </p:sp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482600" y="1285875"/>
            <a:ext cx="8178800" cy="4786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DES ?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 of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 and final permutation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Generation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Round function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39800" lvl="2" indent="-457200" algn="just">
              <a:spcBef>
                <a:spcPts val="575"/>
              </a:spcBef>
              <a:buSzPct val="85000"/>
              <a:buFont typeface="Courier New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Expansion Permutation Box</a:t>
            </a:r>
          </a:p>
          <a:p>
            <a:pPr marL="939800" lvl="2" indent="-457200" algn="just">
              <a:spcBef>
                <a:spcPts val="575"/>
              </a:spcBef>
              <a:buSzPct val="85000"/>
              <a:buFont typeface="Courier New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XOR</a:t>
            </a:r>
          </a:p>
          <a:p>
            <a:pPr marL="939800" lvl="2" indent="-457200" algn="just">
              <a:spcBef>
                <a:spcPts val="575"/>
              </a:spcBef>
              <a:buSzPct val="85000"/>
              <a:buFont typeface="Courier New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S-Box Substitution</a:t>
            </a:r>
          </a:p>
          <a:p>
            <a:pPr marL="939800" lvl="2" indent="-457200" algn="just">
              <a:spcBef>
                <a:spcPts val="575"/>
              </a:spcBef>
              <a:buSzPct val="85000"/>
              <a:buFont typeface="Courier New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Straight Permutation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 Analysis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What is </a:t>
            </a:r>
            <a:r>
              <a:rPr lang="en-IN" sz="4000" b="1" dirty="0" smtClean="0">
                <a:solidFill>
                  <a:srgbClr val="696464"/>
                </a:solidFill>
                <a:latin typeface="Franklin Gothic Book" pitchFamily="34" charset="0"/>
              </a:rPr>
              <a:t>DES</a:t>
            </a: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 ?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482600" y="1285875"/>
            <a:ext cx="8178800" cy="4786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8229600" algn="l"/>
                <a:tab pos="9144000" algn="l"/>
                <a:tab pos="10058400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 stands for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ncryption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tandard.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8229600" algn="l"/>
                <a:tab pos="9144000" algn="l"/>
                <a:tab pos="10058400" algn="l"/>
              </a:tabLst>
            </a:pP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Data Encryption Standard (DES) is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symmetric-key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cipher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8229600" algn="l"/>
                <a:tab pos="9144000" algn="l"/>
                <a:tab pos="10058400" algn="l"/>
              </a:tabLst>
            </a:pPr>
            <a:endParaRPr lang="en-US" sz="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 is published by NIST (National Institute of Standards and Technology).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8229600" algn="l"/>
                <a:tab pos="9144000" algn="l"/>
                <a:tab pos="10058400" algn="l"/>
              </a:tabLst>
            </a:pPr>
            <a:endParaRPr lang="en-US" sz="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 is an implementation of a </a:t>
            </a:r>
            <a:r>
              <a:rPr lang="en-IN" sz="2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Feistel Cipher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8229600" algn="l"/>
                <a:tab pos="9144000" algn="l"/>
                <a:tab pos="10058400" algn="l"/>
              </a:tabLst>
            </a:pPr>
            <a:endParaRPr lang="en-US" sz="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 uses </a:t>
            </a:r>
            <a:r>
              <a:rPr lang="en-IN" sz="26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 round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Feistel structure.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8229600" algn="l"/>
                <a:tab pos="9144000" algn="l"/>
                <a:tab pos="10058400" algn="l"/>
              </a:tabLst>
            </a:pPr>
            <a:endParaRPr lang="en-US" sz="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size is </a:t>
            </a:r>
            <a:r>
              <a:rPr lang="en-IN" sz="26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64-bit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length is </a:t>
            </a:r>
            <a:r>
              <a:rPr lang="en-IN" sz="26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56-bit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ello\Desktop\des_structure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43042" y="1149371"/>
            <a:ext cx="7072362" cy="5486401"/>
          </a:xfrm>
          <a:prstGeom prst="rect">
            <a:avLst/>
          </a:prstGeom>
          <a:noFill/>
          <a:ln>
            <a:noFill/>
          </a:ln>
        </p:spPr>
      </p:pic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b="1" dirty="0" smtClean="0">
                <a:solidFill>
                  <a:srgbClr val="696464"/>
                </a:solidFill>
                <a:latin typeface="Franklin Gothic Book" pitchFamily="34" charset="0"/>
              </a:rPr>
              <a:t>Structure</a:t>
            </a: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 of DES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b="1" dirty="0" smtClean="0">
                <a:solidFill>
                  <a:srgbClr val="696464"/>
                </a:solidFill>
                <a:latin typeface="Franklin Gothic Book" pitchFamily="34" charset="0"/>
              </a:rPr>
              <a:t>Structure</a:t>
            </a: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 of DES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600" y="1285875"/>
            <a:ext cx="8178800" cy="4786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Encryption function has two inputs −</a:t>
            </a:r>
          </a:p>
          <a:p>
            <a:pPr marL="939800" lvl="2" indent="-457200" algn="just">
              <a:spcBef>
                <a:spcPts val="575"/>
              </a:spcBef>
              <a:buSzPct val="85000"/>
              <a:buFont typeface="Courier New" pitchFamily="49" charset="0"/>
              <a:buChar char="o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Plaintext (64 bits)</a:t>
            </a:r>
          </a:p>
          <a:p>
            <a:pPr marL="939800" lvl="2" indent="-457200" algn="just">
              <a:spcBef>
                <a:spcPts val="575"/>
              </a:spcBef>
              <a:buSzPct val="85000"/>
              <a:buFont typeface="Courier New" pitchFamily="49" charset="0"/>
              <a:buChar char="o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(56 bits)</a:t>
            </a:r>
          </a:p>
          <a:p>
            <a:pPr marL="939800" lvl="2" indent="-457200" algn="just">
              <a:spcBef>
                <a:spcPts val="575"/>
              </a:spcBef>
              <a:buSzPct val="85000"/>
              <a:buFont typeface="Courier New" pitchFamily="49" charset="0"/>
              <a:buChar char="o"/>
              <a:tabLst>
                <a:tab pos="8229600" algn="l"/>
                <a:tab pos="9144000" algn="l"/>
                <a:tab pos="10058400" algn="l"/>
              </a:tabLst>
            </a:pPr>
            <a:endParaRPr lang="en-IN" sz="2000" baseline="-25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Since DES is based on the Feistel Cipher, so it has three phase for Encryption −</a:t>
            </a:r>
          </a:p>
          <a:p>
            <a:pPr marL="939800" lvl="2" indent="-457200" algn="just">
              <a:spcBef>
                <a:spcPts val="575"/>
              </a:spcBef>
              <a:buSzPct val="85000"/>
              <a:buFont typeface="Courier New" pitchFamily="49" charset="0"/>
              <a:buChar char="o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 and final permutation</a:t>
            </a:r>
          </a:p>
          <a:p>
            <a:pPr marL="939800" lvl="2" indent="-457200" algn="just">
              <a:spcBef>
                <a:spcPts val="575"/>
              </a:spcBef>
              <a:buSzPct val="85000"/>
              <a:buFont typeface="Courier New" pitchFamily="49" charset="0"/>
              <a:buChar char="o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Generation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39800" lvl="2" indent="-457200" algn="just">
              <a:spcBef>
                <a:spcPts val="575"/>
              </a:spcBef>
              <a:buSzPct val="85000"/>
              <a:buFont typeface="Courier New" pitchFamily="49" charset="0"/>
              <a:buChar char="o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Round function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ES Initial and Final Permut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428868"/>
            <a:ext cx="8143932" cy="4171951"/>
          </a:xfrm>
          <a:prstGeom prst="rect">
            <a:avLst/>
          </a:prstGeom>
          <a:noFill/>
        </p:spPr>
      </p:pic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b="1" dirty="0" smtClean="0">
                <a:solidFill>
                  <a:srgbClr val="696464"/>
                </a:solidFill>
                <a:latin typeface="Franklin Gothic Book" pitchFamily="34" charset="0"/>
              </a:rPr>
              <a:t>Initial </a:t>
            </a: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and</a:t>
            </a:r>
            <a:r>
              <a:rPr lang="en-IN" sz="4000" b="1" dirty="0" smtClean="0">
                <a:solidFill>
                  <a:srgbClr val="696464"/>
                </a:solidFill>
                <a:latin typeface="Franklin Gothic Book" pitchFamily="34" charset="0"/>
              </a:rPr>
              <a:t> Final Permutation</a:t>
            </a:r>
            <a:endParaRPr lang="en-IN" sz="4000" b="1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600" y="1214423"/>
            <a:ext cx="8178800" cy="12144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Initial &amp; Final are straight Permutation boxes (P-boxes) that are inverses of each other. They have no cryptography significance in 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 descr="C:\Users\Hello\Desktop\key_gener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3"/>
            <a:ext cx="4357718" cy="5400485"/>
          </a:xfrm>
          <a:prstGeom prst="rect">
            <a:avLst/>
          </a:prstGeom>
          <a:noFill/>
        </p:spPr>
      </p:pic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b="1" dirty="0" smtClean="0">
                <a:solidFill>
                  <a:srgbClr val="696464"/>
                </a:solidFill>
                <a:latin typeface="Franklin Gothic Book" pitchFamily="34" charset="0"/>
              </a:rPr>
              <a:t>Key</a:t>
            </a: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 Generation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357686" y="1357298"/>
            <a:ext cx="4286280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round-key generator creates sixteen 48-bit keys out of a 56-bit cipher key.</a:t>
            </a:r>
          </a:p>
          <a:p>
            <a:pPr marL="539750" lvl="1" indent="-457200" algn="just">
              <a:spcBef>
                <a:spcPts val="575"/>
              </a:spcBef>
              <a:buSzPct val="85000"/>
              <a:tabLst>
                <a:tab pos="8229600" algn="l"/>
                <a:tab pos="9144000" algn="l"/>
                <a:tab pos="10058400" algn="l"/>
              </a:tabLst>
            </a:pP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logic for Parity drop, shifting, and Compression P-box is given in the DES description.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process of key generation is depicted in the following figure.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AutoShape 4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S-box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Image result for DES round fun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50292"/>
            <a:ext cx="4857784" cy="5250542"/>
          </a:xfrm>
          <a:prstGeom prst="rect">
            <a:avLst/>
          </a:prstGeom>
          <a:noFill/>
        </p:spPr>
      </p:pic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b="1" dirty="0" smtClean="0">
                <a:solidFill>
                  <a:srgbClr val="696464"/>
                </a:solidFill>
                <a:latin typeface="Franklin Gothic Book" pitchFamily="34" charset="0"/>
              </a:rPr>
              <a:t>Round Function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286248" y="1643050"/>
            <a:ext cx="4375152" cy="40719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heart of this cipher is the DES function  </a:t>
            </a:r>
            <a:r>
              <a:rPr lang="en-IN" sz="2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DES function applies a 48-bit key to the rightmost 32 bits to produce a 32-bit output.</a:t>
            </a:r>
          </a:p>
          <a:p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Picture 4" descr="Permutation Log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348" y="2500306"/>
            <a:ext cx="8669304" cy="1133488"/>
          </a:xfrm>
          <a:prstGeom prst="rect">
            <a:avLst/>
          </a:prstGeom>
          <a:noFill/>
        </p:spPr>
      </p:pic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Expansion Permutation Box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82600" y="1214422"/>
            <a:ext cx="8178800" cy="12858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IN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Since right input is 32-bit and round key is a 48-bit, we first need to expand right input to 48 bits. Permutation logic is graphically depicted in the following illustration −</a:t>
            </a:r>
          </a:p>
        </p:txBody>
      </p:sp>
      <p:pic>
        <p:nvPicPr>
          <p:cNvPr id="73730" name="Picture 2" descr="Image result for DES round function expansion permutation 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5" y="3786190"/>
            <a:ext cx="6000791" cy="28098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anklin Gothic Book"/>
        <a:ea typeface="Droid Sans Fallback"/>
        <a:cs typeface="Droid Sans Fallback"/>
      </a:majorFont>
      <a:minorFont>
        <a:latin typeface="Perpetu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anklin Gothic Book"/>
        <a:ea typeface="Droid Sans Fallback"/>
        <a:cs typeface="Droid Sans Fallback"/>
      </a:majorFont>
      <a:minorFont>
        <a:latin typeface="Perpetu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anklin Gothic Book"/>
        <a:ea typeface="Droid Sans Fallback"/>
        <a:cs typeface="Droid Sans Fallback"/>
      </a:majorFont>
      <a:minorFont>
        <a:latin typeface="Perpetu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anklin Gothic Book"/>
        <a:ea typeface="Droid Sans Fallback"/>
        <a:cs typeface="Droid Sans Fallback"/>
      </a:majorFont>
      <a:minorFont>
        <a:latin typeface="Perpetu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anklin Gothic Book"/>
        <a:ea typeface="Droid Sans Fallback"/>
        <a:cs typeface="Droid Sans Fallback"/>
      </a:majorFont>
      <a:minorFont>
        <a:latin typeface="Perpetu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3128026</TotalTime>
  <Words>555</Words>
  <PresentationFormat>On-screen Show (4:3)</PresentationFormat>
  <Paragraphs>90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Office Theme</vt:lpstr>
      <vt:lpstr>1_Office Theme</vt:lpstr>
      <vt:lpstr>2_Office Theme</vt:lpstr>
      <vt:lpstr>3_Office Theme</vt:lpstr>
      <vt:lpstr>4_Office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(Data Encryption Standard)</dc:title>
  <dc:subject>Information and Network Security (INS)</dc:subject>
  <dc:creator>Maulik Patel (150124116006)</dc:creator>
  <cp:keywords>ALA</cp:keywords>
  <cp:lastModifiedBy>Windows User</cp:lastModifiedBy>
  <cp:revision>499</cp:revision>
  <cp:lastPrinted>1601-01-01T00:00:00Z</cp:lastPrinted>
  <dcterms:created xsi:type="dcterms:W3CDTF">2010-08-24T15:56:10Z</dcterms:created>
  <dcterms:modified xsi:type="dcterms:W3CDTF">2018-08-22T10:25:45Z</dcterms:modified>
</cp:coreProperties>
</file>