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4" r:id="rId9"/>
    <p:sldId id="263" r:id="rId10"/>
    <p:sldId id="265" r:id="rId11"/>
    <p:sldId id="266" r:id="rId12"/>
    <p:sldId id="269" r:id="rId13"/>
    <p:sldId id="270" r:id="rId14"/>
    <p:sldId id="271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2A9D-5BB5-4F46-A14E-1B543594D53F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450-A74F-4C36-BA79-D282C2192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4450-A74F-4C36-BA79-D282C2192B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7C9E1F18-F852-4DF7-84FA-D6F772ACC5D0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15</a:t>
            </a:fld>
            <a:endParaRPr lang="en-US" dirty="0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A296-1D03-473A-B710-00E698FC9FB5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0CE8-6017-45C8-A44B-73EF078E133D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4CF-5658-4599-A390-2E0DD744AD9B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D4-20A5-4C87-98C5-4D88802D071E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30-6B4B-4485-9F35-B0DD41533A75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E6F-302A-44C3-94A1-9D473C89C1B8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E783-5CD7-4367-942C-A75DD531E719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2CAF-3097-4DC7-A2D0-EBF354257E47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6844-311F-4B25-A0D8-EDC47AE9392B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8AA3-7B39-4CAA-973C-D337693BF9BE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590-AA34-4DC6-A87E-9F47BD6E078B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6636AC-26D0-40E4-91FA-58C6B5A9F7B3}" type="datetime1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010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7724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1673225"/>
            <a:ext cx="7772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Advanced JAVA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2160707)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6700" y="2154238"/>
            <a:ext cx="8610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 smtClean="0">
                <a:solidFill>
                  <a:srgbClr val="000000"/>
                </a:solidFill>
                <a:effectLst/>
                <a:latin typeface="Times New Roman" pitchFamily="18" charset="0"/>
              </a:rPr>
              <a:t>Overview to Servlet and Servlet Life Cycle </a:t>
            </a:r>
            <a:endParaRPr lang="en-US" sz="3600" b="1" dirty="0"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538163" y="3505200"/>
            <a:ext cx="8067675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Prepared by :</a:t>
            </a: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Bookman Old Style" pitchFamily="18" charset="0"/>
              </a:rPr>
              <a:t>Patel Maulik Satishkumar (150124116006)</a:t>
            </a: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 smtClean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</a:t>
            </a:r>
            <a:endParaRPr lang="en-US" sz="2000" b="1" i="1" dirty="0" smtClean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Guided </a:t>
            </a:r>
            <a:r>
              <a:rPr lang="en-US" sz="2400" b="1" i="1" dirty="0">
                <a:solidFill>
                  <a:srgbClr val="000000"/>
                </a:solidFill>
                <a:latin typeface="Perpetua" pitchFamily="18" charset="0"/>
              </a:rPr>
              <a:t>By: </a:t>
            </a: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Perpetua" pitchFamily="18" charset="0"/>
              </a:rPr>
              <a:t>Prof</a:t>
            </a:r>
            <a:r>
              <a:rPr lang="en-US" sz="2800" b="1" dirty="0">
                <a:solidFill>
                  <a:srgbClr val="000000"/>
                </a:solidFill>
                <a:latin typeface="Perpetua" pitchFamily="18" charset="0"/>
              </a:rPr>
              <a:t>. </a:t>
            </a:r>
            <a:r>
              <a:rPr lang="en-US" sz="2800" b="1" dirty="0" smtClean="0">
                <a:solidFill>
                  <a:srgbClr val="000000"/>
                </a:solidFill>
                <a:latin typeface="Perpetua" pitchFamily="18" charset="0"/>
              </a:rPr>
              <a:t>Prashant N. Jani</a:t>
            </a:r>
            <a:endParaRPr lang="en-US" sz="2800" b="1" i="1" dirty="0">
              <a:solidFill>
                <a:srgbClr val="000000"/>
              </a:solidFill>
              <a:latin typeface="Perpet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Servlet Life-Cycle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5782" y="1438275"/>
            <a:ext cx="8072437" cy="23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800" b="1" u="sng" dirty="0" smtClean="0">
                <a:latin typeface="Bookman Old Style" pitchFamily="18" charset="0"/>
                <a:cs typeface="Times New Roman" pitchFamily="18" charset="0"/>
              </a:rPr>
              <a:t>init() </a:t>
            </a:r>
            <a:r>
              <a:rPr lang="en-US" sz="2800" u="sng" dirty="0" smtClean="0">
                <a:latin typeface="Bookman Old Style" pitchFamily="18" charset="0"/>
                <a:cs typeface="Times New Roman" pitchFamily="18" charset="0"/>
              </a:rPr>
              <a:t>method</a:t>
            </a:r>
            <a:r>
              <a:rPr lang="en-US" sz="2800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latin typeface="Bookman Old Style" pitchFamily="18" charset="0"/>
              <a:cs typeface="Times New Roman" pitchFamily="18" charset="0"/>
            </a:endParaRPr>
          </a:p>
          <a:p>
            <a:pPr marL="539750" indent="-360363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sz="2400" dirty="0" smtClean="0">
                <a:latin typeface="Bookman Old Style" pitchFamily="18" charset="0"/>
              </a:rPr>
              <a:t>The init method is called when the servlet is first </a:t>
            </a:r>
            <a:r>
              <a:rPr lang="bg-BG" sz="2400" b="1" i="1" dirty="0" smtClean="0">
                <a:latin typeface="Bookman Old Style" pitchFamily="18" charset="0"/>
              </a:rPr>
              <a:t>created</a:t>
            </a:r>
            <a:r>
              <a:rPr lang="en-IN" sz="2400" b="1" dirty="0" smtClean="0">
                <a:latin typeface="Bookman Old Style" pitchFamily="18" charset="0"/>
              </a:rPr>
              <a:t> </a:t>
            </a:r>
            <a:r>
              <a:rPr lang="en-IN" sz="2400" dirty="0" smtClean="0">
                <a:latin typeface="Bookman Old Style" pitchFamily="18" charset="0"/>
              </a:rPr>
              <a:t>and</a:t>
            </a:r>
            <a:r>
              <a:rPr lang="bg-BG" sz="2400" dirty="0" smtClean="0">
                <a:latin typeface="Bookman Old Style" pitchFamily="18" charset="0"/>
              </a:rPr>
              <a:t> it is used for </a:t>
            </a:r>
            <a:r>
              <a:rPr lang="bg-BG" sz="2400" i="1" dirty="0" smtClean="0">
                <a:latin typeface="Bookman Old Style" pitchFamily="18" charset="0"/>
              </a:rPr>
              <a:t>one-time</a:t>
            </a:r>
            <a:r>
              <a:rPr lang="bg-BG" sz="2400" dirty="0" smtClean="0">
                <a:latin typeface="Bookman Old Style" pitchFamily="18" charset="0"/>
              </a:rPr>
              <a:t> </a:t>
            </a:r>
            <a:r>
              <a:rPr lang="bg-BG" sz="2400" i="1" dirty="0" smtClean="0">
                <a:latin typeface="Bookman Old Style" pitchFamily="18" charset="0"/>
              </a:rPr>
              <a:t>initializations</a:t>
            </a:r>
            <a:r>
              <a:rPr lang="en-IN" sz="2400" dirty="0" smtClean="0">
                <a:latin typeface="Bookman Old Style" pitchFamily="18" charset="0"/>
              </a:rPr>
              <a:t>.</a:t>
            </a:r>
          </a:p>
          <a:p>
            <a:pPr marL="539750" indent="-360363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400" dirty="0" smtClean="0">
                <a:latin typeface="Bookman Old Style" pitchFamily="18" charset="0"/>
              </a:rPr>
              <a:t>This method </a:t>
            </a:r>
            <a:r>
              <a:rPr lang="en-IN" sz="2400" b="1" i="1" dirty="0" smtClean="0">
                <a:latin typeface="Bookman Old Style" pitchFamily="18" charset="0"/>
              </a:rPr>
              <a:t>invokes only one time</a:t>
            </a:r>
            <a:r>
              <a:rPr lang="en-IN" sz="2400" dirty="0" smtClean="0">
                <a:latin typeface="Bookman Old Style" pitchFamily="18" charset="0"/>
              </a:rPr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6800" y="4114800"/>
            <a:ext cx="7010400" cy="1905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60363"/>
            <a:r>
              <a:rPr lang="bg-BG" sz="2400" dirty="0" smtClean="0">
                <a:solidFill>
                  <a:srgbClr val="0000FF"/>
                </a:solidFill>
              </a:rPr>
              <a:t>public</a:t>
            </a:r>
            <a:r>
              <a:rPr lang="bg-BG" sz="2400" dirty="0" smtClean="0"/>
              <a:t> </a:t>
            </a:r>
            <a:r>
              <a:rPr lang="en-IN" sz="2400" dirty="0" smtClean="0"/>
              <a:t> </a:t>
            </a:r>
            <a:r>
              <a:rPr lang="bg-BG" sz="2400" dirty="0" smtClean="0">
                <a:solidFill>
                  <a:srgbClr val="0000FF"/>
                </a:solidFill>
              </a:rPr>
              <a:t>void</a:t>
            </a:r>
            <a:r>
              <a:rPr lang="bg-BG" sz="2400" dirty="0" smtClean="0"/>
              <a:t> </a:t>
            </a:r>
            <a:r>
              <a:rPr lang="en-IN" sz="2400" dirty="0" smtClean="0"/>
              <a:t> </a:t>
            </a:r>
            <a:r>
              <a:rPr lang="bg-BG" sz="2400" dirty="0" smtClean="0"/>
              <a:t>init(</a:t>
            </a:r>
            <a:r>
              <a:rPr lang="en-IN" sz="2400" dirty="0" smtClean="0"/>
              <a:t> </a:t>
            </a:r>
            <a:r>
              <a:rPr lang="bg-BG" sz="2400" dirty="0" smtClean="0"/>
              <a:t>) </a:t>
            </a:r>
            <a:r>
              <a:rPr lang="en-IN" sz="2400" dirty="0" smtClean="0"/>
              <a:t> </a:t>
            </a:r>
            <a:r>
              <a:rPr lang="bg-BG" sz="2400" dirty="0" smtClean="0">
                <a:solidFill>
                  <a:srgbClr val="0000FF"/>
                </a:solidFill>
              </a:rPr>
              <a:t>throws</a:t>
            </a:r>
            <a:r>
              <a:rPr lang="bg-BG" sz="2400" dirty="0" smtClean="0"/>
              <a:t> </a:t>
            </a:r>
            <a:r>
              <a:rPr lang="en-IN" sz="2400" dirty="0" smtClean="0"/>
              <a:t> </a:t>
            </a:r>
            <a:r>
              <a:rPr lang="bg-BG" sz="2400" dirty="0" smtClean="0"/>
              <a:t>ServletException </a:t>
            </a:r>
            <a:endParaRPr lang="en-IN" sz="2400" dirty="0" smtClean="0"/>
          </a:p>
          <a:p>
            <a:pPr marL="360363"/>
            <a:r>
              <a:rPr lang="bg-BG" sz="2400" dirty="0" smtClean="0"/>
              <a:t>{</a:t>
            </a:r>
            <a:endParaRPr lang="en-IN" sz="2400" dirty="0" smtClean="0"/>
          </a:p>
          <a:p>
            <a:pPr marL="360363"/>
            <a:r>
              <a:rPr lang="en-US" sz="2400" i="1" dirty="0" smtClean="0"/>
              <a:t>    	</a:t>
            </a:r>
            <a:r>
              <a:rPr lang="bg-BG" sz="2400" i="1" dirty="0" smtClean="0">
                <a:solidFill>
                  <a:srgbClr val="00B050"/>
                </a:solidFill>
              </a:rPr>
              <a:t>// Initialization code...</a:t>
            </a:r>
            <a:endParaRPr lang="en-IN" sz="2400" dirty="0" smtClean="0">
              <a:solidFill>
                <a:srgbClr val="00B050"/>
              </a:solidFill>
            </a:endParaRPr>
          </a:p>
          <a:p>
            <a:pPr marL="360363"/>
            <a:r>
              <a:rPr lang="bg-BG" sz="2400" dirty="0" smtClean="0"/>
              <a:t>}</a:t>
            </a:r>
            <a:endParaRPr lang="en-US" sz="24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Servlet Life-Cycle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5782" y="1194685"/>
            <a:ext cx="8072437" cy="313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+mj-lt"/>
              <a:buAutoNum type="arabicParenR" startA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800" b="1" u="sng" dirty="0" smtClean="0">
                <a:latin typeface="Bookman Old Style" pitchFamily="18" charset="0"/>
                <a:cs typeface="Times New Roman" pitchFamily="18" charset="0"/>
              </a:rPr>
              <a:t>service() </a:t>
            </a:r>
            <a:r>
              <a:rPr lang="en-US" sz="2800" u="sng" dirty="0" smtClean="0">
                <a:latin typeface="Bookman Old Style" pitchFamily="18" charset="0"/>
                <a:cs typeface="Times New Roman" pitchFamily="18" charset="0"/>
              </a:rPr>
              <a:t>method</a:t>
            </a:r>
            <a:r>
              <a:rPr lang="en-US" sz="2800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800" dirty="0" smtClean="0">
              <a:latin typeface="Bookman Old Style" pitchFamily="18" charset="0"/>
              <a:cs typeface="Times New Roman" pitchFamily="18" charset="0"/>
            </a:endParaRPr>
          </a:p>
          <a:p>
            <a:pPr marL="539750" indent="-360363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sz="2400" dirty="0" smtClean="0">
                <a:latin typeface="Bookman Old Style" pitchFamily="18" charset="0"/>
              </a:rPr>
              <a:t>Each time the server receives a request for a servlet, the server </a:t>
            </a:r>
            <a:r>
              <a:rPr lang="en-IN" sz="2400" b="1" i="1" dirty="0" smtClean="0">
                <a:latin typeface="Bookman Old Style" pitchFamily="18" charset="0"/>
              </a:rPr>
              <a:t>handle</a:t>
            </a:r>
            <a:r>
              <a:rPr lang="en-IN" sz="2400" dirty="0" smtClean="0">
                <a:latin typeface="Bookman Old Style" pitchFamily="18" charset="0"/>
              </a:rPr>
              <a:t> that </a:t>
            </a:r>
            <a:r>
              <a:rPr lang="en-IN" sz="2400" b="1" i="1" dirty="0" smtClean="0">
                <a:latin typeface="Bookman Old Style" pitchFamily="18" charset="0"/>
              </a:rPr>
              <a:t>request</a:t>
            </a:r>
            <a:r>
              <a:rPr lang="bg-BG" sz="2400" dirty="0" smtClean="0">
                <a:latin typeface="Bookman Old Style" pitchFamily="18" charset="0"/>
              </a:rPr>
              <a:t> </a:t>
            </a:r>
            <a:r>
              <a:rPr lang="en-IN" sz="2400" dirty="0" smtClean="0">
                <a:latin typeface="Bookman Old Style" pitchFamily="18" charset="0"/>
              </a:rPr>
              <a:t>by </a:t>
            </a:r>
            <a:r>
              <a:rPr lang="en-IN" sz="2400" b="1" i="1" dirty="0" smtClean="0">
                <a:latin typeface="Bookman Old Style" pitchFamily="18" charset="0"/>
              </a:rPr>
              <a:t>calling</a:t>
            </a:r>
            <a:r>
              <a:rPr lang="en-IN" sz="2400" dirty="0" smtClean="0">
                <a:latin typeface="Bookman Old Style" pitchFamily="18" charset="0"/>
              </a:rPr>
              <a:t> particular</a:t>
            </a:r>
            <a:r>
              <a:rPr lang="bg-BG" sz="2400" dirty="0" smtClean="0">
                <a:latin typeface="Bookman Old Style" pitchFamily="18" charset="0"/>
              </a:rPr>
              <a:t> </a:t>
            </a:r>
            <a:r>
              <a:rPr lang="bg-BG" sz="2400" b="1" i="1" dirty="0" smtClean="0">
                <a:latin typeface="Bookman Old Style" pitchFamily="18" charset="0"/>
              </a:rPr>
              <a:t>service</a:t>
            </a:r>
            <a:r>
              <a:rPr lang="bg-BG" sz="2400" dirty="0" smtClean="0">
                <a:latin typeface="Bookman Old Style" pitchFamily="18" charset="0"/>
              </a:rPr>
              <a:t>. </a:t>
            </a:r>
            <a:endParaRPr lang="en-IN" sz="2400" dirty="0" smtClean="0">
              <a:latin typeface="Bookman Old Style" pitchFamily="18" charset="0"/>
            </a:endParaRPr>
          </a:p>
          <a:p>
            <a:pPr marL="539750" indent="-360363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600" dirty="0" smtClean="0">
              <a:latin typeface="Bookman Old Style" pitchFamily="18" charset="0"/>
            </a:endParaRPr>
          </a:p>
          <a:p>
            <a:pPr marL="539750" indent="-360363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bg-BG" sz="2400" dirty="0" smtClean="0">
                <a:latin typeface="Bookman Old Style" pitchFamily="18" charset="0"/>
              </a:rPr>
              <a:t>The service method checks the HTTP request type (GET, POST, PUT, DELETE</a:t>
            </a:r>
            <a:r>
              <a:rPr lang="en-IN" sz="2400" dirty="0" smtClean="0">
                <a:latin typeface="Bookman Old Style" pitchFamily="18" charset="0"/>
              </a:rPr>
              <a:t> </a:t>
            </a:r>
            <a:r>
              <a:rPr lang="bg-BG" sz="2400" dirty="0" smtClean="0">
                <a:latin typeface="Bookman Old Style" pitchFamily="18" charset="0"/>
              </a:rPr>
              <a:t>etc.) and calls doGet, doPost, doPut, doDelete</a:t>
            </a:r>
            <a:r>
              <a:rPr lang="en-IN" sz="2400" dirty="0" smtClean="0">
                <a:latin typeface="Bookman Old Style" pitchFamily="18" charset="0"/>
              </a:rPr>
              <a:t> </a:t>
            </a:r>
            <a:r>
              <a:rPr lang="bg-BG" sz="2400" dirty="0" smtClean="0">
                <a:latin typeface="Bookman Old Style" pitchFamily="18" charset="0"/>
              </a:rPr>
              <a:t>etc.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3000" y="4572000"/>
            <a:ext cx="7010400" cy="1905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60363"/>
            <a:r>
              <a:rPr lang="bg-BG" sz="2400" dirty="0" smtClean="0">
                <a:solidFill>
                  <a:srgbClr val="0000FF"/>
                </a:solidFill>
              </a:rPr>
              <a:t>public</a:t>
            </a:r>
            <a:r>
              <a:rPr lang="bg-BG" sz="2400" dirty="0" smtClean="0"/>
              <a:t> </a:t>
            </a:r>
            <a:r>
              <a:rPr lang="en-IN" sz="2400" dirty="0" smtClean="0"/>
              <a:t> </a:t>
            </a:r>
            <a:r>
              <a:rPr lang="bg-BG" sz="2400" dirty="0" smtClean="0">
                <a:solidFill>
                  <a:srgbClr val="0000FF"/>
                </a:solidFill>
              </a:rPr>
              <a:t>void</a:t>
            </a:r>
            <a:r>
              <a:rPr lang="bg-BG" sz="2400" dirty="0" smtClean="0"/>
              <a:t> </a:t>
            </a:r>
            <a:r>
              <a:rPr lang="en-IN" sz="2400" dirty="0" smtClean="0"/>
              <a:t> </a:t>
            </a:r>
            <a:r>
              <a:rPr lang="en-IN" sz="2400" dirty="0" smtClean="0">
                <a:latin typeface="Cambria" pitchFamily="18" charset="0"/>
              </a:rPr>
              <a:t>service</a:t>
            </a:r>
            <a:r>
              <a:rPr lang="bg-BG" sz="2400" dirty="0" smtClean="0"/>
              <a:t>(</a:t>
            </a:r>
            <a:r>
              <a:rPr lang="en-IN" sz="2400" dirty="0" smtClean="0"/>
              <a:t> </a:t>
            </a:r>
            <a:r>
              <a:rPr lang="bg-BG" sz="2400" dirty="0" smtClean="0"/>
              <a:t>) </a:t>
            </a:r>
            <a:r>
              <a:rPr lang="en-IN" sz="2400" dirty="0" smtClean="0"/>
              <a:t> </a:t>
            </a:r>
            <a:r>
              <a:rPr lang="bg-BG" sz="2400" dirty="0" smtClean="0">
                <a:solidFill>
                  <a:srgbClr val="0000FF"/>
                </a:solidFill>
              </a:rPr>
              <a:t>throws</a:t>
            </a:r>
            <a:r>
              <a:rPr lang="bg-BG" sz="2400" dirty="0" smtClean="0"/>
              <a:t> </a:t>
            </a:r>
            <a:r>
              <a:rPr lang="en-IN" sz="2400" dirty="0" smtClean="0"/>
              <a:t> </a:t>
            </a:r>
            <a:r>
              <a:rPr lang="bg-BG" sz="2400" dirty="0" smtClean="0"/>
              <a:t>ServletException </a:t>
            </a:r>
            <a:endParaRPr lang="en-IN" sz="2400" dirty="0" smtClean="0"/>
          </a:p>
          <a:p>
            <a:pPr marL="360363"/>
            <a:r>
              <a:rPr lang="bg-BG" sz="2400" dirty="0" smtClean="0"/>
              <a:t>{</a:t>
            </a:r>
            <a:endParaRPr lang="en-IN" sz="2400" dirty="0" smtClean="0"/>
          </a:p>
          <a:p>
            <a:pPr marL="360363"/>
            <a:r>
              <a:rPr lang="en-US" sz="2400" i="1" dirty="0" smtClean="0"/>
              <a:t>    	</a:t>
            </a:r>
            <a:r>
              <a:rPr lang="bg-BG" sz="2400" i="1" dirty="0" smtClean="0">
                <a:solidFill>
                  <a:srgbClr val="00B050"/>
                </a:solidFill>
              </a:rPr>
              <a:t>// </a:t>
            </a:r>
            <a:r>
              <a:rPr lang="en-IN" sz="2400" i="1" dirty="0" smtClean="0">
                <a:solidFill>
                  <a:srgbClr val="00B050"/>
                </a:solidFill>
                <a:latin typeface="Cambria" pitchFamily="18" charset="0"/>
              </a:rPr>
              <a:t>Service</a:t>
            </a:r>
            <a:r>
              <a:rPr lang="bg-BG" sz="2400" i="1" dirty="0" smtClean="0">
                <a:solidFill>
                  <a:srgbClr val="00B050"/>
                </a:solidFill>
              </a:rPr>
              <a:t> code...</a:t>
            </a:r>
            <a:endParaRPr lang="en-IN" sz="2400" dirty="0" smtClean="0">
              <a:solidFill>
                <a:srgbClr val="00B050"/>
              </a:solidFill>
            </a:endParaRPr>
          </a:p>
          <a:p>
            <a:pPr marL="360363"/>
            <a:r>
              <a:rPr lang="bg-BG" sz="2400" dirty="0" smtClean="0"/>
              <a:t>}</a:t>
            </a:r>
            <a:endParaRPr lang="en-US" sz="24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Servlet Life-Cycle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35782" y="1590675"/>
            <a:ext cx="8072437" cy="2371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+mj-lt"/>
              <a:buAutoNum type="arabicParenR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800" b="1" u="sng" dirty="0" smtClean="0">
                <a:latin typeface="Bookman Old Style" pitchFamily="18" charset="0"/>
                <a:cs typeface="Times New Roman" pitchFamily="18" charset="0"/>
              </a:rPr>
              <a:t>destroy() </a:t>
            </a:r>
            <a:r>
              <a:rPr lang="en-US" sz="2800" u="sng" dirty="0" smtClean="0">
                <a:latin typeface="Bookman Old Style" pitchFamily="18" charset="0"/>
                <a:cs typeface="Times New Roman" pitchFamily="18" charset="0"/>
              </a:rPr>
              <a:t>method</a:t>
            </a:r>
            <a:r>
              <a:rPr lang="en-US" sz="2800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+mj-lt"/>
              <a:buAutoNum type="arabicParenR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latin typeface="Bookman Old Style" pitchFamily="18" charset="0"/>
              <a:cs typeface="Times New Roman" pitchFamily="18" charset="0"/>
            </a:endParaRPr>
          </a:p>
          <a:p>
            <a:pPr marL="539750" indent="-360363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Finally server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unloads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the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servlet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from the memory using the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destroy( )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method.</a:t>
            </a:r>
          </a:p>
          <a:p>
            <a:pPr marL="539750" indent="-360363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400" dirty="0" smtClean="0">
                <a:latin typeface="Bookman Old Style" pitchFamily="18" charset="0"/>
              </a:rPr>
              <a:t>This method also </a:t>
            </a:r>
            <a:r>
              <a:rPr lang="en-IN" sz="2400" b="1" i="1" dirty="0" smtClean="0">
                <a:latin typeface="Bookman Old Style" pitchFamily="18" charset="0"/>
              </a:rPr>
              <a:t>invokes only one time</a:t>
            </a:r>
            <a:r>
              <a:rPr lang="en-IN" sz="2400" dirty="0" smtClean="0">
                <a:latin typeface="Bookman Old Style" pitchFamily="18" charset="0"/>
              </a:rPr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6800" y="4114800"/>
            <a:ext cx="7010400" cy="1905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60363"/>
            <a:r>
              <a:rPr lang="bg-BG" sz="2400" dirty="0" smtClean="0">
                <a:solidFill>
                  <a:srgbClr val="0000FF"/>
                </a:solidFill>
              </a:rPr>
              <a:t>public</a:t>
            </a:r>
            <a:r>
              <a:rPr lang="bg-BG" sz="2400" dirty="0" smtClean="0"/>
              <a:t> </a:t>
            </a:r>
            <a:r>
              <a:rPr lang="en-IN" sz="2400" dirty="0" smtClean="0"/>
              <a:t> </a:t>
            </a:r>
            <a:r>
              <a:rPr lang="bg-BG" sz="2400" dirty="0" smtClean="0">
                <a:solidFill>
                  <a:srgbClr val="0000FF"/>
                </a:solidFill>
              </a:rPr>
              <a:t>void</a:t>
            </a:r>
            <a:r>
              <a:rPr lang="bg-BG" sz="2400" dirty="0" smtClean="0"/>
              <a:t> </a:t>
            </a:r>
            <a:r>
              <a:rPr lang="en-IN" sz="2400" dirty="0" smtClean="0"/>
              <a:t> </a:t>
            </a:r>
            <a:r>
              <a:rPr lang="en-IN" sz="2400" dirty="0" smtClean="0">
                <a:latin typeface="Cambria" pitchFamily="18" charset="0"/>
              </a:rPr>
              <a:t>destroy </a:t>
            </a:r>
            <a:r>
              <a:rPr lang="bg-BG" sz="2400" dirty="0" smtClean="0"/>
              <a:t>(</a:t>
            </a:r>
            <a:r>
              <a:rPr lang="en-IN" sz="2400" dirty="0" smtClean="0"/>
              <a:t> </a:t>
            </a:r>
            <a:r>
              <a:rPr lang="bg-BG" sz="2400" dirty="0" smtClean="0"/>
              <a:t>)</a:t>
            </a:r>
            <a:endParaRPr lang="en-IN" sz="2400" dirty="0" smtClean="0"/>
          </a:p>
          <a:p>
            <a:pPr marL="360363"/>
            <a:r>
              <a:rPr lang="bg-BG" sz="2400" dirty="0" smtClean="0"/>
              <a:t>{</a:t>
            </a:r>
            <a:endParaRPr lang="en-IN" sz="2400" dirty="0" smtClean="0"/>
          </a:p>
          <a:p>
            <a:pPr marL="360363"/>
            <a:r>
              <a:rPr lang="en-US" sz="2400" i="1" dirty="0" smtClean="0"/>
              <a:t>    	</a:t>
            </a:r>
            <a:r>
              <a:rPr lang="bg-BG" sz="2400" i="1" dirty="0" smtClean="0">
                <a:solidFill>
                  <a:srgbClr val="00B050"/>
                </a:solidFill>
              </a:rPr>
              <a:t>// </a:t>
            </a:r>
            <a:r>
              <a:rPr lang="en-IN" sz="2400" i="1" dirty="0" smtClean="0">
                <a:solidFill>
                  <a:srgbClr val="00B050"/>
                </a:solidFill>
                <a:latin typeface="Cambria" pitchFamily="18" charset="0"/>
              </a:rPr>
              <a:t>Destruction</a:t>
            </a:r>
            <a:r>
              <a:rPr lang="bg-BG" sz="2400" i="1" dirty="0" smtClean="0">
                <a:solidFill>
                  <a:srgbClr val="00B050"/>
                </a:solidFill>
              </a:rPr>
              <a:t> code...</a:t>
            </a:r>
            <a:endParaRPr lang="en-IN" sz="2400" dirty="0" smtClean="0">
              <a:solidFill>
                <a:srgbClr val="00B050"/>
              </a:solidFill>
            </a:endParaRPr>
          </a:p>
          <a:p>
            <a:pPr marL="360363"/>
            <a:r>
              <a:rPr lang="bg-BG" sz="2400" dirty="0" smtClean="0"/>
              <a:t>}</a:t>
            </a:r>
            <a:endParaRPr lang="en-US" sz="24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Servlet 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38200" y="1447800"/>
            <a:ext cx="7543800" cy="5041900"/>
            <a:chOff x="838200" y="1447800"/>
            <a:chExt cx="7543800" cy="5041900"/>
          </a:xfrm>
        </p:grpSpPr>
        <p:sp>
          <p:nvSpPr>
            <p:cNvPr id="4" name="Rectangle 3"/>
            <p:cNvSpPr/>
            <p:nvPr/>
          </p:nvSpPr>
          <p:spPr>
            <a:xfrm>
              <a:off x="838200" y="1447800"/>
              <a:ext cx="7543800" cy="50419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numCol="1" rtlCol="0" anchor="b"/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import</a:t>
              </a:r>
              <a:r>
                <a:rPr lang="en-US" sz="2400" dirty="0" smtClean="0"/>
                <a:t> java.io.*;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</a:rPr>
                <a:t>import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javax.servlet</a:t>
              </a:r>
              <a:r>
                <a:rPr lang="en-US" sz="2400" dirty="0" smtClean="0"/>
                <a:t>.*;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</a:rPr>
                <a:t>import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javax.servlet.http</a:t>
              </a:r>
              <a:r>
                <a:rPr lang="en-US" sz="2400" dirty="0" smtClean="0"/>
                <a:t>.*;</a:t>
              </a:r>
            </a:p>
            <a:p>
              <a:endParaRPr lang="en-US" sz="2400" dirty="0" smtClean="0"/>
            </a:p>
            <a:p>
              <a:r>
                <a:rPr lang="en-US" sz="2400" dirty="0" smtClean="0">
                  <a:solidFill>
                    <a:srgbClr val="0000FF"/>
                  </a:solidFill>
                </a:rPr>
                <a:t>public</a:t>
              </a:r>
              <a:r>
                <a:rPr lang="en-US" sz="2400" dirty="0" smtClean="0"/>
                <a:t>  </a:t>
              </a:r>
              <a:r>
                <a:rPr lang="en-US" sz="2400" dirty="0" smtClean="0">
                  <a:solidFill>
                    <a:srgbClr val="0000FF"/>
                  </a:solidFill>
                </a:rPr>
                <a:t>class</a:t>
              </a:r>
              <a:r>
                <a:rPr lang="en-US" sz="2400" dirty="0" smtClean="0"/>
                <a:t>  LifeCycle_Demo  </a:t>
              </a:r>
              <a:r>
                <a:rPr lang="en-US" sz="2400" dirty="0" smtClean="0">
                  <a:solidFill>
                    <a:srgbClr val="0000FF"/>
                  </a:solidFill>
                </a:rPr>
                <a:t>extends</a:t>
              </a:r>
              <a:r>
                <a:rPr lang="en-US" sz="2400" dirty="0" smtClean="0"/>
                <a:t>  HttpServlet</a:t>
              </a:r>
            </a:p>
            <a:p>
              <a:r>
                <a:rPr lang="en-US" sz="2400" dirty="0" smtClean="0"/>
                <a:t>{</a:t>
              </a:r>
            </a:p>
            <a:p>
              <a:r>
                <a:rPr lang="en-US" sz="2400" dirty="0" smtClean="0"/>
                <a:t>	</a:t>
              </a:r>
              <a:r>
                <a:rPr lang="en-US" sz="2400" dirty="0" smtClean="0">
                  <a:solidFill>
                    <a:srgbClr val="0000FF"/>
                  </a:solidFill>
                </a:rPr>
                <a:t>public</a:t>
              </a:r>
              <a:r>
                <a:rPr lang="en-US" sz="2400" dirty="0" smtClean="0"/>
                <a:t>  </a:t>
              </a:r>
              <a:r>
                <a:rPr lang="en-US" sz="2400" dirty="0" smtClean="0">
                  <a:solidFill>
                    <a:srgbClr val="0000FF"/>
                  </a:solidFill>
                </a:rPr>
                <a:t>void</a:t>
              </a:r>
              <a:r>
                <a:rPr lang="en-US" sz="2400" dirty="0" smtClean="0"/>
                <a:t>  init( )  </a:t>
              </a:r>
              <a:r>
                <a:rPr lang="en-US" sz="2400" dirty="0" smtClean="0">
                  <a:solidFill>
                    <a:srgbClr val="0000FF"/>
                  </a:solidFill>
                </a:rPr>
                <a:t>throws</a:t>
              </a:r>
              <a:r>
                <a:rPr lang="en-US" sz="2400" dirty="0" smtClean="0"/>
                <a:t>  </a:t>
              </a:r>
              <a:r>
                <a:rPr lang="en-US" sz="2400" dirty="0" err="1" smtClean="0"/>
                <a:t>ServletException</a:t>
              </a:r>
              <a:endParaRPr lang="en-US" sz="2400" dirty="0" smtClean="0"/>
            </a:p>
            <a:p>
              <a:r>
                <a:rPr lang="en-US" sz="2400" dirty="0" smtClean="0"/>
                <a:t>	{</a:t>
              </a:r>
            </a:p>
            <a:p>
              <a:r>
                <a:rPr lang="en-US" sz="2400" dirty="0" smtClean="0"/>
                <a:t>		</a:t>
              </a:r>
              <a:r>
                <a:rPr lang="en-US" sz="2400" dirty="0" err="1" smtClean="0"/>
                <a:t>System.out.println</a:t>
              </a:r>
              <a:r>
                <a:rPr lang="en-US" sz="2400" dirty="0" smtClean="0"/>
                <a:t>(</a:t>
              </a:r>
              <a:r>
                <a:rPr lang="en-US" sz="2400" dirty="0" smtClean="0">
                  <a:solidFill>
                    <a:srgbClr val="FF0000"/>
                  </a:solidFill>
                </a:rPr>
                <a:t>"init() Method..."</a:t>
              </a:r>
              <a:r>
                <a:rPr lang="en-US" sz="2400" dirty="0" smtClean="0"/>
                <a:t>);</a:t>
              </a:r>
            </a:p>
            <a:p>
              <a:r>
                <a:rPr lang="en-US" sz="2400" dirty="0" smtClean="0"/>
                <a:t>	}</a:t>
              </a:r>
            </a:p>
            <a:p>
              <a:endParaRPr lang="en-US" sz="2400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1447800"/>
              <a:ext cx="7543800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chemeClr val="bg1"/>
                  </a:solidFill>
                  <a:latin typeface="Bell MT" pitchFamily="18" charset="0"/>
                </a:rPr>
                <a:t>Simple Servlet program with </a:t>
              </a:r>
              <a:r>
                <a:rPr lang="en-US" sz="1900" b="1" dirty="0" smtClean="0">
                  <a:solidFill>
                    <a:schemeClr val="bg1"/>
                  </a:solidFill>
                  <a:latin typeface="Bell MT" pitchFamily="18" charset="0"/>
                </a:rPr>
                <a:t>init( )</a:t>
              </a:r>
              <a:r>
                <a:rPr lang="en-US" sz="1900" dirty="0" smtClean="0">
                  <a:solidFill>
                    <a:schemeClr val="bg1"/>
                  </a:solidFill>
                  <a:latin typeface="Bell MT" pitchFamily="18" charset="0"/>
                </a:rPr>
                <a:t> , </a:t>
              </a:r>
              <a:r>
                <a:rPr lang="en-US" sz="1900" b="1" dirty="0" smtClean="0">
                  <a:solidFill>
                    <a:schemeClr val="bg1"/>
                  </a:solidFill>
                  <a:latin typeface="Bell MT" pitchFamily="18" charset="0"/>
                </a:rPr>
                <a:t>service( )</a:t>
              </a:r>
              <a:r>
                <a:rPr lang="en-US" sz="1900" dirty="0" smtClean="0">
                  <a:solidFill>
                    <a:schemeClr val="bg1"/>
                  </a:solidFill>
                  <a:latin typeface="Bell MT" pitchFamily="18" charset="0"/>
                </a:rPr>
                <a:t> and </a:t>
              </a:r>
              <a:r>
                <a:rPr lang="en-US" sz="1900" b="1" dirty="0" smtClean="0">
                  <a:solidFill>
                    <a:schemeClr val="bg1"/>
                  </a:solidFill>
                  <a:latin typeface="Bell MT" pitchFamily="18" charset="0"/>
                </a:rPr>
                <a:t>destroy( )</a:t>
              </a:r>
              <a:r>
                <a:rPr lang="en-US" sz="1900" dirty="0" smtClean="0">
                  <a:solidFill>
                    <a:schemeClr val="bg1"/>
                  </a:solidFill>
                  <a:latin typeface="Bell MT" pitchFamily="18" charset="0"/>
                </a:rPr>
                <a:t> method.</a:t>
              </a:r>
              <a:endParaRPr lang="en-US" sz="1900" dirty="0">
                <a:solidFill>
                  <a:schemeClr val="bg1"/>
                </a:solidFill>
                <a:latin typeface="Bell MT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0000FF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void</a:t>
            </a:r>
            <a:r>
              <a:rPr lang="en-US" sz="2400" dirty="0" smtClean="0"/>
              <a:t>  service( </a:t>
            </a:r>
            <a:r>
              <a:rPr lang="en-US" sz="2400" dirty="0" err="1" smtClean="0"/>
              <a:t>ServletRequest</a:t>
            </a:r>
            <a:r>
              <a:rPr lang="en-US" sz="2400" dirty="0" smtClean="0"/>
              <a:t> </a:t>
            </a:r>
            <a:r>
              <a:rPr lang="en-US" sz="2400" dirty="0" err="1" smtClean="0"/>
              <a:t>req</a:t>
            </a:r>
            <a:r>
              <a:rPr lang="en-US" sz="2400" dirty="0" smtClean="0"/>
              <a:t>, </a:t>
            </a:r>
            <a:r>
              <a:rPr lang="en-US" sz="2400" dirty="0" err="1" smtClean="0"/>
              <a:t>ServletResponse</a:t>
            </a:r>
            <a:r>
              <a:rPr lang="en-US" sz="2400" dirty="0" smtClean="0"/>
              <a:t> res)			 </a:t>
            </a:r>
            <a:r>
              <a:rPr lang="en-US" sz="2400" dirty="0" smtClean="0">
                <a:solidFill>
                  <a:srgbClr val="0000FF"/>
                </a:solidFill>
              </a:rPr>
              <a:t>throws</a:t>
            </a:r>
            <a:r>
              <a:rPr lang="en-US" sz="2400" dirty="0" smtClean="0"/>
              <a:t>  </a:t>
            </a:r>
            <a:r>
              <a:rPr lang="en-US" sz="2400" dirty="0" err="1" smtClean="0"/>
              <a:t>ServletException,IOException</a:t>
            </a:r>
            <a:endParaRPr lang="en-US" sz="2400" dirty="0" smtClean="0"/>
          </a:p>
          <a:p>
            <a:r>
              <a:rPr lang="en-US" sz="2400" dirty="0" smtClean="0"/>
              <a:t>	{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"service() method...")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"Welcome to Servlet."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"This is my First Servlet"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public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00FF"/>
                </a:solidFill>
              </a:rPr>
              <a:t>void</a:t>
            </a:r>
            <a:r>
              <a:rPr lang="en-US" sz="2400" dirty="0" smtClean="0"/>
              <a:t>  destroy()</a:t>
            </a:r>
          </a:p>
          <a:p>
            <a:r>
              <a:rPr lang="en-US" sz="2400" dirty="0" smtClean="0"/>
              <a:t>	{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"destroy() method..."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Servlet 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References 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B76697-04F9-4EEA-AA69-75D126C65E80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p Ribbon 6"/>
          <p:cNvSpPr/>
          <p:nvPr/>
        </p:nvSpPr>
        <p:spPr>
          <a:xfrm>
            <a:off x="457200" y="1752600"/>
            <a:ext cx="8229600" cy="1295400"/>
          </a:xfrm>
          <a:prstGeom prst="ribbon2">
            <a:avLst>
              <a:gd name="adj1" fmla="val 16667"/>
              <a:gd name="adj2" fmla="val 75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[01/02/2018]. Available :</a:t>
            </a:r>
          </a:p>
          <a:p>
            <a:pPr marL="800100" lvl="1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</a:t>
            </a:r>
          </a:p>
        </p:txBody>
      </p:sp>
      <p:sp>
        <p:nvSpPr>
          <p:cNvPr id="9" name="Up Ribbon 8"/>
          <p:cNvSpPr/>
          <p:nvPr/>
        </p:nvSpPr>
        <p:spPr>
          <a:xfrm>
            <a:off x="190500" y="3544277"/>
            <a:ext cx="8763000" cy="1484923"/>
          </a:xfrm>
          <a:prstGeom prst="ribbon2">
            <a:avLst>
              <a:gd name="adj1" fmla="val 16667"/>
              <a:gd name="adj2" fmla="val 75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Available on my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</a:t>
            </a:r>
          </a:p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IN" sz="2000" u="sng" dirty="0" smtClean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maulikpatel295.github.io/ALA/2160707_150124116006.pdf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53F16D-5040-420C-A755-24FF381A2889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1950" y="2121937"/>
            <a:ext cx="458010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THANK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YOU</a:t>
            </a:r>
            <a:endParaRPr lang="en-US" sz="4000" b="1" spc="50" dirty="0">
              <a:ln w="1905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21" name="Text Box 1"/>
          <p:cNvSpPr txBox="1">
            <a:spLocks noChangeArrowheads="1"/>
          </p:cNvSpPr>
          <p:nvPr/>
        </p:nvSpPr>
        <p:spPr bwMode="auto">
          <a:xfrm>
            <a:off x="647700" y="1476375"/>
            <a:ext cx="511810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Overview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What is Servlet ?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How to create Servlet ?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Servlet Life-Cycle</a:t>
            </a: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 smtClean="0">
                <a:latin typeface="Bookman Old Style" pitchFamily="18" charset="0"/>
                <a:cs typeface="Times New Roman" pitchFamily="18" charset="0"/>
              </a:rPr>
              <a:t>Servlet Example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Overview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5782" y="1285875"/>
            <a:ext cx="8072437" cy="4962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The word servlet is made-up of two word       “</a:t>
            </a:r>
            <a:r>
              <a:rPr lang="en-GB" sz="2400" i="1" dirty="0" err="1" smtClean="0">
                <a:latin typeface="Bookman Old Style" pitchFamily="18" charset="0"/>
              </a:rPr>
              <a:t>serv</a:t>
            </a:r>
            <a:r>
              <a:rPr lang="en-GB" sz="2400" i="1" dirty="0" smtClean="0">
                <a:latin typeface="Bookman Old Style" pitchFamily="18" charset="0"/>
              </a:rPr>
              <a:t> </a:t>
            </a:r>
            <a:r>
              <a:rPr lang="en-GB" sz="2400" dirty="0" smtClean="0">
                <a:latin typeface="Bookman Old Style" pitchFamily="18" charset="0"/>
              </a:rPr>
              <a:t>means </a:t>
            </a:r>
            <a:r>
              <a:rPr lang="en-GB" sz="2400" b="1" dirty="0" smtClean="0">
                <a:latin typeface="Bookman Old Style" pitchFamily="18" charset="0"/>
              </a:rPr>
              <a:t>Server</a:t>
            </a:r>
            <a:r>
              <a:rPr lang="en-GB" sz="2400" dirty="0" smtClean="0">
                <a:latin typeface="Bookman Old Style" pitchFamily="18" charset="0"/>
              </a:rPr>
              <a:t>” and “</a:t>
            </a:r>
            <a:r>
              <a:rPr lang="en-GB" sz="2400" i="1" dirty="0" smtClean="0">
                <a:latin typeface="Bookman Old Style" pitchFamily="18" charset="0"/>
              </a:rPr>
              <a:t>let</a:t>
            </a:r>
            <a:r>
              <a:rPr lang="en-GB" sz="2400" dirty="0" smtClean="0">
                <a:latin typeface="Bookman Old Style" pitchFamily="18" charset="0"/>
              </a:rPr>
              <a:t> means </a:t>
            </a:r>
            <a:r>
              <a:rPr lang="en-GB" sz="2400" b="1" dirty="0" smtClean="0">
                <a:latin typeface="Bookman Old Style" pitchFamily="18" charset="0"/>
              </a:rPr>
              <a:t>Component</a:t>
            </a:r>
            <a:r>
              <a:rPr lang="en-GB" sz="2400" dirty="0" smtClean="0">
                <a:latin typeface="Bookman Old Style" pitchFamily="18" charset="0"/>
              </a:rPr>
              <a:t>”.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Servlet is a </a:t>
            </a:r>
            <a:r>
              <a:rPr lang="en-GB" sz="2400" b="1" dirty="0" smtClean="0">
                <a:latin typeface="Bookman Old Style" pitchFamily="18" charset="0"/>
              </a:rPr>
              <a:t>server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component</a:t>
            </a:r>
            <a:r>
              <a:rPr lang="en-GB" sz="2400" dirty="0" smtClean="0">
                <a:latin typeface="Bookman Old Style" pitchFamily="18" charset="0"/>
              </a:rPr>
              <a:t> which is </a:t>
            </a:r>
            <a:r>
              <a:rPr lang="en-GB" sz="2400" b="1" dirty="0" smtClean="0">
                <a:latin typeface="Bookman Old Style" pitchFamily="18" charset="0"/>
              </a:rPr>
              <a:t>responsible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to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create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dynamic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content</a:t>
            </a:r>
            <a:r>
              <a:rPr lang="en-GB" sz="2400" dirty="0" smtClean="0">
                <a:latin typeface="Bookman Old Style" pitchFamily="18" charset="0"/>
              </a:rPr>
              <a:t> according to client request.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Servlet is used to </a:t>
            </a:r>
            <a:r>
              <a:rPr lang="en-GB" sz="2400" b="1" dirty="0" smtClean="0">
                <a:latin typeface="Bookman Old Style" pitchFamily="18" charset="0"/>
              </a:rPr>
              <a:t>create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dynamic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webpage</a:t>
            </a:r>
            <a:r>
              <a:rPr lang="en-GB" sz="2400" dirty="0" smtClean="0">
                <a:latin typeface="Bookman Old Style" pitchFamily="18" charset="0"/>
              </a:rPr>
              <a:t> and to fetch the data from database.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Servlet works at </a:t>
            </a:r>
            <a:r>
              <a:rPr lang="en-GB" sz="2400" b="1" dirty="0" smtClean="0">
                <a:latin typeface="Bookman Old Style" pitchFamily="18" charset="0"/>
              </a:rPr>
              <a:t>back-hand</a:t>
            </a:r>
            <a:r>
              <a:rPr lang="en-GB" sz="2400" dirty="0" smtClean="0">
                <a:latin typeface="Bookman Old Style" pitchFamily="18" charset="0"/>
              </a:rPr>
              <a:t> of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Servlet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5782" y="1371600"/>
            <a:ext cx="8072437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Servlet is a Java object which resides within a servlet engine. A servlet engine is usually contained within a web server.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Servlets are Java objects which </a:t>
            </a:r>
            <a:r>
              <a:rPr lang="en-GB" sz="2400" b="1" dirty="0" smtClean="0">
                <a:latin typeface="Bookman Old Style" pitchFamily="18" charset="0"/>
              </a:rPr>
              <a:t>respond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to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HTTP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requests</a:t>
            </a:r>
            <a:r>
              <a:rPr lang="en-GB" sz="2400" dirty="0" smtClean="0">
                <a:latin typeface="Bookman Old Style" pitchFamily="18" charset="0"/>
              </a:rPr>
              <a:t>. Servlets may return data of any type but they often return HTML.  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Servlets are </a:t>
            </a:r>
            <a:r>
              <a:rPr lang="en-GB" sz="2400" b="1" dirty="0" smtClean="0">
                <a:latin typeface="Bookman Old Style" pitchFamily="18" charset="0"/>
              </a:rPr>
              <a:t>invoked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through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a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URL</a:t>
            </a:r>
            <a:r>
              <a:rPr lang="en-GB" sz="2400" dirty="0" smtClean="0">
                <a:latin typeface="Bookman Old Style" pitchFamily="18" charset="0"/>
              </a:rPr>
              <a:t> which means that a servlet can be invoked </a:t>
            </a:r>
            <a:r>
              <a:rPr lang="en-GB" sz="2400" b="1" dirty="0" smtClean="0">
                <a:latin typeface="Bookman Old Style" pitchFamily="18" charset="0"/>
              </a:rPr>
              <a:t>from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a</a:t>
            </a:r>
            <a:r>
              <a:rPr lang="en-GB" sz="2400" dirty="0" smtClean="0">
                <a:latin typeface="Bookman Old Style" pitchFamily="18" charset="0"/>
              </a:rPr>
              <a:t> </a:t>
            </a:r>
            <a:r>
              <a:rPr lang="en-GB" sz="2400" b="1" dirty="0" smtClean="0">
                <a:latin typeface="Bookman Old Style" pitchFamily="18" charset="0"/>
              </a:rPr>
              <a:t>browser</a:t>
            </a:r>
            <a:r>
              <a:rPr lang="en-GB" sz="2400" dirty="0" smtClean="0"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How to create Servlet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35782" y="1219200"/>
            <a:ext cx="8072437" cy="5334000"/>
            <a:chOff x="535782" y="1219200"/>
            <a:chExt cx="8072437" cy="5334000"/>
          </a:xfrm>
        </p:grpSpPr>
        <p:sp>
          <p:nvSpPr>
            <p:cNvPr id="6" name="Text Box 1"/>
            <p:cNvSpPr txBox="1">
              <a:spLocks noChangeArrowheads="1"/>
            </p:cNvSpPr>
            <p:nvPr/>
          </p:nvSpPr>
          <p:spPr bwMode="auto">
            <a:xfrm>
              <a:off x="535782" y="1219200"/>
              <a:ext cx="8072437" cy="53340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457200" indent="-457200" algn="just">
                <a:spcBef>
                  <a:spcPts val="575"/>
                </a:spcBef>
                <a:buSzPct val="85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dirty="0" smtClean="0">
                  <a:latin typeface="Bookman Old Style" pitchFamily="18" charset="0"/>
                </a:rPr>
                <a:t>We can create servlet by using these three ways:</a:t>
              </a: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350" dirty="0" smtClean="0">
                  <a:latin typeface="Bookman Old Style" pitchFamily="18" charset="0"/>
                </a:rPr>
                <a:t>By </a:t>
              </a:r>
              <a:r>
                <a:rPr lang="en-GB" sz="2350" b="1" i="1" dirty="0" smtClean="0">
                  <a:latin typeface="Bookman Old Style" pitchFamily="18" charset="0"/>
                </a:rPr>
                <a:t>extending</a:t>
              </a:r>
              <a:r>
                <a:rPr lang="en-GB" sz="2350" dirty="0" smtClean="0">
                  <a:latin typeface="Bookman Old Style" pitchFamily="18" charset="0"/>
                </a:rPr>
                <a:t> </a:t>
              </a:r>
              <a:r>
                <a:rPr lang="en-GB" sz="2350" b="1" dirty="0" smtClean="0">
                  <a:latin typeface="Bookman Old Style" pitchFamily="18" charset="0"/>
                </a:rPr>
                <a:t>HttpServlet</a:t>
              </a:r>
              <a:r>
                <a:rPr lang="en-GB" sz="2350" dirty="0" smtClean="0">
                  <a:latin typeface="Bookman Old Style" pitchFamily="18" charset="0"/>
                </a:rPr>
                <a:t> class</a:t>
              </a: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350" dirty="0" smtClean="0">
                <a:latin typeface="Bookman Old Style" pitchFamily="18" charset="0"/>
              </a:endParaRP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350" dirty="0" smtClean="0">
                <a:latin typeface="Bookman Old Style" pitchFamily="18" charset="0"/>
              </a:endParaRP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350" dirty="0" smtClean="0">
                <a:latin typeface="Bookman Old Style" pitchFamily="18" charset="0"/>
              </a:endParaRP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350" dirty="0" smtClean="0">
                  <a:latin typeface="Bookman Old Style" pitchFamily="18" charset="0"/>
                </a:rPr>
                <a:t>By </a:t>
              </a:r>
              <a:r>
                <a:rPr lang="en-GB" sz="2350" b="1" i="1" dirty="0" smtClean="0">
                  <a:latin typeface="Bookman Old Style" pitchFamily="18" charset="0"/>
                </a:rPr>
                <a:t>extending</a:t>
              </a:r>
              <a:r>
                <a:rPr lang="en-GB" sz="2350" dirty="0" smtClean="0">
                  <a:latin typeface="Bookman Old Style" pitchFamily="18" charset="0"/>
                </a:rPr>
                <a:t> </a:t>
              </a:r>
              <a:r>
                <a:rPr lang="en-GB" sz="2350" b="1" dirty="0" smtClean="0">
                  <a:latin typeface="Bookman Old Style" pitchFamily="18" charset="0"/>
                </a:rPr>
                <a:t>GenericServlet</a:t>
              </a:r>
              <a:r>
                <a:rPr lang="en-GB" sz="2350" dirty="0" smtClean="0">
                  <a:latin typeface="Bookman Old Style" pitchFamily="18" charset="0"/>
                </a:rPr>
                <a:t> class</a:t>
              </a: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350" dirty="0" smtClean="0">
                <a:latin typeface="Bookman Old Style" pitchFamily="18" charset="0"/>
              </a:endParaRP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350" dirty="0" smtClean="0">
                <a:latin typeface="Bookman Old Style" pitchFamily="18" charset="0"/>
              </a:endParaRP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350" dirty="0" smtClean="0">
                <a:latin typeface="Bookman Old Style" pitchFamily="18" charset="0"/>
              </a:endParaRPr>
            </a:p>
            <a:p>
              <a:pPr marL="914400" lvl="1" indent="-457200" algn="just">
                <a:spcBef>
                  <a:spcPts val="575"/>
                </a:spcBef>
                <a:buSzPct val="85000"/>
                <a:buFont typeface="+mj-lt"/>
                <a:buAutoNum type="arabicParenR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350" dirty="0" smtClean="0">
                  <a:latin typeface="Bookman Old Style" pitchFamily="18" charset="0"/>
                </a:rPr>
                <a:t>By </a:t>
              </a:r>
              <a:r>
                <a:rPr lang="en-GB" sz="2350" b="1" i="1" dirty="0" smtClean="0">
                  <a:latin typeface="Bookman Old Style" pitchFamily="18" charset="0"/>
                </a:rPr>
                <a:t>implementing</a:t>
              </a:r>
              <a:r>
                <a:rPr lang="en-GB" sz="2350" dirty="0" smtClean="0">
                  <a:latin typeface="Bookman Old Style" pitchFamily="18" charset="0"/>
                </a:rPr>
                <a:t> </a:t>
              </a:r>
              <a:r>
                <a:rPr lang="en-GB" sz="2350" b="1" dirty="0" smtClean="0">
                  <a:latin typeface="Bookman Old Style" pitchFamily="18" charset="0"/>
                </a:rPr>
                <a:t>Servlet</a:t>
              </a:r>
              <a:r>
                <a:rPr lang="en-GB" sz="2350" dirty="0" smtClean="0">
                  <a:latin typeface="Bookman Old Style" pitchFamily="18" charset="0"/>
                </a:rPr>
                <a:t> interface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0600" y="2362200"/>
              <a:ext cx="7162800" cy="540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algn="ctr"/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err="1" smtClean="0">
                  <a:latin typeface="Courier New" pitchFamily="49" charset="0"/>
                </a:rPr>
                <a:t>Servlet_Name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extends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b="1" dirty="0" smtClean="0">
                  <a:latin typeface="Courier New" pitchFamily="49" charset="0"/>
                </a:rPr>
                <a:t>HttpServlet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62000" y="4114800"/>
              <a:ext cx="7620000" cy="540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indent="-457200" algn="just">
                <a:spcBef>
                  <a:spcPts val="575"/>
                </a:spcBef>
                <a:buSzPct val="8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err="1" smtClean="0">
                  <a:latin typeface="Courier New" pitchFamily="49" charset="0"/>
                </a:rPr>
                <a:t>Servlet_Name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extends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b="1" dirty="0" smtClean="0">
                  <a:latin typeface="Courier New" pitchFamily="49" charset="0"/>
                </a:rPr>
                <a:t>GenericServlet</a:t>
              </a:r>
              <a:endParaRPr lang="en-GB" sz="2000" b="1" dirty="0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66800" y="5715000"/>
              <a:ext cx="7010400" cy="540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indent="-457200" algn="ctr">
                <a:spcBef>
                  <a:spcPts val="575"/>
                </a:spcBef>
                <a:buSzPct val="8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err="1" smtClean="0">
                  <a:latin typeface="Courier New" pitchFamily="49" charset="0"/>
                </a:rPr>
                <a:t>Servlet_Name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</a:rPr>
                <a:t>implements</a:t>
              </a:r>
              <a:r>
                <a:rPr lang="en-GB" sz="2000" dirty="0" smtClean="0">
                  <a:latin typeface="Courier New" pitchFamily="49" charset="0"/>
                </a:rPr>
                <a:t> </a:t>
              </a:r>
              <a:r>
                <a:rPr lang="en-GB" sz="2000" b="1" dirty="0" smtClean="0">
                  <a:latin typeface="Courier New" pitchFamily="49" charset="0"/>
                </a:rPr>
                <a:t>Servlet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How to create Servlet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35782" y="1219200"/>
            <a:ext cx="8074818" cy="5334000"/>
            <a:chOff x="535782" y="1219200"/>
            <a:chExt cx="8074818" cy="5334000"/>
          </a:xfrm>
        </p:grpSpPr>
        <p:sp>
          <p:nvSpPr>
            <p:cNvPr id="12" name="Text Box 1"/>
            <p:cNvSpPr txBox="1">
              <a:spLocks noChangeArrowheads="1"/>
            </p:cNvSpPr>
            <p:nvPr/>
          </p:nvSpPr>
          <p:spPr bwMode="auto">
            <a:xfrm>
              <a:off x="535782" y="1219200"/>
              <a:ext cx="8072437" cy="53340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vl="1" indent="-457200" algn="just">
                <a:spcBef>
                  <a:spcPts val="575"/>
                </a:spcBef>
                <a:buSzPct val="85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dirty="0" smtClean="0">
                  <a:latin typeface="Bookman Old Style" pitchFamily="18" charset="0"/>
                </a:rPr>
                <a:t>Servlets must provide and implementation for </a:t>
              </a:r>
              <a:r>
                <a:rPr lang="en-GB" sz="2400" dirty="0" err="1" smtClean="0">
                  <a:latin typeface="Bookman Old Style" pitchFamily="18" charset="0"/>
                </a:rPr>
                <a:t>doGet</a:t>
              </a:r>
              <a:r>
                <a:rPr lang="en-GB" sz="2400" dirty="0" smtClean="0">
                  <a:latin typeface="Bookman Old Style" pitchFamily="18" charset="0"/>
                </a:rPr>
                <a:t>, </a:t>
              </a:r>
              <a:r>
                <a:rPr lang="en-GB" sz="2400" dirty="0" err="1" smtClean="0">
                  <a:latin typeface="Bookman Old Style" pitchFamily="18" charset="0"/>
                </a:rPr>
                <a:t>doPost</a:t>
              </a:r>
              <a:r>
                <a:rPr lang="en-GB" sz="2400" dirty="0" smtClean="0">
                  <a:latin typeface="Bookman Old Style" pitchFamily="18" charset="0"/>
                </a:rPr>
                <a:t> or both.</a:t>
              </a:r>
            </a:p>
            <a:p>
              <a:pPr lvl="1" indent="-457200" algn="just">
                <a:spcBef>
                  <a:spcPts val="575"/>
                </a:spcBef>
                <a:buSzPct val="85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 smtClean="0">
                <a:latin typeface="Bookman Old Style" pitchFamily="18" charset="0"/>
              </a:endParaRPr>
            </a:p>
            <a:p>
              <a:pPr lvl="1" indent="-457200" algn="just">
                <a:spcBef>
                  <a:spcPts val="575"/>
                </a:spcBef>
                <a:buSzPct val="85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 smtClean="0">
                <a:latin typeface="Bookman Old Style" pitchFamily="18" charset="0"/>
              </a:endParaRPr>
            </a:p>
            <a:p>
              <a:pPr lvl="1" indent="-457200" algn="just">
                <a:spcBef>
                  <a:spcPts val="575"/>
                </a:spcBef>
                <a:buSzPct val="85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 smtClean="0">
                <a:latin typeface="Bookman Old Style" pitchFamily="18" charset="0"/>
              </a:endParaRPr>
            </a:p>
            <a:p>
              <a:pPr lvl="1" indent="-457200" algn="just">
                <a:spcBef>
                  <a:spcPts val="575"/>
                </a:spcBef>
                <a:buSzPct val="85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2400" dirty="0" smtClean="0">
                <a:latin typeface="Bookman Old Style" pitchFamily="18" charset="0"/>
              </a:endParaRPr>
            </a:p>
            <a:p>
              <a:pPr lvl="1" indent="-457200" algn="just">
                <a:spcBef>
                  <a:spcPts val="575"/>
                </a:spcBef>
                <a:buSzPct val="85000"/>
                <a:buFont typeface="Wingdings" pitchFamily="2" charset="2"/>
                <a:buChar char="q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dirty="0" smtClean="0">
                  <a:latin typeface="Bookman Old Style" pitchFamily="18" charset="0"/>
                </a:rPr>
                <a:t>All Servlets must import the following packages: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5800" y="2209800"/>
              <a:ext cx="7924800" cy="13716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1313" indent="-341313">
                <a:spcBef>
                  <a:spcPts val="413"/>
                </a:spcBef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en-GB" sz="20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GB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GB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000" dirty="0" err="1" smtClean="0">
                  <a:latin typeface="Courier New" pitchFamily="49" charset="0"/>
                  <a:cs typeface="Courier New" pitchFamily="49" charset="0"/>
                </a:rPr>
                <a:t>doXXX</a:t>
              </a:r>
              <a:r>
                <a:rPr lang="en-GB" sz="20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GB" sz="2000" dirty="0" err="1" smtClean="0">
                  <a:latin typeface="Courier New" pitchFamily="49" charset="0"/>
                  <a:cs typeface="Courier New" pitchFamily="49" charset="0"/>
                </a:rPr>
                <a:t>HttpServletRequest</a:t>
              </a:r>
              <a:r>
                <a:rPr lang="en-GB" sz="2000" dirty="0" smtClean="0">
                  <a:latin typeface="Courier New" pitchFamily="49" charset="0"/>
                  <a:cs typeface="Courier New" pitchFamily="49" charset="0"/>
                </a:rPr>
                <a:t> request,  			</a:t>
              </a:r>
              <a:r>
                <a:rPr lang="en-GB" sz="2000" dirty="0" err="1" smtClean="0">
                  <a:latin typeface="Courier New" pitchFamily="49" charset="0"/>
                  <a:cs typeface="Courier New" pitchFamily="49" charset="0"/>
                </a:rPr>
                <a:t>HttpServletResponse</a:t>
              </a:r>
              <a:r>
                <a:rPr lang="en-GB" sz="2000" dirty="0" smtClean="0">
                  <a:latin typeface="Courier New" pitchFamily="49" charset="0"/>
                  <a:cs typeface="Courier New" pitchFamily="49" charset="0"/>
                </a:rPr>
                <a:t> response)                  	</a:t>
              </a:r>
              <a:r>
                <a:rPr lang="en-GB" sz="20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throws</a:t>
              </a:r>
              <a:r>
                <a:rPr lang="en-GB" sz="20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sz="2000" dirty="0" err="1" smtClean="0">
                  <a:latin typeface="Courier New" pitchFamily="49" charset="0"/>
                  <a:cs typeface="Courier New" pitchFamily="49" charset="0"/>
                </a:rPr>
                <a:t>ServletException</a:t>
              </a:r>
              <a:r>
                <a:rPr lang="en-GB" sz="20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sz="2000" dirty="0" err="1" smtClean="0">
                  <a:latin typeface="Courier New" pitchFamily="49" charset="0"/>
                  <a:cs typeface="Courier New" pitchFamily="49" charset="0"/>
                </a:rPr>
                <a:t>IOException</a:t>
              </a:r>
              <a:endParaRPr lang="en-GB" sz="200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85800" y="4495800"/>
            <a:ext cx="7924800" cy="13716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741363" lvl="1" indent="-284163">
              <a:spcBef>
                <a:spcPts val="413"/>
              </a:spcBef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2000" dirty="0" smtClean="0">
                <a:latin typeface="Courier New" pitchFamily="49" charset="0"/>
              </a:rPr>
              <a:t> java.io.*;</a:t>
            </a:r>
          </a:p>
          <a:p>
            <a:pPr marL="741363" lvl="1" indent="-284163">
              <a:spcBef>
                <a:spcPts val="413"/>
              </a:spcBef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</a:rPr>
              <a:t>javax.servlet</a:t>
            </a:r>
            <a:r>
              <a:rPr lang="en-GB" sz="2000" dirty="0" smtClean="0">
                <a:latin typeface="Courier New" pitchFamily="49" charset="0"/>
              </a:rPr>
              <a:t>.*;</a:t>
            </a:r>
          </a:p>
          <a:p>
            <a:pPr marL="741363" lvl="1" indent="-284163">
              <a:spcBef>
                <a:spcPts val="413"/>
              </a:spcBef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dirty="0" smtClean="0">
                <a:solidFill>
                  <a:srgbClr val="0000FF"/>
                </a:solidFill>
                <a:latin typeface="Courier New" pitchFamily="49" charset="0"/>
              </a:rPr>
              <a:t>import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</a:rPr>
              <a:t>javax.servlet.http</a:t>
            </a:r>
            <a:r>
              <a:rPr lang="en-GB" sz="2000" dirty="0" smtClean="0">
                <a:latin typeface="Courier New" pitchFamily="49" charset="0"/>
              </a:rPr>
              <a:t>.*;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Servlet Life-Cycle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66700" y="1066800"/>
            <a:ext cx="8610600" cy="5486400"/>
            <a:chOff x="152400" y="1066800"/>
            <a:chExt cx="8610600" cy="5486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95300" y="1066800"/>
              <a:ext cx="81534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429000" y="1295400"/>
              <a:ext cx="2362200" cy="1143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Servlet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Bookman Old Style" pitchFamily="18" charset="0"/>
                </a:rPr>
                <a:t>.class</a:t>
              </a:r>
              <a:endParaRPr lang="en-US" sz="24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2209800"/>
              <a:ext cx="2362200" cy="1143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Instantiation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Bookman Old Style" pitchFamily="18" charset="0"/>
                </a:rPr>
                <a:t>new(…)</a:t>
              </a:r>
              <a:endParaRPr lang="en-US" sz="24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172200" y="3886200"/>
              <a:ext cx="2514600" cy="1143000"/>
            </a:xfrm>
            <a:prstGeom prst="ellipse">
              <a:avLst/>
            </a:prstGeom>
            <a:solidFill>
              <a:srgbClr val="00B0F0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rgbClr val="002060"/>
                  </a:solidFill>
                </a:rPr>
                <a:t>Initialization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Bookman Old Style" pitchFamily="18" charset="0"/>
                </a:rPr>
                <a:t>init(…)</a:t>
              </a:r>
              <a:endParaRPr lang="en-US" sz="24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172200" y="5181600"/>
              <a:ext cx="2590800" cy="1371600"/>
            </a:xfrm>
            <a:prstGeom prst="ellipse">
              <a:avLst/>
            </a:prstGeom>
            <a:solidFill>
              <a:srgbClr val="92D050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Form</a:t>
              </a:r>
              <a:r>
                <a:rPr lang="en-US" sz="2400" dirty="0" smtClean="0">
                  <a:solidFill>
                    <a:srgbClr val="002060"/>
                  </a:solidFill>
                </a:rPr>
                <a:t> </a:t>
              </a:r>
              <a:r>
                <a:rPr lang="en-US" sz="2200" dirty="0" smtClean="0">
                  <a:solidFill>
                    <a:srgbClr val="002060"/>
                  </a:solidFill>
                </a:rPr>
                <a:t>Analysis</a:t>
              </a:r>
            </a:p>
            <a:p>
              <a:pPr algn="ctr"/>
              <a:r>
                <a:rPr lang="en-US" sz="2400" b="1" dirty="0" err="1" smtClean="0">
                  <a:solidFill>
                    <a:srgbClr val="FF0000"/>
                  </a:solidFill>
                  <a:latin typeface="Bookman Old Style" pitchFamily="18" charset="0"/>
                </a:rPr>
                <a:t>doXXX</a:t>
              </a:r>
              <a:r>
                <a:rPr lang="en-US" sz="2400" b="1" dirty="0" smtClean="0">
                  <a:solidFill>
                    <a:srgbClr val="FF0000"/>
                  </a:solidFill>
                  <a:latin typeface="Bookman Old Style" pitchFamily="18" charset="0"/>
                </a:rPr>
                <a:t>(…)</a:t>
              </a:r>
              <a:endParaRPr lang="en-US" sz="24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4800600"/>
              <a:ext cx="2514600" cy="1143000"/>
            </a:xfrm>
            <a:prstGeom prst="ellipse">
              <a:avLst/>
            </a:prstGeom>
            <a:solidFill>
              <a:srgbClr val="00B0F0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rgbClr val="002060"/>
                  </a:solidFill>
                </a:rPr>
                <a:t>Ready</a:t>
              </a:r>
            </a:p>
            <a:p>
              <a:pPr algn="ctr"/>
              <a:r>
                <a:rPr lang="en-US" sz="2350" b="1" dirty="0" smtClean="0">
                  <a:solidFill>
                    <a:srgbClr val="FF0000"/>
                  </a:solidFill>
                  <a:latin typeface="Bookman Old Style" pitchFamily="18" charset="0"/>
                </a:rPr>
                <a:t>service(...)</a:t>
              </a:r>
              <a:endParaRPr lang="en-US" sz="235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4191000"/>
              <a:ext cx="2667000" cy="1143000"/>
            </a:xfrm>
            <a:prstGeom prst="ellipse">
              <a:avLst/>
            </a:prstGeom>
            <a:solidFill>
              <a:srgbClr val="00B0F0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rgbClr val="002060"/>
                  </a:solidFill>
                </a:rPr>
                <a:t>Destruction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Bookman Old Style" pitchFamily="18" charset="0"/>
                </a:rPr>
                <a:t>destroy(…)</a:t>
              </a:r>
              <a:endParaRPr lang="en-US" sz="24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52400" y="2362200"/>
              <a:ext cx="3276600" cy="1143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Garbage Collection</a:t>
              </a:r>
            </a:p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Bookman Old Style" pitchFamily="18" charset="0"/>
                </a:rPr>
                <a:t>finalize(...)</a:t>
              </a:r>
              <a:endParaRPr lang="en-US" sz="24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7" idx="6"/>
              <a:endCxn id="8" idx="1"/>
            </p:cNvCxnSpPr>
            <p:nvPr/>
          </p:nvCxnSpPr>
          <p:spPr>
            <a:xfrm>
              <a:off x="5791200" y="1866900"/>
              <a:ext cx="803136" cy="5102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9" idx="0"/>
            </p:cNvCxnSpPr>
            <p:nvPr/>
          </p:nvCxnSpPr>
          <p:spPr>
            <a:xfrm rot="5400000">
              <a:off x="7162800" y="3619500"/>
              <a:ext cx="533400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3"/>
              <a:endCxn id="11" idx="6"/>
            </p:cNvCxnSpPr>
            <p:nvPr/>
          </p:nvCxnSpPr>
          <p:spPr>
            <a:xfrm rot="5400000">
              <a:off x="5948784" y="4780429"/>
              <a:ext cx="510288" cy="673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2"/>
              <a:endCxn id="12" idx="5"/>
            </p:cNvCxnSpPr>
            <p:nvPr/>
          </p:nvCxnSpPr>
          <p:spPr>
            <a:xfrm rot="10800000">
              <a:off x="2733628" y="5166612"/>
              <a:ext cx="619173" cy="2054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0"/>
              <a:endCxn id="13" idx="4"/>
            </p:cNvCxnSpPr>
            <p:nvPr/>
          </p:nvCxnSpPr>
          <p:spPr>
            <a:xfrm rot="5400000" flipH="1" flipV="1">
              <a:off x="1447800" y="3848100"/>
              <a:ext cx="685800" cy="1588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5"/>
              <a:endCxn id="10" idx="2"/>
            </p:cNvCxnSpPr>
            <p:nvPr/>
          </p:nvCxnSpPr>
          <p:spPr>
            <a:xfrm rot="16200000" flipH="1">
              <a:off x="5790078" y="5485278"/>
              <a:ext cx="91188" cy="673055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3490864" y="3626370"/>
              <a:ext cx="2224136" cy="4572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rgbClr val="002060"/>
                  </a:solidFill>
                </a:rPr>
                <a:t>Client Request</a:t>
              </a:r>
              <a:endParaRPr lang="en-US" sz="22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60" idx="2"/>
              <a:endCxn id="11" idx="0"/>
            </p:cNvCxnSpPr>
            <p:nvPr/>
          </p:nvCxnSpPr>
          <p:spPr>
            <a:xfrm rot="16200000" flipH="1">
              <a:off x="4248001" y="4438501"/>
              <a:ext cx="717030" cy="7168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35782" y="1438275"/>
            <a:ext cx="8072437" cy="4962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The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client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enters the URL in the web browser and makes a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request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. Then the browser generates the HTTP request and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sends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latin typeface="Bookman Old Style" pitchFamily="18" charset="0"/>
                <a:cs typeface="Times New Roman" pitchFamily="18" charset="0"/>
              </a:rPr>
              <a:t>it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latin typeface="Bookman Old Style" pitchFamily="18" charset="0"/>
                <a:cs typeface="Times New Roman" pitchFamily="18" charset="0"/>
              </a:rPr>
              <a:t>to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latin typeface="Bookman Old Style" pitchFamily="18" charset="0"/>
                <a:cs typeface="Times New Roman" pitchFamily="18" charset="0"/>
              </a:rPr>
              <a:t>the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Web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Server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i="1" dirty="0" smtClean="0">
                <a:latin typeface="Bookman Old Style" pitchFamily="18" charset="0"/>
                <a:cs typeface="Times New Roman" pitchFamily="18" charset="0"/>
              </a:rPr>
              <a:t>Web Server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maps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this request to the corresponding Servlet using </a:t>
            </a:r>
            <a:r>
              <a:rPr lang="en-GB" sz="2400" i="1" u="sng" dirty="0" smtClean="0">
                <a:latin typeface="Bookman Old Style" pitchFamily="18" charset="0"/>
                <a:cs typeface="Times New Roman" pitchFamily="18" charset="0"/>
              </a:rPr>
              <a:t>web.xml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file (</a:t>
            </a:r>
            <a:r>
              <a:rPr lang="en-GB" sz="2400" i="1" dirty="0" smtClean="0">
                <a:latin typeface="Bookman Old Style" pitchFamily="18" charset="0"/>
                <a:cs typeface="Times New Roman" pitchFamily="18" charset="0"/>
              </a:rPr>
              <a:t>deployment descriptor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The servlet basically invokes the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init( )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method of servlet. This method is called only when the servlet is </a:t>
            </a:r>
            <a:r>
              <a:rPr lang="en-GB" sz="2400" i="1" dirty="0" smtClean="0">
                <a:latin typeface="Bookman Old Style" pitchFamily="18" charset="0"/>
                <a:cs typeface="Times New Roman" pitchFamily="18" charset="0"/>
              </a:rPr>
              <a:t>loaded in the memory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 for the first time.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Servlet Life-Cycle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35782" y="1438275"/>
            <a:ext cx="8072437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Server can invoke the service for particular HTTP  request using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service( ) </a:t>
            </a: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method. Then Servlets can read the data provided by the HTTP request with the help of service( ) method.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In the life cycle of servlet there are three important methods. </a:t>
            </a:r>
          </a:p>
          <a:p>
            <a:pPr marL="457200" indent="-7938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313113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		These methods are:	(1). 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init ( )</a:t>
            </a:r>
          </a:p>
          <a:p>
            <a:pPr marL="457200" indent="-7938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313113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						(2). 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service ( )</a:t>
            </a:r>
          </a:p>
          <a:p>
            <a:pPr marL="457200" indent="-7938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313113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  <a:cs typeface="Times New Roman" pitchFamily="18" charset="0"/>
              </a:rPr>
              <a:t>						(3).  </a:t>
            </a:r>
            <a:r>
              <a:rPr lang="en-GB" sz="2400" b="1" i="1" dirty="0" smtClean="0">
                <a:latin typeface="Bookman Old Style" pitchFamily="18" charset="0"/>
                <a:cs typeface="Times New Roman" pitchFamily="18" charset="0"/>
              </a:rPr>
              <a:t>destroy ( )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Servlet Life-Cycle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210</TotalTime>
  <Words>646</Words>
  <Application>Microsoft Office PowerPoint</Application>
  <PresentationFormat>On-screen Show (4:3)</PresentationFormat>
  <Paragraphs>161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Maulik Patel</dc:creator>
  <cp:lastModifiedBy>Windows User</cp:lastModifiedBy>
  <cp:revision>110</cp:revision>
  <dcterms:created xsi:type="dcterms:W3CDTF">2006-08-16T00:00:00Z</dcterms:created>
  <dcterms:modified xsi:type="dcterms:W3CDTF">2018-02-07T17:10:18Z</dcterms:modified>
</cp:coreProperties>
</file>