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2" r:id="rId14"/>
    <p:sldId id="266" r:id="rId15"/>
    <p:sldId id="267" r:id="rId16"/>
  </p:sldIdLst>
  <p:sldSz cx="12190413" cy="6859588"/>
  <p:notesSz cx="6858000" cy="9144000"/>
  <p:defaultTextStyle>
    <a:defPPr>
      <a:defRPr lang="en-US"/>
    </a:defPPr>
    <a:lvl1pPr marL="0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07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15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23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30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379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46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8536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2614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56" y="-6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6BCF-CCB0-4C03-877B-5A301A86C64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BA04-30AC-4B20-9EF2-8010B5E17F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7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6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6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1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6975" y="3201147"/>
            <a:ext cx="8533289" cy="1600571"/>
          </a:xfrm>
        </p:spPr>
        <p:txBody>
          <a:bodyPr/>
          <a:lstStyle>
            <a:lvl1pPr marL="0" indent="0" algn="ctr">
              <a:buNone/>
              <a:defRPr sz="3100">
                <a:solidFill>
                  <a:schemeClr val="tx2"/>
                </a:solidFill>
              </a:defRPr>
            </a:lvl1pPr>
            <a:lvl2pPr marL="544077" indent="0" algn="ctr">
              <a:buNone/>
            </a:lvl2pPr>
            <a:lvl3pPr marL="1088157" indent="0" algn="ctr">
              <a:buNone/>
            </a:lvl3pPr>
            <a:lvl4pPr marL="1632231" indent="0" algn="ctr">
              <a:buNone/>
            </a:lvl4pPr>
            <a:lvl5pPr marL="2176307" indent="0" algn="ctr">
              <a:buNone/>
            </a:lvl5pPr>
            <a:lvl6pPr marL="2720379" indent="0" algn="ctr">
              <a:buNone/>
            </a:lvl6pPr>
            <a:lvl7pPr marL="3264461" indent="0" algn="ctr">
              <a:buNone/>
            </a:lvl7pPr>
            <a:lvl8pPr marL="3808536" indent="0" algn="ctr">
              <a:buNone/>
            </a:lvl8pPr>
            <a:lvl9pPr marL="435261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22" y="1449649"/>
            <a:ext cx="12027150" cy="152770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922" y="1397046"/>
            <a:ext cx="12027150" cy="12060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22" y="2977340"/>
            <a:ext cx="12027150" cy="11055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21" y="1506295"/>
            <a:ext cx="10971372" cy="147036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681891" cy="585288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041" y="274708"/>
            <a:ext cx="7415835" cy="585288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10361851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952722"/>
            <a:ext cx="10361851" cy="1362390"/>
          </a:xfrm>
        </p:spPr>
        <p:txBody>
          <a:bodyPr anchor="b" anchorCtr="0"/>
          <a:lstStyle>
            <a:lvl1pPr algn="l">
              <a:buNone/>
              <a:defRPr sz="48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548544"/>
            <a:ext cx="10361851" cy="1338573"/>
          </a:xfrm>
        </p:spPr>
        <p:txBody>
          <a:bodyPr anchor="t" anchorCtr="0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662" y="6173629"/>
            <a:ext cx="533330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48" y="2377381"/>
            <a:ext cx="12016456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2207" y="2342028"/>
            <a:ext cx="12016810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89" y="2469451"/>
            <a:ext cx="12017930" cy="4573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7745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3140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041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3140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 algn="l">
              <a:buNone/>
              <a:defRPr sz="4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041" y="1600579"/>
            <a:ext cx="2539669" cy="4496841"/>
          </a:xfrm>
        </p:spPr>
        <p:txBody>
          <a:bodyPr/>
          <a:lstStyle>
            <a:lvl1pPr marL="0" indent="0"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1884" y="1600579"/>
            <a:ext cx="7619008" cy="4496841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2" y="4901689"/>
            <a:ext cx="9752330" cy="522409"/>
          </a:xfrm>
        </p:spPr>
        <p:txBody>
          <a:bodyPr anchor="ctr">
            <a:noAutofit/>
          </a:bodyPr>
          <a:lstStyle>
            <a:lvl1pPr algn="l">
              <a:buNone/>
              <a:defRPr sz="3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2" y="5447093"/>
            <a:ext cx="9752330" cy="685959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041" y="6173629"/>
            <a:ext cx="518092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64" y="4684646"/>
            <a:ext cx="12007557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361" y="4651562"/>
            <a:ext cx="12007289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361" y="4774345"/>
            <a:ext cx="12007286" cy="4881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93" y="66701"/>
            <a:ext cx="12000935" cy="4582586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041" y="274702"/>
            <a:ext cx="10361851" cy="1143265"/>
          </a:xfrm>
          <a:prstGeom prst="rect">
            <a:avLst/>
          </a:prstGeom>
        </p:spPr>
        <p:txBody>
          <a:bodyPr lIns="108753" tIns="54377" rIns="108753" bIns="10875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10361851" cy="4573059"/>
          </a:xfrm>
          <a:prstGeom prst="rect">
            <a:avLst/>
          </a:prstGeom>
        </p:spPr>
        <p:txBody>
          <a:bodyPr lIns="108753" tIns="54377" rIns="108753" bIns="5437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8530" y="6192692"/>
            <a:ext cx="3301570" cy="476361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041" y="6173629"/>
            <a:ext cx="5282512" cy="457306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46" y="6211738"/>
            <a:ext cx="609521" cy="45730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6447" indent="-326447" algn="l" rtl="0" eaLnBrk="1" latinLnBrk="0" hangingPunct="1">
        <a:spcBef>
          <a:spcPts val="690"/>
        </a:spcBef>
        <a:buClr>
          <a:schemeClr val="accent1"/>
        </a:buClr>
        <a:buSzPct val="8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52893" indent="-272037" algn="l" rtl="0" eaLnBrk="1" latinLnBrk="0" hangingPunct="1">
        <a:spcBef>
          <a:spcPts val="440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341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784" indent="-272037" algn="l" rtl="0" eaLnBrk="1" latinLnBrk="0" hangingPunct="1">
        <a:spcBef>
          <a:spcPts val="44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31" indent="-272037" algn="l" rtl="0" eaLnBrk="1" latinLnBrk="0" hangingPunct="1">
        <a:spcBef>
          <a:spcPts val="440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678" indent="-272037" algn="l" rtl="0" eaLnBrk="1" latinLnBrk="0" hangingPunct="1">
        <a:spcBef>
          <a:spcPts val="440"/>
        </a:spcBef>
        <a:buClr>
          <a:schemeClr val="accent3"/>
        </a:buClr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5122" indent="-272037" algn="l" rtl="0" eaLnBrk="1" latinLnBrk="0" hangingPunct="1">
        <a:spcBef>
          <a:spcPts val="440"/>
        </a:spcBef>
        <a:buClr>
          <a:schemeClr val="accent2"/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611567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938014" indent="-272037" algn="l" rtl="0" eaLnBrk="1" latinLnBrk="0" hangingPunct="1">
        <a:spcBef>
          <a:spcPts val="440"/>
        </a:spcBef>
        <a:buClr>
          <a:schemeClr val="accent2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4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85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2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9966" y="3505995"/>
            <a:ext cx="10870519" cy="2896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753" tIns="54377" rIns="108753" bIns="54377"/>
          <a:lstStyle/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500" b="1" i="1" dirty="0" smtClean="0">
                <a:solidFill>
                  <a:srgbClr val="000000"/>
                </a:solidFill>
                <a:latin typeface="Perpetua" pitchFamily="18" charset="0"/>
              </a:rPr>
              <a:t>By:</a:t>
            </a:r>
            <a:endParaRPr lang="en-US" sz="2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000" b="1" dirty="0">
                <a:solidFill>
                  <a:srgbClr val="000000"/>
                </a:solidFill>
                <a:latin typeface="Perpetua" pitchFamily="18" charset="0"/>
              </a:rPr>
              <a:t>Patel Maulik Satishkumar (150124116006)</a:t>
            </a: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Guided By:</a:t>
            </a:r>
            <a:r>
              <a:rPr lang="en-US" sz="29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2900" b="1" dirty="0">
                <a:solidFill>
                  <a:srgbClr val="000000"/>
                </a:solidFill>
                <a:latin typeface="Perpetua" pitchFamily="18" charset="0"/>
              </a:rPr>
              <a:t>Prof. </a:t>
            </a:r>
            <a:r>
              <a:rPr lang="en-US" sz="2900" b="1" dirty="0" smtClean="0">
                <a:solidFill>
                  <a:srgbClr val="000000"/>
                </a:solidFill>
                <a:latin typeface="Perpetua" pitchFamily="18" charset="0"/>
              </a:rPr>
              <a:t>Rahul A. Vaghela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12694" y="152451"/>
            <a:ext cx="10666611" cy="6923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 anchor="ctr"/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3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15869" y="838411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15869" y="1655630"/>
            <a:ext cx="10361851" cy="558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Data Mining &amp; Business Intelligence </a:t>
            </a:r>
            <a:r>
              <a:rPr lang="en-US" sz="29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2170715)</a:t>
            </a:r>
            <a:endParaRPr lang="en-US" sz="29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5869" y="2134107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</a:rPr>
              <a:t>HDFS</a:t>
            </a:r>
            <a:endParaRPr lang="en-US" sz="4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10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3"/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Block: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Generally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user data is stored in the files of HDFS.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file in a file system will be divided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into one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or more segments and/or stored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individual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nodes. These file segments are called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 blocks.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other words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the minimum amount of data that HDFS can read or write is called 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Block.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default block size is 64MB, but it can be increased as per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need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change 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configuration.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Goals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11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43" y="1295700"/>
            <a:ext cx="10591127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Fault detection and recovery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Since HDFS includes a large number of commodity hardware , failure of components is frequent. Therefore HDFS should have mechanism for quick and automatic fault detection and recovery.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Huge datasets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HDFS should have hundreds of nodes per cluster to manage the applications having huge datasets.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Hardware at data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requested task can be done efficiently , when the computation takes place near the data. Especially where huge datasets are involved , it reduces the network traffic and increases the throughput.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12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Starting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Listing files in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16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Inserting Data into HDFS</a:t>
            </a:r>
            <a:endParaRPr lang="en-US" sz="2800" b="1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namenode </a:t>
            </a:r>
            <a:r>
              <a:rPr lang="en-US" sz="2000" dirty="0" smtClean="0">
                <a:latin typeface="Consolas" pitchFamily="49" charset="0"/>
              </a:rPr>
              <a:t>–</a:t>
            </a:r>
            <a:r>
              <a:rPr lang="en-US" sz="2000" dirty="0" smtClean="0">
                <a:latin typeface="Consolas" pitchFamily="49" charset="0"/>
              </a:rPr>
              <a:t>format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start-dfs.sh 		</a:t>
            </a:r>
            <a:r>
              <a:rPr lang="en-US" sz="2000" b="1" dirty="0" smtClean="0">
                <a:latin typeface="Consolas" pitchFamily="49" charset="0"/>
              </a:rPr>
              <a:t>or 		</a:t>
            </a:r>
            <a:r>
              <a:rPr lang="en-US" sz="2000" dirty="0" smtClean="0">
                <a:latin typeface="Consolas" pitchFamily="49" charset="0"/>
              </a:rPr>
              <a:t>$ start-all.sh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 -</a:t>
            </a:r>
            <a:r>
              <a:rPr lang="en-US" sz="2000" dirty="0" err="1" smtClean="0">
                <a:latin typeface="Consolas" pitchFamily="49" charset="0"/>
              </a:rPr>
              <a:t>ls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&lt;</a:t>
            </a:r>
            <a:r>
              <a:rPr lang="en-US" sz="2000" dirty="0" err="1" smtClean="0">
                <a:latin typeface="Consolas" pitchFamily="49" charset="0"/>
              </a:rPr>
              <a:t>args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006" y="4801394"/>
            <a:ext cx="10287000" cy="1195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–</a:t>
            </a:r>
            <a:r>
              <a:rPr lang="en-US" sz="2000" dirty="0" err="1" smtClean="0">
                <a:latin typeface="Consolas" pitchFamily="49" charset="0"/>
              </a:rPr>
              <a:t>mkdir</a:t>
            </a:r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/</a:t>
            </a:r>
            <a:r>
              <a:rPr lang="en-US" sz="2000" dirty="0" smtClean="0">
                <a:latin typeface="Consolas" pitchFamily="49" charset="0"/>
              </a:rPr>
              <a:t>user/</a:t>
            </a:r>
            <a:r>
              <a:rPr lang="en-US" sz="2000" dirty="0" err="1" smtClean="0">
                <a:latin typeface="Consolas" pitchFamily="49" charset="0"/>
              </a:rPr>
              <a:t>dir_name</a:t>
            </a:r>
            <a:endParaRPr lang="en-US" sz="2000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-put </a:t>
            </a:r>
            <a:r>
              <a:rPr lang="en-US" sz="2000" dirty="0" smtClean="0">
                <a:latin typeface="Consolas" pitchFamily="49" charset="0"/>
              </a:rPr>
              <a:t> /home/file.txt  /user/</a:t>
            </a:r>
            <a:r>
              <a:rPr lang="en-US" sz="2000" dirty="0" err="1" smtClean="0">
                <a:latin typeface="Consolas" pitchFamily="49" charset="0"/>
              </a:rPr>
              <a:t>dir_name</a:t>
            </a:r>
            <a:endParaRPr lang="en-US" sz="2000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-</a:t>
            </a:r>
            <a:r>
              <a:rPr lang="en-US" sz="2000" dirty="0" err="1" smtClean="0">
                <a:latin typeface="Consolas" pitchFamily="49" charset="0"/>
              </a:rPr>
              <a:t>ls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/user/</a:t>
            </a:r>
            <a:r>
              <a:rPr lang="en-US" sz="2000" dirty="0" err="1" smtClean="0">
                <a:latin typeface="Consolas" pitchFamily="49" charset="0"/>
              </a:rPr>
              <a:t>dir_name</a:t>
            </a:r>
            <a:endParaRPr lang="en-US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 </a:t>
            </a:r>
            <a:r>
              <a:rPr lang="en-US" sz="4400" dirty="0" smtClean="0"/>
              <a:t>(Commands)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13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Retrieving Data from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Shutting Down the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-</a:t>
            </a:r>
            <a:r>
              <a:rPr lang="en-US" sz="2000" dirty="0" smtClean="0">
                <a:latin typeface="Consolas" pitchFamily="49" charset="0"/>
              </a:rPr>
              <a:t>cat </a:t>
            </a:r>
            <a:r>
              <a:rPr lang="en-US" sz="2000" dirty="0" smtClean="0">
                <a:latin typeface="Consolas" pitchFamily="49" charset="0"/>
              </a:rPr>
              <a:t> /user/</a:t>
            </a:r>
            <a:r>
              <a:rPr lang="en-US" sz="2000" dirty="0" err="1" smtClean="0">
                <a:latin typeface="Consolas" pitchFamily="49" charset="0"/>
              </a:rPr>
              <a:t>dir_name</a:t>
            </a:r>
            <a:r>
              <a:rPr lang="en-US" sz="2000" dirty="0" smtClean="0">
                <a:latin typeface="Consolas" pitchFamily="49" charset="0"/>
              </a:rPr>
              <a:t>/file</a:t>
            </a:r>
            <a:endParaRPr lang="en-US" sz="2000" dirty="0" smtClean="0">
              <a:latin typeface="Consolas" pitchFamily="49" charset="0"/>
            </a:endParaRPr>
          </a:p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dirty="0" err="1" smtClean="0">
                <a:latin typeface="Consolas" pitchFamily="49" charset="0"/>
              </a:rPr>
              <a:t>hadoop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-</a:t>
            </a:r>
            <a:r>
              <a:rPr lang="en-US" sz="2000" dirty="0" smtClean="0">
                <a:latin typeface="Consolas" pitchFamily="49" charset="0"/>
              </a:rPr>
              <a:t>get </a:t>
            </a:r>
            <a:r>
              <a:rPr lang="en-US" sz="2000" dirty="0" smtClean="0">
                <a:latin typeface="Consolas" pitchFamily="49" charset="0"/>
              </a:rPr>
              <a:t> /</a:t>
            </a:r>
            <a:r>
              <a:rPr lang="en-US" sz="2000" dirty="0" smtClean="0">
                <a:latin typeface="Consolas" pitchFamily="49" charset="0"/>
              </a:rPr>
              <a:t>user/output</a:t>
            </a:r>
            <a:r>
              <a:rPr lang="en-US" sz="2000" dirty="0" smtClean="0">
                <a:latin typeface="Consolas" pitchFamily="49" charset="0"/>
              </a:rPr>
              <a:t>/   </a:t>
            </a:r>
            <a:r>
              <a:rPr lang="en-US" sz="2000" dirty="0" smtClean="0">
                <a:latin typeface="Consolas" pitchFamily="49" charset="0"/>
              </a:rPr>
              <a:t>/</a:t>
            </a:r>
            <a:r>
              <a:rPr lang="en-US" sz="2000" dirty="0" smtClean="0">
                <a:latin typeface="Consolas" pitchFamily="49" charset="0"/>
              </a:rPr>
              <a:t>home/</a:t>
            </a:r>
            <a:r>
              <a:rPr lang="en-US" sz="2000" dirty="0" err="1" smtClean="0">
                <a:latin typeface="Consolas" pitchFamily="49" charset="0"/>
              </a:rPr>
              <a:t>hadoop_tp</a:t>
            </a:r>
            <a:r>
              <a:rPr lang="en-US" sz="2000" dirty="0" smtClean="0">
                <a:latin typeface="Consolas" pitchFamily="49" charset="0"/>
              </a:rPr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dirty="0" smtClean="0">
                <a:latin typeface="Consolas" pitchFamily="49" charset="0"/>
              </a:rPr>
              <a:t>stop-dfs.sh </a:t>
            </a:r>
            <a:r>
              <a:rPr lang="en-US" sz="2000" dirty="0" smtClean="0">
                <a:latin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</a:rPr>
              <a:t>or </a:t>
            </a:r>
            <a:r>
              <a:rPr lang="en-US" sz="2000" dirty="0" smtClean="0">
                <a:latin typeface="Consolas" pitchFamily="49" charset="0"/>
              </a:rPr>
              <a:t>    	$ </a:t>
            </a:r>
            <a:r>
              <a:rPr lang="en-US" sz="2000" dirty="0" smtClean="0">
                <a:latin typeface="Consolas" pitchFamily="49" charset="0"/>
              </a:rPr>
              <a:t>stop-all.sh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05/08/2018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</a:t>
            </a: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05/08/2018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Also Available on my github site:</a:t>
            </a:r>
          </a:p>
          <a:p>
            <a:pPr marL="0" lvl="1" indent="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IN" sz="2400" b="1" u="sng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  <a:cs typeface="Times New Roman" panose="02020603050405020304" pitchFamily="18" charset="0"/>
              </a:rPr>
              <a:t>maulikpatel295.github.io/ALA/2160715_150124116006.pdf</a:t>
            </a:r>
            <a:endParaRPr lang="en-IN" sz="2400" b="1" u="sng" dirty="0" smtClean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itchFamily="18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14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233" y="915194"/>
            <a:ext cx="65919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591127" cy="5106582"/>
          </a:xfrm>
        </p:spPr>
        <p:txBody>
          <a:bodyPr/>
          <a:lstStyle/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Big Data - Hadoop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HDFS ?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Architecture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Operations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2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Big Data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Big Data is a collection of large datasets that cannot be processed using traditional computing techniques.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Big data involves the data produced by different devices and applications. The data in it will be of three types. 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data: Relational data. 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Semi Structured data: XML data. 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Unstructured data: Word, PDF, Text, Media Logs.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None/>
            </a:pPr>
            <a:r>
              <a:rPr lang="en-IN" sz="1100" b="1" dirty="0" smtClean="0"/>
              <a:t> </a:t>
            </a:r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Hadoop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Hadoop is an Apache open source framework written in java that allows distributed processing of large datasets across clusters of computers using simple programming models.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3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4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752623" y="1295700"/>
            <a:ext cx="5752783" cy="518209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MapReduce :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YARN-based system for parallel processing of large data sets.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HDFS 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A distributed file system that provides high throughput access to application data.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YARN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a framework for job scheduling and cluster resource management.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Common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These are Java libraries and utilities required by other Hadoop modules.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606" y="1458119"/>
            <a:ext cx="4876800" cy="4882265"/>
            <a:chOff x="608806" y="1458119"/>
            <a:chExt cx="4876800" cy="48822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8806" y="1458119"/>
              <a:ext cx="4876800" cy="425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90596" y="5817164"/>
              <a:ext cx="318330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Times New Roman" pitchFamily="18" charset="0"/>
                  <a:cs typeface="Times New Roman" pitchFamily="18" charset="0"/>
                </a:rPr>
                <a:t>Hadoop Architecture</a:t>
              </a:r>
              <a:endParaRPr lang="en-US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HDFS</a:t>
            </a:r>
            <a:r>
              <a:rPr lang="en-US" dirty="0" smtClean="0"/>
              <a:t> ?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5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591127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stands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adoop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ystem.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Hadoop File system was developed using distributed file system design.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run on commodity hardware. HDFS is highly fault-tolerant and designed using low-cost hardware.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holds very large amount of data and provides easier access.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store such huge data , the files are stored across multiple machines.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files are stored in redundant fashion to rescue the system from possible data losses in case of failure.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also makes applications available to parallel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Features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6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suitable for the distributed storage and processing.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provides a command interface to interact with HDFS.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built-in servers of namenode and datanode help users to easily check the status of cluster.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Streaming access to file system data.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provides file permissions and authentication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HDFS is Master-Slave architecture , so the processing speed is very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high &amp; system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failure rate is very low.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HDFS </a:t>
            </a:r>
            <a:r>
              <a:rPr lang="en-US" b="1" dirty="0" smtClean="0"/>
              <a:t>Architecture  </a:t>
            </a:r>
            <a:r>
              <a:rPr lang="en-US" sz="3600" dirty="0" smtClean="0"/>
              <a:t>(</a:t>
            </a:r>
            <a:r>
              <a:rPr lang="en-US" sz="3600" dirty="0" smtClean="0"/>
              <a:t>master-slave architecture</a:t>
            </a:r>
            <a:r>
              <a:rPr lang="en-US" sz="3600" dirty="0" smtClean="0"/>
              <a:t>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7</a:t>
            </a:fld>
            <a:endParaRPr lang="en-US" sz="2200" dirty="0">
              <a:latin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3" t="2740" r="1667" b="2740"/>
          <a:stretch>
            <a:fillRect/>
          </a:stretch>
        </p:blipFill>
        <p:spPr bwMode="auto">
          <a:xfrm>
            <a:off x="1218406" y="1296194"/>
            <a:ext cx="9753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8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4806" y="1753006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/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Namenode: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namenode is the commodity hardware that contains the GNU/Linux operating system and the namenode software.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software that can be run on commodity hardware.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having the namenode acts as the master server and it does the following tasks: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Manages the file system namespace.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Regulates client’s access to files.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also executes file system operations such as renaming, closing , and opening files 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directories.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9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2"/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datanode is a commodity hardware having the GNU/Linux operating system and datanode software.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every node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Commodity hardware/System in a cluster, there will be a datanode. These nodes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 the data storage of their system.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Datanodes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perform read-write operations on the file systems, as per client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also perform operations such as block creation, deletion , and replication according to the instructions of the namenode.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Words>888</Words>
  <Application>Microsoft Office PowerPoint</Application>
  <PresentationFormat>Custom</PresentationFormat>
  <Paragraphs>127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Slide 1</vt:lpstr>
      <vt:lpstr>Content</vt:lpstr>
      <vt:lpstr>Introduction to Big Data - Hadoop</vt:lpstr>
      <vt:lpstr>Introduction to Big Data - Hadoop</vt:lpstr>
      <vt:lpstr>What is HDFS ?</vt:lpstr>
      <vt:lpstr>Features of HDFS</vt:lpstr>
      <vt:lpstr>HDFS Architecture  (master-slave architecture)</vt:lpstr>
      <vt:lpstr>Elements of HDFS</vt:lpstr>
      <vt:lpstr>Elements of HDFS</vt:lpstr>
      <vt:lpstr>Elements of HDFS</vt:lpstr>
      <vt:lpstr>Goals of HDFS</vt:lpstr>
      <vt:lpstr>HDFS Operations</vt:lpstr>
      <vt:lpstr>HDFS Operations (Commands)</vt:lpstr>
      <vt:lpstr>Reference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(Hadoop Distributed File System)</dc:title>
  <dc:subject>Data Mining &amp; Business Intelligence</dc:subject>
  <dc:creator>MAULIK PATEL (150124116006)</dc:creator>
  <cp:keywords>7th IT</cp:keywords>
  <cp:lastModifiedBy>Windows User</cp:lastModifiedBy>
  <cp:revision>148</cp:revision>
  <dcterms:created xsi:type="dcterms:W3CDTF">2006-08-16T00:00:00Z</dcterms:created>
  <dcterms:modified xsi:type="dcterms:W3CDTF">2018-08-15T15:20:38Z</dcterms:modified>
  <cp:category>ALA</cp:category>
</cp:coreProperties>
</file>