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70" r:id="rId9"/>
    <p:sldId id="267" r:id="rId10"/>
    <p:sldId id="268" r:id="rId11"/>
    <p:sldId id="271" r:id="rId12"/>
    <p:sldId id="263" r:id="rId13"/>
    <p:sldId id="269" r:id="rId14"/>
    <p:sldId id="272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A04D-23A0-4837-B5BC-5C73633DC31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7CD1-18DF-4706-868C-8E6FFD3E7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A04D-23A0-4837-B5BC-5C73633DC31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7CD1-18DF-4706-868C-8E6FFD3E7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A04D-23A0-4837-B5BC-5C73633DC31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7CD1-18DF-4706-868C-8E6FFD3E7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A04D-23A0-4837-B5BC-5C73633DC31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7CD1-18DF-4706-868C-8E6FFD3E7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A04D-23A0-4837-B5BC-5C73633DC31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7CD1-18DF-4706-868C-8E6FFD3E7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A04D-23A0-4837-B5BC-5C73633DC31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7CD1-18DF-4706-868C-8E6FFD3E7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A04D-23A0-4837-B5BC-5C73633DC31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7CD1-18DF-4706-868C-8E6FFD3E7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A04D-23A0-4837-B5BC-5C73633DC31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7CD1-18DF-4706-868C-8E6FFD3E7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A04D-23A0-4837-B5BC-5C73633DC31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7CD1-18DF-4706-868C-8E6FFD3E7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A04D-23A0-4837-B5BC-5C73633DC31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7CD1-18DF-4706-868C-8E6FFD3E7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A04D-23A0-4837-B5BC-5C73633DC31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7CD1-18DF-4706-868C-8E6FFD3E7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A04D-23A0-4837-B5BC-5C73633DC31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97CD1-18DF-4706-868C-8E6FFD3E7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GANDHINAGAR INSTITUTE OF TECHNOLGY</a:t>
            </a: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762000" y="1066800"/>
            <a:ext cx="777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2590800"/>
            <a:ext cx="77724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Switching Techniques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657600"/>
            <a:ext cx="7772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Group ID: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IT_B3_09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451352"/>
            <a:ext cx="77724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Name(Enrollment No):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PATEL MAULIK SATISHKUMAR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(150124116006)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5972175"/>
            <a:ext cx="7772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Name of Faculty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Anirudhdha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Nayak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927225"/>
            <a:ext cx="7772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Mobile Computing and Wireless Communication (2170710)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2000" y="974361"/>
            <a:ext cx="8280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844" y="177410"/>
            <a:ext cx="7902313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Message Switching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976" y="1187903"/>
            <a:ext cx="7883966" cy="313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14"/>
          <p:cNvSpPr>
            <a:spLocks noGrp="1"/>
          </p:cNvSpPr>
          <p:nvPr>
            <p:ph idx="1"/>
          </p:nvPr>
        </p:nvSpPr>
        <p:spPr>
          <a:xfrm>
            <a:off x="457200" y="4281716"/>
            <a:ext cx="8208000" cy="2046513"/>
          </a:xfrm>
        </p:spPr>
        <p:txBody>
          <a:bodyPr>
            <a:noAutofit/>
          </a:bodyPr>
          <a:lstStyle/>
          <a:p>
            <a:pPr marL="539750" indent="-539750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message-switching node is typically a general-purpose computer. The device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needs sufficient secondary-storage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capacity to store the incoming messages, which could be long. A time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delay is introduced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using this type of scheme due to store- and-forward time, plus the time required to find the next node in the transmission path.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2000" y="974361"/>
            <a:ext cx="8280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844" y="177410"/>
            <a:ext cx="7902313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Message Switching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457200" y="1150500"/>
            <a:ext cx="8208000" cy="5250300"/>
          </a:xfrm>
        </p:spPr>
        <p:txBody>
          <a:bodyPr>
            <a:noAutofit/>
          </a:bodyPr>
          <a:lstStyle/>
          <a:p>
            <a:pPr marL="355600" indent="-355600" algn="just">
              <a:buFont typeface="Wingdings" pitchFamily="2" charset="2"/>
              <a:buChar char="q"/>
            </a:pP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23900" indent="-355600" algn="just"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Channel efficiency can be greater compared to circuit-  switched systems, because more devices are sharing the  channel. </a:t>
            </a:r>
          </a:p>
          <a:p>
            <a:pPr marL="723900" indent="-355600" algn="just"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Traffic congestion can be reduced, because messages may be temporarily stored in route.</a:t>
            </a:r>
          </a:p>
          <a:p>
            <a:pPr marL="723900" indent="-355600" algn="just"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Message priorities can be established due to store-and-forward technique. </a:t>
            </a:r>
          </a:p>
          <a:p>
            <a:pPr marL="723900" indent="-355600" algn="just"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Message broadcasting can be achieved with the use of broadcast address appended in the message.</a:t>
            </a:r>
          </a:p>
          <a:p>
            <a:pPr marL="723900" indent="-355600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 eaLnBrk="0" hangingPunct="0">
              <a:buFont typeface="Wingdings" pitchFamily="2" charset="2"/>
              <a:buChar char="q"/>
            </a:pP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23900" indent="-355600" algn="just" eaLnBrk="0" hangingPunct="0"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Message switching is not compatible with interactive applications. </a:t>
            </a:r>
          </a:p>
          <a:p>
            <a:pPr marL="723900" indent="-355600" algn="just" eaLnBrk="0" hangingPunct="0"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Store-and-forward devices are expensive, because they must have large disks to hold potentially long messages.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2000" y="974361"/>
            <a:ext cx="8280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844" y="177410"/>
            <a:ext cx="7902313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Packet Switching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150500"/>
            <a:ext cx="8208000" cy="5250300"/>
          </a:xfrm>
        </p:spPr>
        <p:txBody>
          <a:bodyPr>
            <a:normAutofit/>
          </a:bodyPr>
          <a:lstStyle/>
          <a:p>
            <a:pPr marL="539750" indent="-539750" algn="just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basic approach is not much different from message switching. It is also based on the same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store-and-forward’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9750" indent="-539750" algn="just">
              <a:buFont typeface="Wingdings" pitchFamily="2" charset="2"/>
              <a:buChar char="q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539750" algn="just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Messages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are divided into subsets of equal length called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Packets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9750" indent="-539750" algn="just">
              <a:buFont typeface="Wingdings" pitchFamily="2" charset="2"/>
              <a:buChar char="q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539750" algn="just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packet switching approach, data are transmitted in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short packets (few Kbytes)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A long message is broken up into a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series of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packets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39750" indent="-539750" algn="just">
              <a:buFont typeface="Wingdings" pitchFamily="2" charset="2"/>
              <a:buChar char="q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53975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packet is tagged with appropriate source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destination addresses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(e.g. for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reassembling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2000" y="974361"/>
            <a:ext cx="8280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0844" y="177410"/>
            <a:ext cx="7902313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Packet Switching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822" y="1210586"/>
            <a:ext cx="7668757" cy="303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1" name="Group 50"/>
          <p:cNvGrpSpPr/>
          <p:nvPr/>
        </p:nvGrpSpPr>
        <p:grpSpPr>
          <a:xfrm>
            <a:off x="2057060" y="4635501"/>
            <a:ext cx="4725080" cy="1620338"/>
            <a:chOff x="240620" y="4760685"/>
            <a:chExt cx="4114686" cy="1228453"/>
          </a:xfrm>
        </p:grpSpPr>
        <p:sp>
          <p:nvSpPr>
            <p:cNvPr id="14" name="TextBox 13"/>
            <p:cNvSpPr txBox="1"/>
            <p:nvPr/>
          </p:nvSpPr>
          <p:spPr>
            <a:xfrm>
              <a:off x="1722693" y="4760685"/>
              <a:ext cx="1436916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Message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40620" y="5631532"/>
              <a:ext cx="1166699" cy="338557"/>
              <a:chOff x="921657" y="5479132"/>
              <a:chExt cx="1166699" cy="33855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21657" y="5479132"/>
                <a:ext cx="878568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Packet</a:t>
                </a:r>
                <a:endParaRPr lang="en-US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00339" y="5479135"/>
                <a:ext cx="288017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602694" y="5645820"/>
              <a:ext cx="1166699" cy="338557"/>
              <a:chOff x="921657" y="5479132"/>
              <a:chExt cx="1166699" cy="33855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21657" y="5479132"/>
                <a:ext cx="878568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Packet</a:t>
                </a:r>
                <a:endParaRPr lang="en-US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800339" y="5479135"/>
                <a:ext cx="288017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188607" y="5650581"/>
              <a:ext cx="1166699" cy="338557"/>
              <a:chOff x="921657" y="5479132"/>
              <a:chExt cx="1166699" cy="3385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921657" y="5479132"/>
                <a:ext cx="878568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Packet</a:t>
                </a:r>
                <a:endParaRPr lang="en-US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00339" y="5479135"/>
                <a:ext cx="288017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endParaRPr lang="en-US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2828925" y="5872162"/>
              <a:ext cx="72000" cy="72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938458" y="5872146"/>
              <a:ext cx="72000" cy="72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052770" y="5872146"/>
              <a:ext cx="72000" cy="72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14" idx="2"/>
              <a:endCxn id="15" idx="0"/>
            </p:cNvCxnSpPr>
            <p:nvPr/>
          </p:nvCxnSpPr>
          <p:spPr>
            <a:xfrm rot="5400000">
              <a:off x="1325160" y="4515540"/>
              <a:ext cx="470737" cy="1761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4" idx="2"/>
              <a:endCxn id="18" idx="0"/>
            </p:cNvCxnSpPr>
            <p:nvPr/>
          </p:nvCxnSpPr>
          <p:spPr>
            <a:xfrm rot="5400000">
              <a:off x="1616861" y="4807245"/>
              <a:ext cx="470740" cy="11778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4" idx="2"/>
              <a:endCxn id="21" idx="0"/>
            </p:cNvCxnSpPr>
            <p:nvPr/>
          </p:nvCxnSpPr>
          <p:spPr>
            <a:xfrm rot="5400000">
              <a:off x="1999053" y="5203721"/>
              <a:ext cx="485025" cy="39917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" idx="2"/>
              <a:endCxn id="22" idx="0"/>
            </p:cNvCxnSpPr>
            <p:nvPr/>
          </p:nvCxnSpPr>
          <p:spPr>
            <a:xfrm rot="16200000" flipH="1">
              <a:off x="2290754" y="5311192"/>
              <a:ext cx="485028" cy="1842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4" idx="2"/>
              <a:endCxn id="24" idx="0"/>
            </p:cNvCxnSpPr>
            <p:nvPr/>
          </p:nvCxnSpPr>
          <p:spPr>
            <a:xfrm rot="16200000" flipH="1">
              <a:off x="2789628" y="4812318"/>
              <a:ext cx="489786" cy="1186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4" idx="2"/>
              <a:endCxn id="25" idx="0"/>
            </p:cNvCxnSpPr>
            <p:nvPr/>
          </p:nvCxnSpPr>
          <p:spPr>
            <a:xfrm rot="16200000" flipH="1">
              <a:off x="3081330" y="4520615"/>
              <a:ext cx="489789" cy="17701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2000" y="974361"/>
            <a:ext cx="8280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844" y="177410"/>
            <a:ext cx="7902313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Packet Switching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457200" y="1150500"/>
            <a:ext cx="8208000" cy="5250300"/>
          </a:xfrm>
        </p:spPr>
        <p:txBody>
          <a:bodyPr>
            <a:noAutofit/>
          </a:bodyPr>
          <a:lstStyle/>
          <a:p>
            <a:pPr marL="355600" indent="-355600" algn="just">
              <a:buFont typeface="Wingdings" pitchFamily="2" charset="2"/>
              <a:buChar char="q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23900" indent="-355600" algn="just">
              <a:buFont typeface="Wingdings" pitchFamily="2" charset="2"/>
              <a:buChar char="ü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Packet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switching is cost effective, because switching devices do not need massive amount of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secondary storage.</a:t>
            </a:r>
          </a:p>
          <a:p>
            <a:pPr marL="723900" indent="-355600" algn="just">
              <a:buFont typeface="Wingdings" pitchFamily="2" charset="2"/>
              <a:buChar char="ü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Packet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switching offers improved delay characteristics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because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there are no long messages in the queue   (maximum packet size is fixed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723900" indent="-355600" algn="just">
              <a:buFont typeface="Wingdings" pitchFamily="2" charset="2"/>
              <a:buChar char="ü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Packet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can be rerouted if there is any problem, such as,  busy or  disabled links.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723900" indent="-355600" algn="just">
              <a:buFont typeface="Wingdings" pitchFamily="2" charset="2"/>
              <a:buChar char="ü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advantage of packet switching is that many network users can share the same channel at the same time.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723900" indent="-355600" algn="just">
              <a:buFont typeface="Wingdings" pitchFamily="2" charset="2"/>
              <a:buChar char="ü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Packet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switching can maximize link efficiency by making optimal use of link bandwidth.</a:t>
            </a:r>
          </a:p>
          <a:p>
            <a:pPr marL="723900" indent="-355600" algn="just">
              <a:buFont typeface="Wingdings" pitchFamily="2" charset="2"/>
              <a:buChar char="ü"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 eaLnBrk="0" hangingPunct="0">
              <a:buFont typeface="Wingdings" pitchFamily="2" charset="2"/>
              <a:buChar char="q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23900" indent="-355600" algn="just" eaLnBrk="0" hangingPunct="0">
              <a:buFont typeface="Wingdings" pitchFamily="2" charset="2"/>
              <a:buChar char="ü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Protocols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for packet switching are typically more complex. It can add some initial costs in implementation. If packet is lost, sender needs to retransmit the data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3900" indent="-355600" algn="just" eaLnBrk="0" hangingPunct="0">
              <a:buFont typeface="Wingdings" pitchFamily="2" charset="2"/>
              <a:buChar char="ü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disadvantage is that packet-switched systems still  can’t deliver the same quality as dedicated circuits in applications requiring very little delay - like voice conversations or moving images.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66759" y="2921169"/>
            <a:ext cx="6410482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2000" y="974361"/>
            <a:ext cx="8280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844" y="177410"/>
            <a:ext cx="7902313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150500"/>
            <a:ext cx="8229600" cy="5250300"/>
          </a:xfrm>
        </p:spPr>
        <p:txBody>
          <a:bodyPr>
            <a:normAutofit/>
          </a:bodyPr>
          <a:lstStyle/>
          <a:p>
            <a:pPr marL="539750" indent="-539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39750" indent="-539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marL="539750" indent="-539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Types of Switching</a:t>
            </a:r>
          </a:p>
          <a:p>
            <a:pPr marL="539750" indent="-539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Circuit Switching</a:t>
            </a:r>
          </a:p>
          <a:p>
            <a:pPr marL="539750" indent="-539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Message Switching</a:t>
            </a:r>
          </a:p>
          <a:p>
            <a:pPr marL="539750" indent="-539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Packet Switching</a:t>
            </a:r>
          </a:p>
          <a:p>
            <a:pPr marL="539750" indent="-539750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2000" y="974361"/>
            <a:ext cx="8280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844" y="177410"/>
            <a:ext cx="7902313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150500"/>
            <a:ext cx="8208000" cy="5250300"/>
          </a:xfrm>
        </p:spPr>
        <p:txBody>
          <a:bodyPr>
            <a:normAutofit/>
          </a:bodyPr>
          <a:lstStyle/>
          <a:p>
            <a:pPr marL="539750" indent="-539750" algn="just"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transmission of data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beyond a local area, communication is typically achieved by transmitting data from source to destination through a network of intermediate switching nodes.</a:t>
            </a:r>
          </a:p>
          <a:p>
            <a:pPr marL="539750" indent="-539750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53975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Switching is used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When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many devices, it is necessary to develop suitable mechanism for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between any two devices.</a:t>
            </a:r>
          </a:p>
          <a:p>
            <a:pPr marL="539750" indent="-539750" algn="just"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539750" algn="just"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switched network design is sometimes used to implement LANs MANs as well.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2000" y="974361"/>
            <a:ext cx="8280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844" y="177410"/>
            <a:ext cx="7902313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150500"/>
            <a:ext cx="8208000" cy="5250300"/>
          </a:xfrm>
        </p:spPr>
        <p:txBody>
          <a:bodyPr>
            <a:normAutofit/>
          </a:bodyPr>
          <a:lstStyle/>
          <a:p>
            <a:pPr marL="539750" indent="-539750" algn="just"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Switching is the 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process of 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forwarding packets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coming from one port to another port.</a:t>
            </a:r>
          </a:p>
          <a:p>
            <a:pPr marL="539750" indent="-539750" algn="just">
              <a:buFont typeface="Wingdings" pitchFamily="2" charset="2"/>
              <a:buChar char="q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539750" algn="just"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defines the connection of different network segment together and the process to transmit the data packets across the network.</a:t>
            </a:r>
          </a:p>
          <a:p>
            <a:pPr marL="539750" indent="-539750" algn="just">
              <a:buFont typeface="Wingdings" pitchFamily="2" charset="2"/>
              <a:buChar char="q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539750" algn="just"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large networks there might be multiple path linking sender and receiver. Information may be switched as it travels through various communication channels.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2000" y="974361"/>
            <a:ext cx="8280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844" y="177410"/>
            <a:ext cx="7902313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Switching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93930" y="1295400"/>
            <a:ext cx="8156140" cy="4678680"/>
            <a:chOff x="493930" y="1295400"/>
            <a:chExt cx="8156140" cy="4678680"/>
          </a:xfrm>
        </p:grpSpPr>
        <p:sp>
          <p:nvSpPr>
            <p:cNvPr id="19" name="Rectangle 18"/>
            <p:cNvSpPr/>
            <p:nvPr/>
          </p:nvSpPr>
          <p:spPr>
            <a:xfrm>
              <a:off x="4945380" y="4937760"/>
              <a:ext cx="2286000" cy="10363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Virtual-Circuit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Networks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12620" y="4935220"/>
              <a:ext cx="2286000" cy="10363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Datagram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Networks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9000" y="1295400"/>
              <a:ext cx="2286000" cy="10363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Switched Networks</a:t>
              </a:r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04990" y="2907840"/>
              <a:ext cx="2545080" cy="10363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Message-Switched Networks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3930" y="2937820"/>
              <a:ext cx="2545080" cy="10363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Circuit-Switched Networks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07080" y="3326665"/>
              <a:ext cx="2545080" cy="10363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Packet-Switched Networks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Elbow Connector 29"/>
            <p:cNvCxnSpPr>
              <a:stCxn id="16" idx="0"/>
              <a:endCxn id="14" idx="0"/>
            </p:cNvCxnSpPr>
            <p:nvPr/>
          </p:nvCxnSpPr>
          <p:spPr>
            <a:xfrm rot="5400000" flipH="1" flipV="1">
              <a:off x="4557010" y="117300"/>
              <a:ext cx="29980" cy="5611060"/>
            </a:xfrm>
            <a:prstGeom prst="bentConnector3">
              <a:avLst>
                <a:gd name="adj1" fmla="val 1148449"/>
              </a:avLst>
            </a:prstGeom>
            <a:ln>
              <a:headEnd type="stealth" w="lg" len="lg"/>
              <a:tailEnd type="stealth" w="lg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2"/>
              <a:endCxn id="17" idx="0"/>
            </p:cNvCxnSpPr>
            <p:nvPr/>
          </p:nvCxnSpPr>
          <p:spPr>
            <a:xfrm rot="16200000" flipH="1">
              <a:off x="4078338" y="2825382"/>
              <a:ext cx="994945" cy="7620"/>
            </a:xfrm>
            <a:prstGeom prst="straightConnector1">
              <a:avLst/>
            </a:prstGeom>
            <a:ln>
              <a:headEnd type="none" w="lg" len="lg"/>
              <a:tailEnd type="stealth" w="lg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1" idx="0"/>
              <a:endCxn id="19" idx="0"/>
            </p:cNvCxnSpPr>
            <p:nvPr/>
          </p:nvCxnSpPr>
          <p:spPr>
            <a:xfrm rot="16200000" flipH="1">
              <a:off x="4570730" y="3420110"/>
              <a:ext cx="2540" cy="3032760"/>
            </a:xfrm>
            <a:prstGeom prst="bentConnector3">
              <a:avLst>
                <a:gd name="adj1" fmla="val -13500004"/>
              </a:avLst>
            </a:prstGeom>
            <a:ln>
              <a:headEnd type="stealth" w="lg" len="lg"/>
              <a:tailEnd type="stealth" w="lg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</p:cNvCxnSpPr>
            <p:nvPr/>
          </p:nvCxnSpPr>
          <p:spPr>
            <a:xfrm rot="16200000" flipH="1">
              <a:off x="4466538" y="4476066"/>
              <a:ext cx="228068" cy="19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2000" y="974361"/>
            <a:ext cx="8280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844" y="177410"/>
            <a:ext cx="7902313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Circuit Switching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150500"/>
            <a:ext cx="8208000" cy="5250300"/>
          </a:xfrm>
        </p:spPr>
        <p:txBody>
          <a:bodyPr>
            <a:normAutofit fontScale="92500" lnSpcReduction="10000"/>
          </a:bodyPr>
          <a:lstStyle/>
          <a:p>
            <a:pPr marL="539750" indent="-53975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circuit-switched network is made of a set of switches connected by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physical links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in which  each link is divided into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channels.</a:t>
            </a:r>
          </a:p>
          <a:p>
            <a:pPr marL="539750" indent="-53975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53975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</a:rPr>
              <a:t>A circuit-switched network consists of a set of switches connected by physical links.</a:t>
            </a:r>
          </a:p>
          <a:p>
            <a:pPr marL="539750" indent="-539750" algn="just">
              <a:buFont typeface="Wingdings" pitchFamily="2" charset="2"/>
              <a:buChar char="q"/>
            </a:pPr>
            <a:endParaRPr lang="en-US" sz="2800" dirty="0" smtClean="0">
              <a:latin typeface="Times New Roman" pitchFamily="18" charset="0"/>
            </a:endParaRPr>
          </a:p>
          <a:p>
            <a:pPr marL="539750" indent="-53975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</a:rPr>
              <a:t>A connection between two stations is a </a:t>
            </a:r>
            <a:r>
              <a:rPr lang="en-US" sz="2800" b="1" dirty="0" smtClean="0">
                <a:latin typeface="Times New Roman" pitchFamily="18" charset="0"/>
              </a:rPr>
              <a:t>dedicated path</a:t>
            </a:r>
            <a:r>
              <a:rPr lang="en-US" sz="2800" dirty="0" smtClean="0">
                <a:latin typeface="Times New Roman" pitchFamily="18" charset="0"/>
              </a:rPr>
              <a:t> made of one or more links.</a:t>
            </a:r>
          </a:p>
          <a:p>
            <a:pPr marL="539750" indent="-539750" algn="just">
              <a:buNone/>
            </a:pPr>
            <a:r>
              <a:rPr lang="en-US" sz="2800" dirty="0" smtClean="0">
                <a:latin typeface="Times New Roman" pitchFamily="18" charset="0"/>
              </a:rPr>
              <a:t> </a:t>
            </a:r>
          </a:p>
          <a:p>
            <a:pPr marL="539750" indent="-53975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</a:rPr>
              <a:t>However, each connection uses only one </a:t>
            </a:r>
            <a:r>
              <a:rPr lang="en-US" sz="2800" i="1" dirty="0" smtClean="0">
                <a:latin typeface="Times New Roman" pitchFamily="18" charset="0"/>
              </a:rPr>
              <a:t>dedicated channel</a:t>
            </a:r>
            <a:r>
              <a:rPr lang="en-US" sz="2800" dirty="0" smtClean="0">
                <a:latin typeface="Times New Roman" pitchFamily="18" charset="0"/>
              </a:rPr>
              <a:t> on each link. Each link is normally divided into n </a:t>
            </a:r>
            <a:r>
              <a:rPr lang="en-US" sz="2800" dirty="0" smtClean="0">
                <a:latin typeface="Times New Roman" pitchFamily="18" charset="0"/>
              </a:rPr>
              <a:t>channels.</a:t>
            </a:r>
            <a:endParaRPr lang="en-US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2000" y="974361"/>
            <a:ext cx="8280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844" y="177410"/>
            <a:ext cx="7902313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Circuit Switching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587" y="1223615"/>
            <a:ext cx="7848826" cy="533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2000" y="974361"/>
            <a:ext cx="8280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844" y="177410"/>
            <a:ext cx="7902313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Circuit Switching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150500"/>
            <a:ext cx="8208000" cy="5250300"/>
          </a:xfrm>
        </p:spPr>
        <p:txBody>
          <a:bodyPr>
            <a:noAutofit/>
          </a:bodyPr>
          <a:lstStyle/>
          <a:p>
            <a:pPr marL="355600" indent="-355600" algn="just">
              <a:buFont typeface="Wingdings" pitchFamily="2" charset="2"/>
              <a:buChar char="q"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23900" indent="-355600" algn="just"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communication channel (once established) is dedicated. </a:t>
            </a:r>
          </a:p>
          <a:p>
            <a:pPr marL="723900" indent="-355600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 eaLnBrk="0" hangingPunct="0">
              <a:buFont typeface="Wingdings" pitchFamily="2" charset="2"/>
              <a:buChar char="q"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23900" indent="-355600" algn="just" eaLnBrk="0" hangingPunct="0"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Possible long wait to establish a connection, (10 seconds,   more on long- distance or international calls.) during which no data can be transmitted. </a:t>
            </a:r>
          </a:p>
          <a:p>
            <a:pPr marL="723900" indent="-355600" algn="just" eaLnBrk="0" hangingPunct="0"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More expensive than any other switching techniques, because a dedicated path is required for each connection.</a:t>
            </a:r>
          </a:p>
          <a:p>
            <a:pPr marL="723900" indent="-355600" algn="just" eaLnBrk="0" hangingPunct="0"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Inefficient use of the communication channel, because the channel is not used when the connected systems are not using it.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2000" y="974361"/>
            <a:ext cx="8280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844" y="177410"/>
            <a:ext cx="7902313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Message Switching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150500"/>
            <a:ext cx="8208000" cy="5250300"/>
          </a:xfrm>
        </p:spPr>
        <p:txBody>
          <a:bodyPr>
            <a:normAutofit fontScale="92500" lnSpcReduction="10000"/>
          </a:bodyPr>
          <a:lstStyle/>
          <a:p>
            <a:pPr marL="531813" indent="-531813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message switching there is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no need to establish 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dedicated path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between two stations.</a:t>
            </a:r>
          </a:p>
          <a:p>
            <a:pPr marL="531813" indent="-531813" algn="just">
              <a:buFont typeface="Wingdings" pitchFamily="2" charset="2"/>
              <a:buChar char="q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531813" indent="-531813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station sends a message, the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destination address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appended to the message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1813" indent="-531813" algn="just">
              <a:buFont typeface="Wingdings" pitchFamily="2" charset="2"/>
              <a:buChar char="q"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531813" indent="-531813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message is then transmitted through the network, in its entirety, from node to node.</a:t>
            </a:r>
          </a:p>
          <a:p>
            <a:pPr marL="531813" indent="-531813" algn="just">
              <a:buFont typeface="Wingdings" pitchFamily="2" charset="2"/>
              <a:buChar char="q"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531813" indent="-531813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node receives the entire message, stores it in its entirety on disk, and then transmits the message to the next node.</a:t>
            </a:r>
          </a:p>
          <a:p>
            <a:pPr marL="531813" indent="-531813" algn="just">
              <a:buFont typeface="Wingdings" pitchFamily="2" charset="2"/>
              <a:buChar char="q"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531813" indent="-531813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type of network is called 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store-and-forward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847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GANDHINAGAR INSTITUTE OF TECHNOLGY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GANDHINAGAR INSTITUTE OF TECHNOLGY</dc:title>
  <dc:creator>Windows User</dc:creator>
  <cp:lastModifiedBy>Windows User</cp:lastModifiedBy>
  <cp:revision>76</cp:revision>
  <dcterms:created xsi:type="dcterms:W3CDTF">2018-07-08T04:51:43Z</dcterms:created>
  <dcterms:modified xsi:type="dcterms:W3CDTF">2018-07-15T17:30:28Z</dcterms:modified>
</cp:coreProperties>
</file>