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8" r:id="rId10"/>
    <p:sldId id="269" r:id="rId11"/>
    <p:sldId id="265" r:id="rId12"/>
    <p:sldId id="270" r:id="rId13"/>
    <p:sldId id="272" r:id="rId14"/>
    <p:sldId id="266" r:id="rId15"/>
    <p:sldId id="267" r:id="rId16"/>
  </p:sldIdLst>
  <p:sldSz cx="12190413" cy="6859588"/>
  <p:notesSz cx="6858000" cy="9144000"/>
  <p:defaultTextStyle>
    <a:defPPr>
      <a:defRPr lang="en-US"/>
    </a:defPPr>
    <a:lvl1pPr marL="0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077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157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231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307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379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4461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8536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2614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780" y="-60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16BCF-CCB0-4C03-877B-5A301A86C643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ABA04-30AC-4B20-9EF2-8010B5E17F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4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07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60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14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68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1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76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28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ABA04-30AC-4B20-9EF2-8010B5E17F8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ABA04-30AC-4B20-9EF2-8010B5E17F8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ABA04-30AC-4B20-9EF2-8010B5E17F8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753" tIns="54377" rIns="108753" bIns="54377"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74" y="69787"/>
            <a:ext cx="12016265" cy="66937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6975" y="3201147"/>
            <a:ext cx="8533289" cy="1600571"/>
          </a:xfrm>
        </p:spPr>
        <p:txBody>
          <a:bodyPr/>
          <a:lstStyle>
            <a:lvl1pPr marL="0" indent="0" algn="ctr">
              <a:buNone/>
              <a:defRPr sz="3100">
                <a:solidFill>
                  <a:schemeClr val="tx2"/>
                </a:solidFill>
              </a:defRPr>
            </a:lvl1pPr>
            <a:lvl2pPr marL="544077" indent="0" algn="ctr">
              <a:buNone/>
            </a:lvl2pPr>
            <a:lvl3pPr marL="1088157" indent="0" algn="ctr">
              <a:buNone/>
            </a:lvl3pPr>
            <a:lvl4pPr marL="1632231" indent="0" algn="ctr">
              <a:buNone/>
            </a:lvl4pPr>
            <a:lvl5pPr marL="2176307" indent="0" algn="ctr">
              <a:buNone/>
            </a:lvl5pPr>
            <a:lvl6pPr marL="2720379" indent="0" algn="ctr">
              <a:buNone/>
            </a:lvl6pPr>
            <a:lvl7pPr marL="3264461" indent="0" algn="ctr">
              <a:buNone/>
            </a:lvl7pPr>
            <a:lvl8pPr marL="3808536" indent="0" algn="ctr">
              <a:buNone/>
            </a:lvl8pPr>
            <a:lvl9pPr marL="4352614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922" y="1449649"/>
            <a:ext cx="12027150" cy="152770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922" y="1397046"/>
            <a:ext cx="12027150" cy="12060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922" y="2977340"/>
            <a:ext cx="12027150" cy="11055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521" y="1506295"/>
            <a:ext cx="10971372" cy="147036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8"/>
            <a:ext cx="2681891" cy="585288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041" y="274708"/>
            <a:ext cx="7415835" cy="585288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041" y="1448135"/>
            <a:ext cx="10361851" cy="4573059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753" tIns="54377" rIns="108753" bIns="54377"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74" y="69787"/>
            <a:ext cx="12016265" cy="66937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952722"/>
            <a:ext cx="10361851" cy="1362390"/>
          </a:xfrm>
        </p:spPr>
        <p:txBody>
          <a:bodyPr anchor="b" anchorCtr="0"/>
          <a:lstStyle>
            <a:lvl1pPr algn="l">
              <a:buNone/>
              <a:defRPr sz="48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548544"/>
            <a:ext cx="10361851" cy="1338573"/>
          </a:xfrm>
        </p:spPr>
        <p:txBody>
          <a:bodyPr anchor="t" anchorCtr="0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662" y="6173629"/>
            <a:ext cx="5333306" cy="4573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92548" y="2377381"/>
            <a:ext cx="12016456" cy="9146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2207" y="2342028"/>
            <a:ext cx="12016810" cy="4573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91089" y="2469451"/>
            <a:ext cx="12017930" cy="45731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46" y="6210214"/>
            <a:ext cx="609521" cy="45730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041" y="1448135"/>
            <a:ext cx="4998069" cy="4573059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7745" y="1448135"/>
            <a:ext cx="4998069" cy="4573059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41" y="273115"/>
            <a:ext cx="10361851" cy="1143265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041" y="1448135"/>
            <a:ext cx="4977752" cy="762176"/>
          </a:xfrm>
          <a:noFill/>
          <a:ln w="12700" cap="sq" cmpd="sng" algn="ctr">
            <a:noFill/>
            <a:prstDash val="solid"/>
          </a:ln>
        </p:spPr>
        <p:txBody>
          <a:bodyPr lIns="108753" anchor="b" anchorCtr="0">
            <a:noAutofit/>
          </a:bodyPr>
          <a:lstStyle>
            <a:lvl1pPr marL="0" indent="0">
              <a:buNone/>
              <a:defRPr sz="29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3140" y="1448135"/>
            <a:ext cx="4977752" cy="762176"/>
          </a:xfrm>
          <a:noFill/>
          <a:ln w="12700" cap="sq" cmpd="sng" algn="ctr">
            <a:noFill/>
            <a:prstDash val="solid"/>
          </a:ln>
        </p:spPr>
        <p:txBody>
          <a:bodyPr lIns="108753" anchor="b" anchorCtr="0">
            <a:noAutofit/>
          </a:bodyPr>
          <a:lstStyle>
            <a:lvl1pPr marL="0" indent="0">
              <a:buNone/>
              <a:defRPr sz="29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041" y="2248420"/>
            <a:ext cx="4977752" cy="38871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3140" y="2248420"/>
            <a:ext cx="4977752" cy="38871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34" y="69771"/>
            <a:ext cx="12016265" cy="669495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41" y="273115"/>
            <a:ext cx="10361851" cy="1143265"/>
          </a:xfrm>
        </p:spPr>
        <p:txBody>
          <a:bodyPr anchor="b" anchorCtr="0"/>
          <a:lstStyle>
            <a:lvl1pPr algn="l">
              <a:buNone/>
              <a:defRPr sz="4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041" y="1600579"/>
            <a:ext cx="2539669" cy="4496841"/>
          </a:xfrm>
        </p:spPr>
        <p:txBody>
          <a:bodyPr/>
          <a:lstStyle>
            <a:lvl1pPr marL="0" indent="0">
              <a:buNone/>
              <a:defRPr sz="21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1884" y="1600579"/>
            <a:ext cx="7619008" cy="4496841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42" y="4901689"/>
            <a:ext cx="9752330" cy="522409"/>
          </a:xfrm>
        </p:spPr>
        <p:txBody>
          <a:bodyPr anchor="ctr">
            <a:noAutofit/>
          </a:bodyPr>
          <a:lstStyle>
            <a:lvl1pPr algn="l">
              <a:buNone/>
              <a:defRPr sz="33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042" y="5447093"/>
            <a:ext cx="9752330" cy="685959"/>
          </a:xfrm>
        </p:spPr>
        <p:txBody>
          <a:bodyPr/>
          <a:lstStyle>
            <a:lvl1pPr marL="0" indent="0">
              <a:buFontTx/>
              <a:buNone/>
              <a:defRPr sz="19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041" y="6173629"/>
            <a:ext cx="5180926" cy="4573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46" y="6210214"/>
            <a:ext cx="609521" cy="45730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91064" y="4684646"/>
            <a:ext cx="12007557" cy="9146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361" y="4651562"/>
            <a:ext cx="12007289" cy="4573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361" y="4774345"/>
            <a:ext cx="12007286" cy="4881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93" y="66701"/>
            <a:ext cx="12000935" cy="4582586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8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753" tIns="54377" rIns="108753" bIns="54377"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34" y="69771"/>
            <a:ext cx="12016265" cy="669495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041" y="274702"/>
            <a:ext cx="10361851" cy="1143265"/>
          </a:xfrm>
          <a:prstGeom prst="rect">
            <a:avLst/>
          </a:prstGeom>
        </p:spPr>
        <p:txBody>
          <a:bodyPr lIns="108753" tIns="54377" rIns="108753" bIns="108753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041" y="1448135"/>
            <a:ext cx="10361851" cy="4573059"/>
          </a:xfrm>
          <a:prstGeom prst="rect">
            <a:avLst/>
          </a:prstGeom>
        </p:spPr>
        <p:txBody>
          <a:bodyPr lIns="108753" tIns="54377" rIns="108753" bIns="5437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8530" y="6192692"/>
            <a:ext cx="3301570" cy="476361"/>
          </a:xfrm>
          <a:prstGeom prst="rect">
            <a:avLst/>
          </a:prstGeom>
        </p:spPr>
        <p:txBody>
          <a:bodyPr lIns="108753" tIns="54377" rIns="108753" bIns="54377" anchor="ctr" anchorCtr="0"/>
          <a:lstStyle>
            <a:lvl1pPr algn="r" eaLnBrk="1" latinLnBrk="0" hangingPunct="1">
              <a:defRPr kumimoji="0" sz="17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041" y="6173629"/>
            <a:ext cx="5282512" cy="457306"/>
          </a:xfrm>
          <a:prstGeom prst="rect">
            <a:avLst/>
          </a:prstGeom>
        </p:spPr>
        <p:txBody>
          <a:bodyPr lIns="108753" tIns="54377" rIns="108753" bIns="54377" anchor="ctr" anchorCtr="0"/>
          <a:lstStyle>
            <a:lvl1pPr eaLnBrk="1" latinLnBrk="0" hangingPunct="1">
              <a:defRPr kumimoji="0" sz="17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46" y="6211738"/>
            <a:ext cx="609521" cy="45730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7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6447" indent="-326447" algn="l" rtl="0" eaLnBrk="1" latinLnBrk="0" hangingPunct="1">
        <a:spcBef>
          <a:spcPts val="690"/>
        </a:spcBef>
        <a:buClr>
          <a:schemeClr val="accent1"/>
        </a:buClr>
        <a:buSzPct val="85000"/>
        <a:buFont typeface="Wingdings 2"/>
        <a:buChar char="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652893" indent="-272037" algn="l" rtl="0" eaLnBrk="1" latinLnBrk="0" hangingPunct="1">
        <a:spcBef>
          <a:spcPts val="440"/>
        </a:spcBef>
        <a:buClr>
          <a:schemeClr val="accent2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979341" indent="-272037" algn="l" rtl="0" eaLnBrk="1" latinLnBrk="0" hangingPunct="1">
        <a:spcBef>
          <a:spcPts val="44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05784" indent="-272037" algn="l" rtl="0" eaLnBrk="1" latinLnBrk="0" hangingPunct="1">
        <a:spcBef>
          <a:spcPts val="440"/>
        </a:spcBef>
        <a:buClr>
          <a:schemeClr val="accent3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231" indent="-272037" algn="l" rtl="0" eaLnBrk="1" latinLnBrk="0" hangingPunct="1">
        <a:spcBef>
          <a:spcPts val="440"/>
        </a:spcBef>
        <a:buClr>
          <a:schemeClr val="accent3"/>
        </a:buClr>
        <a:buFontTx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958678" indent="-272037" algn="l" rtl="0" eaLnBrk="1" latinLnBrk="0" hangingPunct="1">
        <a:spcBef>
          <a:spcPts val="440"/>
        </a:spcBef>
        <a:buClr>
          <a:schemeClr val="accent3"/>
        </a:buClr>
        <a:buChar char="•"/>
        <a:defRPr kumimoji="0" sz="21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85122" indent="-272037" algn="l" rtl="0" eaLnBrk="1" latinLnBrk="0" hangingPunct="1">
        <a:spcBef>
          <a:spcPts val="440"/>
        </a:spcBef>
        <a:buClr>
          <a:schemeClr val="accent2"/>
        </a:buClr>
        <a:buChar char="•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611567" indent="-272037" algn="l" rtl="0" eaLnBrk="1" latinLnBrk="0" hangingPunct="1">
        <a:spcBef>
          <a:spcPts val="440"/>
        </a:spcBef>
        <a:buClr>
          <a:schemeClr val="accent1">
            <a:tint val="60000"/>
          </a:schemeClr>
        </a:buClr>
        <a:buChar char="•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2938014" indent="-272037" algn="l" rtl="0" eaLnBrk="1" latinLnBrk="0" hangingPunct="1">
        <a:spcBef>
          <a:spcPts val="440"/>
        </a:spcBef>
        <a:buClr>
          <a:schemeClr val="accent2">
            <a:tint val="60000"/>
          </a:schemeClr>
        </a:buClr>
        <a:buChar char="•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40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322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763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20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644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085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526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.jpeg"/><Relationship Id="rId5" Type="http://schemas.openxmlformats.org/officeDocument/2006/relationships/image" Target="../media/image5.png"/><Relationship Id="rId10" Type="http://schemas.openxmlformats.org/officeDocument/2006/relationships/image" Target="../media/image14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59966" y="3352924"/>
            <a:ext cx="10870519" cy="32010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8753" tIns="54377" rIns="108753" bIns="54377"/>
          <a:lstStyle/>
          <a:p>
            <a:pPr>
              <a:spcBef>
                <a:spcPts val="684"/>
              </a:spcBef>
              <a:buSzPct val="85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endParaRPr lang="en-US" sz="2400" b="1" i="1" dirty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684"/>
              </a:spcBef>
              <a:buSzPct val="85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2500" b="1" i="1" dirty="0">
                <a:solidFill>
                  <a:srgbClr val="000000"/>
                </a:solidFill>
                <a:latin typeface="Perpetua" pitchFamily="18" charset="0"/>
              </a:rPr>
              <a:t>Prepared </a:t>
            </a:r>
            <a:r>
              <a:rPr lang="en-US" sz="2500" b="1" i="1" dirty="0" smtClean="0">
                <a:solidFill>
                  <a:srgbClr val="000000"/>
                </a:solidFill>
                <a:latin typeface="Perpetua" pitchFamily="18" charset="0"/>
              </a:rPr>
              <a:t>By:</a:t>
            </a:r>
            <a:endParaRPr lang="en-US" sz="2500" b="1" i="1" dirty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684"/>
              </a:spcBef>
              <a:buSzPct val="85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endParaRPr lang="en-US" sz="500" b="1" i="1" dirty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684"/>
              </a:spcBef>
              <a:buSzPct val="85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3200" b="1" dirty="0">
                <a:solidFill>
                  <a:srgbClr val="000000"/>
                </a:solidFill>
                <a:latin typeface="Perpetua" pitchFamily="18" charset="0"/>
              </a:rPr>
              <a:t>Patel Maulik Satishkumar (150124116006)</a:t>
            </a:r>
            <a:endParaRPr lang="en-US" sz="3000" b="1" dirty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684"/>
              </a:spcBef>
              <a:buSzPct val="85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endParaRPr lang="en-US" sz="2400" b="1" i="1" dirty="0">
              <a:solidFill>
                <a:srgbClr val="000000"/>
              </a:solidFill>
              <a:latin typeface="Perpetua" pitchFamily="18" charset="0"/>
            </a:endParaRPr>
          </a:p>
          <a:p>
            <a:pPr algn="r">
              <a:spcBef>
                <a:spcPts val="684"/>
              </a:spcBef>
              <a:buSzPct val="85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2400" b="1" i="1" dirty="0">
                <a:solidFill>
                  <a:srgbClr val="000000"/>
                </a:solidFill>
                <a:latin typeface="Perpetua" pitchFamily="18" charset="0"/>
              </a:rPr>
              <a:t>                                                  </a:t>
            </a:r>
          </a:p>
          <a:p>
            <a:pPr algn="r">
              <a:spcBef>
                <a:spcPts val="684"/>
              </a:spcBef>
              <a:buSzPct val="85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2500" b="1" i="1" dirty="0">
                <a:solidFill>
                  <a:srgbClr val="000000"/>
                </a:solidFill>
                <a:latin typeface="Perpetua" pitchFamily="18" charset="0"/>
              </a:rPr>
              <a:t>Guided By:</a:t>
            </a:r>
            <a:r>
              <a:rPr lang="en-US" sz="2900" b="1" i="1" dirty="0">
                <a:solidFill>
                  <a:srgbClr val="000000"/>
                </a:solidFill>
                <a:latin typeface="Perpetua" pitchFamily="18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Perpetua" pitchFamily="18" charset="0"/>
              </a:rPr>
              <a:t>Prof. </a:t>
            </a:r>
            <a:r>
              <a:rPr lang="en-US" sz="3200" b="1" dirty="0" smtClean="0">
                <a:solidFill>
                  <a:srgbClr val="000000"/>
                </a:solidFill>
                <a:latin typeface="Perpetua" pitchFamily="18" charset="0"/>
              </a:rPr>
              <a:t>Rahul A. Vaghela</a:t>
            </a:r>
            <a:endParaRPr lang="en-US" sz="2400" b="1" i="1" dirty="0">
              <a:solidFill>
                <a:srgbClr val="000000"/>
              </a:solidFill>
              <a:latin typeface="Perpetua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12694" y="152451"/>
            <a:ext cx="10666611" cy="6923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7041" tIns="55660" rIns="107041" bIns="55660" anchor="ctr"/>
          <a:lstStyle/>
          <a:p>
            <a:pPr algn="ctr" eaLnBrk="0" hangingPunct="0">
              <a:buSzPct val="100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3300" b="1" dirty="0">
                <a:solidFill>
                  <a:srgbClr val="000000"/>
                </a:solidFill>
                <a:latin typeface="Times New Roman" pitchFamily="18" charset="0"/>
              </a:rPr>
              <a:t>GANDHINAGAR INSTITUTE OF TECHNOLGY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15869" y="838411"/>
            <a:ext cx="10361851" cy="8510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7041" tIns="55660" rIns="107041" bIns="5566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Information Technology Department </a:t>
            </a:r>
          </a:p>
          <a:p>
            <a:pPr algn="ctr" eaLnBrk="0" hangingPunct="0">
              <a:buSzPct val="100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endParaRPr lang="en-US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15869" y="1655630"/>
            <a:ext cx="10361851" cy="5586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7041" tIns="55660" rIns="107041" bIns="5566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2900" b="1" dirty="0" smtClean="0">
                <a:solidFill>
                  <a:srgbClr val="000000"/>
                </a:solidFill>
                <a:latin typeface="Times New Roman" pitchFamily="18" charset="0"/>
              </a:rPr>
              <a:t>Data Mining &amp; Business Intelligence </a:t>
            </a:r>
            <a:r>
              <a:rPr lang="en-US" sz="29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900" b="1" dirty="0" smtClean="0">
                <a:solidFill>
                  <a:srgbClr val="000000"/>
                </a:solidFill>
                <a:latin typeface="Times New Roman" pitchFamily="18" charset="0"/>
              </a:rPr>
              <a:t>2170715)</a:t>
            </a:r>
            <a:endParaRPr lang="en-US" sz="29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15869" y="2134107"/>
            <a:ext cx="10361851" cy="8510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7041" tIns="55660" rIns="107041" bIns="5566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4800" b="1" dirty="0" smtClean="0">
                <a:solidFill>
                  <a:srgbClr val="000000"/>
                </a:solidFill>
                <a:latin typeface="Times New Roman" pitchFamily="18" charset="0"/>
              </a:rPr>
              <a:t>HDFS</a:t>
            </a:r>
            <a:endParaRPr lang="en-US" sz="4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b="1" dirty="0" smtClean="0"/>
              <a:t>Elements </a:t>
            </a:r>
            <a:r>
              <a:rPr lang="en-US" dirty="0" smtClean="0"/>
              <a:t>of HDFS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10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9662" y="1295700"/>
            <a:ext cx="10591127" cy="5106582"/>
          </a:xfrm>
          <a:prstGeom prst="rect">
            <a:avLst/>
          </a:prstGeom>
        </p:spPr>
        <p:txBody>
          <a:bodyPr vert="horz" lIns="108753" tIns="54377" rIns="108753" bIns="54377">
            <a:normAutofit/>
          </a:bodyPr>
          <a:lstStyle/>
          <a:p>
            <a:pPr marL="536575" marR="0" lvl="0" indent="-53657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ct val="100000"/>
              <a:buFont typeface="+mj-lt"/>
              <a:buAutoNum type="arabicParenR" startAt="3"/>
              <a:defRPr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Block: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Generally the user data is stored in the files of HDFS. 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file in a file system will be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divided into one or more segments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and/or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stored in individual data nodes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 These file segments are called as blocks.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other words, the minimum amount of data that HDFS can read or write is called a Block.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default block size is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64MB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but it can be increased as per the need to change in HDFS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configuration.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128MB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in latest version)</a:t>
            </a:r>
            <a:endParaRPr lang="en-IN" sz="28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b="1" dirty="0" smtClean="0"/>
              <a:t>Goals </a:t>
            </a:r>
            <a:r>
              <a:rPr lang="en-US" dirty="0" smtClean="0"/>
              <a:t>of HDFS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11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799643" y="1295700"/>
            <a:ext cx="10591127" cy="5106582"/>
          </a:xfrm>
        </p:spPr>
        <p:txBody>
          <a:bodyPr>
            <a:normAutofit/>
          </a:bodyPr>
          <a:lstStyle/>
          <a:p>
            <a:pPr marL="363515" indent="-363515" algn="just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Fault detection and recovery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Since HDFS includes a large number of commodity hardware , failure of components is frequent. Therefore HDFS should have mechanism for quick and automatic fault detection and recovery.</a:t>
            </a:r>
          </a:p>
          <a:p>
            <a:pPr marL="363515" indent="-363515" algn="just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363515" indent="-363515" algn="just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Huge datasets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HDFS should have hundreds of nodes per cluster to manage the applications having huge datasets.</a:t>
            </a:r>
          </a:p>
          <a:p>
            <a:pPr marL="363515" indent="-363515" algn="just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363515" indent="-363515" algn="just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Hardware at data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requested task can be done efficiently , when the computation takes place near the data. Especially where huge datasets are involved , it reduces the network traffic and increases the throughput.</a:t>
            </a:r>
            <a:endParaRPr lang="en-US" sz="2800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HDFS Operations </a:t>
            </a:r>
            <a:r>
              <a:rPr lang="en-US" sz="4400" dirty="0" smtClean="0"/>
              <a:t>(Commands)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12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9662" y="1295700"/>
            <a:ext cx="10591127" cy="5106582"/>
          </a:xfrm>
          <a:prstGeom prst="rect">
            <a:avLst/>
          </a:prstGeom>
        </p:spPr>
        <p:txBody>
          <a:bodyPr vert="horz" lIns="108753" tIns="54377" rIns="108753" bIns="54377">
            <a:normAutofit/>
          </a:bodyPr>
          <a:lstStyle/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800" b="1" dirty="0" smtClean="0">
                <a:latin typeface="Consolas" pitchFamily="49" charset="0"/>
              </a:rPr>
              <a:t>Starting HDFS</a:t>
            </a: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endParaRPr lang="en-US" sz="2800" b="1" dirty="0" smtClean="0">
              <a:latin typeface="Consolas" pitchFamily="49" charset="0"/>
            </a:endParaRP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endParaRPr lang="en-US" sz="2800" b="1" dirty="0" smtClean="0">
              <a:latin typeface="Consolas" pitchFamily="49" charset="0"/>
            </a:endParaRP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800" b="1" dirty="0" smtClean="0">
                <a:latin typeface="Consolas" pitchFamily="49" charset="0"/>
              </a:rPr>
              <a:t>Listing files in HDFS</a:t>
            </a:r>
          </a:p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endParaRPr lang="en-US" sz="2400" dirty="0" smtClean="0">
              <a:latin typeface="Franklin Gothic Medium Cond" pitchFamily="34" charset="0"/>
            </a:endParaRP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endParaRPr lang="en-US" sz="1600" b="1" dirty="0" smtClean="0">
              <a:latin typeface="Consolas" pitchFamily="49" charset="0"/>
            </a:endParaRP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800" b="1" dirty="0" smtClean="0">
                <a:latin typeface="Consolas" pitchFamily="49" charset="0"/>
              </a:rPr>
              <a:t>Inserting Data into HDFS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006" y="1905794"/>
            <a:ext cx="10287000" cy="7976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</a:t>
            </a:r>
            <a:r>
              <a:rPr lang="en-US" sz="2000" b="1" dirty="0" err="1" smtClean="0">
                <a:latin typeface="Consolas" pitchFamily="49" charset="0"/>
              </a:rPr>
              <a:t>hadoop</a:t>
            </a:r>
            <a:r>
              <a:rPr lang="en-US" sz="2000" b="1" dirty="0" smtClean="0">
                <a:latin typeface="Consolas" pitchFamily="49" charset="0"/>
              </a:rPr>
              <a:t> namenode –format</a:t>
            </a:r>
          </a:p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</a:t>
            </a:r>
            <a:r>
              <a:rPr lang="en-US" sz="2000" b="1" dirty="0" smtClean="0">
                <a:latin typeface="Consolas" pitchFamily="49" charset="0"/>
              </a:rPr>
              <a:t>start-dfs.sh</a:t>
            </a:r>
            <a:r>
              <a:rPr lang="en-US" sz="2000" dirty="0" smtClean="0">
                <a:latin typeface="Consolas" pitchFamily="49" charset="0"/>
              </a:rPr>
              <a:t> 		</a:t>
            </a:r>
            <a:r>
              <a:rPr lang="en-US" sz="2000" i="1" dirty="0" smtClean="0">
                <a:latin typeface="Consolas" pitchFamily="49" charset="0"/>
              </a:rPr>
              <a:t>or</a:t>
            </a:r>
            <a:r>
              <a:rPr lang="en-US" sz="2000" b="1" dirty="0" smtClean="0">
                <a:latin typeface="Consolas" pitchFamily="49" charset="0"/>
              </a:rPr>
              <a:t> 		</a:t>
            </a:r>
            <a:r>
              <a:rPr lang="en-US" sz="2000" dirty="0" smtClean="0">
                <a:latin typeface="Consolas" pitchFamily="49" charset="0"/>
              </a:rPr>
              <a:t>$ </a:t>
            </a:r>
            <a:r>
              <a:rPr lang="en-US" sz="2000" b="1" dirty="0" smtClean="0">
                <a:latin typeface="Consolas" pitchFamily="49" charset="0"/>
              </a:rPr>
              <a:t>start-all.sh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006" y="3563084"/>
            <a:ext cx="102870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$ HADOOP_HOME/bin/</a:t>
            </a:r>
            <a:r>
              <a:rPr lang="en-US" sz="2000" b="1" dirty="0" err="1" smtClean="0">
                <a:latin typeface="Consolas" pitchFamily="49" charset="0"/>
              </a:rPr>
              <a:t>hadoop</a:t>
            </a:r>
            <a:r>
              <a:rPr lang="en-US" sz="2000" b="1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fs</a:t>
            </a:r>
            <a:r>
              <a:rPr lang="en-US" sz="2000" b="1" dirty="0" smtClean="0">
                <a:latin typeface="Consolas" pitchFamily="49" charset="0"/>
              </a:rPr>
              <a:t>  -</a:t>
            </a:r>
            <a:r>
              <a:rPr lang="en-US" sz="2000" b="1" dirty="0" err="1" smtClean="0">
                <a:latin typeface="Consolas" pitchFamily="49" charset="0"/>
              </a:rPr>
              <a:t>ls</a:t>
            </a:r>
            <a:r>
              <a:rPr lang="en-US" sz="2000" b="1" dirty="0" smtClean="0">
                <a:latin typeface="Consolas" pitchFamily="49" charset="0"/>
              </a:rPr>
              <a:t>  &lt;</a:t>
            </a:r>
            <a:r>
              <a:rPr lang="en-US" sz="2000" b="1" dirty="0" err="1" smtClean="0">
                <a:latin typeface="Consolas" pitchFamily="49" charset="0"/>
              </a:rPr>
              <a:t>args</a:t>
            </a:r>
            <a:r>
              <a:rPr lang="en-US" sz="2000" b="1" dirty="0" smtClean="0">
                <a:latin typeface="Consolas" pitchFamily="49" charset="0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006" y="4801394"/>
            <a:ext cx="10287000" cy="1195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$ HADOOP_HOME/bin/</a:t>
            </a:r>
            <a:r>
              <a:rPr lang="en-US" sz="2000" b="1" dirty="0" err="1" smtClean="0">
                <a:latin typeface="Consolas" pitchFamily="49" charset="0"/>
              </a:rPr>
              <a:t>hadoop</a:t>
            </a:r>
            <a:r>
              <a:rPr lang="en-US" sz="2000" b="1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fs</a:t>
            </a:r>
            <a:r>
              <a:rPr lang="en-US" sz="2000" b="1" dirty="0" smtClean="0">
                <a:latin typeface="Consolas" pitchFamily="49" charset="0"/>
              </a:rPr>
              <a:t> –</a:t>
            </a:r>
            <a:r>
              <a:rPr lang="en-US" sz="2000" b="1" dirty="0" err="1" smtClean="0">
                <a:latin typeface="Consolas" pitchFamily="49" charset="0"/>
              </a:rPr>
              <a:t>mkdir</a:t>
            </a:r>
            <a:r>
              <a:rPr lang="en-US" sz="2000" b="1" dirty="0" smtClean="0">
                <a:latin typeface="Consolas" pitchFamily="49" charset="0"/>
              </a:rPr>
              <a:t>  /user/</a:t>
            </a:r>
            <a:r>
              <a:rPr lang="en-US" sz="2000" b="1" dirty="0" err="1" smtClean="0">
                <a:latin typeface="Consolas" pitchFamily="49" charset="0"/>
              </a:rPr>
              <a:t>dir_name</a:t>
            </a:r>
            <a:endParaRPr lang="en-US" sz="2000" b="1" dirty="0" smtClean="0">
              <a:latin typeface="Consolas" pitchFamily="49" charset="0"/>
            </a:endParaRPr>
          </a:p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$ HADOOP_HOME/bin/</a:t>
            </a:r>
            <a:r>
              <a:rPr lang="en-US" sz="2000" b="1" dirty="0" err="1" smtClean="0">
                <a:latin typeface="Consolas" pitchFamily="49" charset="0"/>
              </a:rPr>
              <a:t>hadoop</a:t>
            </a:r>
            <a:r>
              <a:rPr lang="en-US" sz="2000" b="1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fs</a:t>
            </a:r>
            <a:r>
              <a:rPr lang="en-US" sz="2000" b="1" dirty="0" smtClean="0">
                <a:latin typeface="Consolas" pitchFamily="49" charset="0"/>
              </a:rPr>
              <a:t> -put  /home/file.txt  /user/</a:t>
            </a:r>
            <a:r>
              <a:rPr lang="en-US" sz="2000" b="1" dirty="0" err="1" smtClean="0">
                <a:latin typeface="Consolas" pitchFamily="49" charset="0"/>
              </a:rPr>
              <a:t>dir_name</a:t>
            </a:r>
            <a:endParaRPr lang="en-US" sz="2000" b="1" dirty="0" smtClean="0">
              <a:latin typeface="Consolas" pitchFamily="49" charset="0"/>
            </a:endParaRPr>
          </a:p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$ HADOOP_HOME/bin/</a:t>
            </a:r>
            <a:r>
              <a:rPr lang="en-US" sz="2000" b="1" dirty="0" err="1" smtClean="0">
                <a:latin typeface="Consolas" pitchFamily="49" charset="0"/>
              </a:rPr>
              <a:t>hadoop</a:t>
            </a:r>
            <a:r>
              <a:rPr lang="en-US" sz="2000" b="1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fs</a:t>
            </a:r>
            <a:r>
              <a:rPr lang="en-US" sz="2000" b="1" dirty="0" smtClean="0">
                <a:latin typeface="Consolas" pitchFamily="49" charset="0"/>
              </a:rPr>
              <a:t> -</a:t>
            </a:r>
            <a:r>
              <a:rPr lang="en-US" sz="2000" b="1" dirty="0" err="1" smtClean="0">
                <a:latin typeface="Consolas" pitchFamily="49" charset="0"/>
              </a:rPr>
              <a:t>ls</a:t>
            </a:r>
            <a:r>
              <a:rPr lang="en-US" sz="2000" b="1" dirty="0" smtClean="0">
                <a:latin typeface="Consolas" pitchFamily="49" charset="0"/>
              </a:rPr>
              <a:t>  /user/</a:t>
            </a:r>
            <a:r>
              <a:rPr lang="en-US" sz="2000" b="1" dirty="0" err="1" smtClean="0">
                <a:latin typeface="Consolas" pitchFamily="49" charset="0"/>
              </a:rPr>
              <a:t>dir_name</a:t>
            </a:r>
            <a:endParaRPr lang="en-US" sz="2000" b="1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HDFS Operations </a:t>
            </a:r>
            <a:r>
              <a:rPr lang="en-US" sz="4400" dirty="0" smtClean="0"/>
              <a:t>(Commands)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13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9662" y="1295700"/>
            <a:ext cx="10591127" cy="5106582"/>
          </a:xfrm>
          <a:prstGeom prst="rect">
            <a:avLst/>
          </a:prstGeom>
        </p:spPr>
        <p:txBody>
          <a:bodyPr vert="horz" lIns="108753" tIns="54377" rIns="108753" bIns="54377">
            <a:normAutofit/>
          </a:bodyPr>
          <a:lstStyle/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800" b="1" dirty="0" smtClean="0">
                <a:latin typeface="Consolas" pitchFamily="49" charset="0"/>
              </a:rPr>
              <a:t>Retrieving Data from HDFS</a:t>
            </a: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endParaRPr lang="en-US" sz="2800" b="1" dirty="0" smtClean="0">
              <a:latin typeface="Consolas" pitchFamily="49" charset="0"/>
            </a:endParaRP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endParaRPr lang="en-US" sz="2800" b="1" dirty="0" smtClean="0">
              <a:latin typeface="Consolas" pitchFamily="49" charset="0"/>
            </a:endParaRP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800" b="1" dirty="0" smtClean="0">
                <a:latin typeface="Consolas" pitchFamily="49" charset="0"/>
              </a:rPr>
              <a:t>Shutting Down the HDFS</a:t>
            </a:r>
          </a:p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endParaRPr lang="en-US" sz="2400" dirty="0" smtClean="0">
              <a:latin typeface="Franklin Gothic Medium Con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006" y="1905794"/>
            <a:ext cx="10287000" cy="7976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3888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$ HADOOP_HOME/bin/</a:t>
            </a:r>
            <a:r>
              <a:rPr lang="en-US" sz="2000" b="1" dirty="0" err="1" smtClean="0">
                <a:latin typeface="Consolas" pitchFamily="49" charset="0"/>
              </a:rPr>
              <a:t>hadoop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</a:rPr>
              <a:t>fs</a:t>
            </a:r>
            <a:r>
              <a:rPr lang="en-US" sz="2000" b="1" dirty="0" smtClean="0">
                <a:latin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</a:rPr>
              <a:t>-cat  /user/</a:t>
            </a:r>
            <a:r>
              <a:rPr lang="en-US" sz="2000" b="1" dirty="0" err="1" smtClean="0">
                <a:latin typeface="Consolas" pitchFamily="49" charset="0"/>
              </a:rPr>
              <a:t>dir_name</a:t>
            </a:r>
            <a:r>
              <a:rPr lang="en-US" sz="2000" b="1" dirty="0" smtClean="0">
                <a:latin typeface="Consolas" pitchFamily="49" charset="0"/>
              </a:rPr>
              <a:t>/file</a:t>
            </a:r>
          </a:p>
          <a:p>
            <a:pPr marL="623888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$ </a:t>
            </a:r>
            <a:r>
              <a:rPr lang="en-US" sz="2000" dirty="0" smtClean="0">
                <a:latin typeface="Consolas" pitchFamily="49" charset="0"/>
              </a:rPr>
              <a:t>HADOOP_HOME/bin/</a:t>
            </a:r>
            <a:r>
              <a:rPr lang="en-US" sz="2000" b="1" dirty="0" err="1" smtClean="0">
                <a:latin typeface="Consolas" pitchFamily="49" charset="0"/>
              </a:rPr>
              <a:t>hadoop</a:t>
            </a:r>
            <a:r>
              <a:rPr lang="en-US" sz="2000" b="1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fs</a:t>
            </a:r>
            <a:r>
              <a:rPr lang="en-US" sz="2000" b="1" dirty="0" smtClean="0">
                <a:latin typeface="Consolas" pitchFamily="49" charset="0"/>
              </a:rPr>
              <a:t>  -get  /user/output/   /home/</a:t>
            </a:r>
            <a:r>
              <a:rPr lang="en-US" sz="2000" b="1" dirty="0" err="1" smtClean="0">
                <a:latin typeface="Consolas" pitchFamily="49" charset="0"/>
              </a:rPr>
              <a:t>hadoop_tp</a:t>
            </a:r>
            <a:r>
              <a:rPr lang="en-US" sz="2000" b="1" dirty="0" smtClean="0">
                <a:latin typeface="Consolas" pitchFamily="49" charset="0"/>
              </a:rPr>
              <a:t>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006" y="3563084"/>
            <a:ext cx="102870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</a:t>
            </a:r>
            <a:r>
              <a:rPr lang="en-US" sz="2000" b="1" dirty="0" smtClean="0">
                <a:latin typeface="Consolas" pitchFamily="49" charset="0"/>
              </a:rPr>
              <a:t>stop-dfs.sh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		</a:t>
            </a:r>
            <a:r>
              <a:rPr lang="en-US" sz="2000" b="1" dirty="0" smtClean="0">
                <a:latin typeface="Consolas" pitchFamily="49" charset="0"/>
              </a:rPr>
              <a:t>or </a:t>
            </a:r>
            <a:r>
              <a:rPr lang="en-US" sz="2000" dirty="0" smtClean="0">
                <a:latin typeface="Consolas" pitchFamily="49" charset="0"/>
              </a:rPr>
              <a:t>    	$ </a:t>
            </a:r>
            <a:r>
              <a:rPr lang="en-US" sz="2000" b="1" dirty="0" smtClean="0">
                <a:latin typeface="Consolas" pitchFamily="49" charset="0"/>
              </a:rPr>
              <a:t>stop-all.sh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b="1" dirty="0" smtClean="0"/>
              <a:t>Reference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99662" y="1218812"/>
            <a:ext cx="10591127" cy="5106582"/>
          </a:xfrm>
        </p:spPr>
        <p:txBody>
          <a:bodyPr>
            <a:noAutofit/>
          </a:bodyPr>
          <a:lstStyle/>
          <a:p>
            <a:pPr marL="539750" indent="-506413" algn="just">
              <a:buSzPct val="130000"/>
              <a:buFont typeface="Wingdings 2" pitchFamily="18" charset="2"/>
              <a:buChar char="E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“Understanding Big Data”  … McGraw Hill,2012.</a:t>
            </a:r>
          </a:p>
          <a:p>
            <a:pPr marL="539750" indent="-506413" algn="just">
              <a:buSzPct val="130000"/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Author:  Chris Eaton, Dirk Derooset.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39750" indent="-506413" algn="just">
              <a:buSzPct val="130000"/>
              <a:buFont typeface="Wingdings 2" pitchFamily="18" charset="2"/>
              <a:buChar char="E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[05/08/2018]. Available : </a:t>
            </a:r>
            <a:r>
              <a:rPr lang="en-US" sz="2400" b="1" u="sng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</a:t>
            </a:r>
          </a:p>
          <a:p>
            <a:pPr marL="539750" indent="-506413" algn="just">
              <a:buSzPct val="130000"/>
              <a:buFont typeface="Wingdings 2" pitchFamily="18" charset="2"/>
              <a:buChar char="E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[05/08/2018]. Available : </a:t>
            </a:r>
            <a:r>
              <a:rPr lang="en-US" sz="2400" b="1" u="sng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2400" b="1" u="sng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www.youtube.com</a:t>
            </a:r>
            <a:endParaRPr lang="en-US" sz="24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506413" algn="just">
              <a:buSzPct val="130000"/>
              <a:buNone/>
            </a:pPr>
            <a:endParaRPr lang="en-US" sz="2400" b="1" u="sng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506413" algn="just">
              <a:buSzPct val="130000"/>
              <a:buFont typeface="Wingdings 2" pitchFamily="18" charset="2"/>
              <a:buChar char="E"/>
            </a:pPr>
            <a:endParaRPr lang="en-US" sz="2400" b="1" u="sng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506413" algn="just">
              <a:buSzPct val="130000"/>
              <a:buFont typeface="Wingdings 2" pitchFamily="18" charset="2"/>
              <a:buChar char="E"/>
            </a:pPr>
            <a:endParaRPr lang="en-US" sz="2400" b="1" u="sng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506413" algn="just">
              <a:buSzPct val="130000"/>
              <a:buFont typeface="Wingdings 2" pitchFamily="18" charset="2"/>
              <a:buChar char="E"/>
            </a:pPr>
            <a:endParaRPr lang="en-US" sz="2400" b="1" u="sng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506413" algn="just">
              <a:buSzPct val="130000"/>
              <a:buFont typeface="Wingdings 2" pitchFamily="18" charset="2"/>
              <a:buChar char="E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available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 my github site:</a:t>
            </a:r>
          </a:p>
          <a:p>
            <a:pPr marL="0" lvl="1" indent="0" algn="ctr" eaLnBrk="0" hangingPunct="0">
              <a:lnSpc>
                <a:spcPct val="15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en-IN" sz="2400" b="1" u="sng" dirty="0" smtClean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man Old Style" pitchFamily="18" charset="0"/>
                <a:cs typeface="Times New Roman" panose="02020603050405020304" pitchFamily="18" charset="0"/>
              </a:rPr>
              <a:t>maulikpatel295.github.io/ALA/2160715_150124116006.pdf</a:t>
            </a:r>
            <a:endParaRPr lang="en-IN" sz="2400" b="1" u="sng" dirty="0" smtClean="0">
              <a:ln w="1905"/>
              <a:solidFill>
                <a:srgbClr val="0000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itchFamily="18" charset="0"/>
              <a:cs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14</a:t>
            </a:fld>
            <a:endParaRPr lang="en-US" sz="2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9233" y="915194"/>
            <a:ext cx="659194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6" descr="C:\Users\Hello\Desktop\Instagram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006" y="3429794"/>
            <a:ext cx="838200" cy="841462"/>
          </a:xfrm>
          <a:prstGeom prst="rect">
            <a:avLst/>
          </a:prstGeom>
          <a:noFill/>
        </p:spPr>
      </p:pic>
      <p:pic>
        <p:nvPicPr>
          <p:cNvPr id="4" name="Picture 7" descr="C:\Users\Hello\Desktop\unnam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33806" y="3124994"/>
            <a:ext cx="911745" cy="914400"/>
          </a:xfrm>
          <a:prstGeom prst="rect">
            <a:avLst/>
          </a:prstGeom>
          <a:noFill/>
        </p:spPr>
      </p:pic>
      <p:pic>
        <p:nvPicPr>
          <p:cNvPr id="5" name="Picture 8" descr="C:\Users\Hello\Desktop\logo-faceboo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9806" y="1372394"/>
            <a:ext cx="1066800" cy="1069906"/>
          </a:xfrm>
          <a:prstGeom prst="rect">
            <a:avLst/>
          </a:prstGeom>
          <a:noFill/>
        </p:spPr>
      </p:pic>
      <p:pic>
        <p:nvPicPr>
          <p:cNvPr id="6" name="Picture 10" descr="C:\Users\Hello\Desktop\Twitter_bird_logo_2012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133806" y="915194"/>
            <a:ext cx="990600" cy="806400"/>
          </a:xfrm>
          <a:prstGeom prst="rect">
            <a:avLst/>
          </a:prstGeom>
          <a:noFill/>
        </p:spPr>
      </p:pic>
      <p:pic>
        <p:nvPicPr>
          <p:cNvPr id="7" name="Picture 11" descr="C:\Users\Hello\Desktop\1014px-New_Logo_Gmail.sv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7606" y="5182394"/>
            <a:ext cx="1011393" cy="768256"/>
          </a:xfrm>
          <a:prstGeom prst="rect">
            <a:avLst/>
          </a:prstGeom>
          <a:noFill/>
        </p:spPr>
      </p:pic>
      <p:pic>
        <p:nvPicPr>
          <p:cNvPr id="8" name="Picture 13" descr="C:\Users\Hello\Desktop\googlelogo_color_272x92dp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84359" y="5639594"/>
            <a:ext cx="2021694" cy="685800"/>
          </a:xfrm>
          <a:prstGeom prst="rect">
            <a:avLst/>
          </a:prstGeom>
          <a:noFill/>
        </p:spPr>
      </p:pic>
      <p:pic>
        <p:nvPicPr>
          <p:cNvPr id="9" name="Picture 17" descr="C:\Users\Hello\Desktop\youtube-logo-png-photo-0 (1)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52606" y="4420394"/>
            <a:ext cx="2228709" cy="1676400"/>
          </a:xfrm>
          <a:prstGeom prst="rect">
            <a:avLst/>
          </a:prstGeom>
          <a:noFill/>
        </p:spPr>
      </p:pic>
      <p:pic>
        <p:nvPicPr>
          <p:cNvPr id="1027" name="Picture 3" descr="C:\Users\Hello\Desktop\download.jpg"/>
          <p:cNvPicPr>
            <a:picLocks noChangeAspect="1" noChangeArrowheads="1"/>
          </p:cNvPicPr>
          <p:nvPr/>
        </p:nvPicPr>
        <p:blipFill>
          <a:blip r:embed="rId10"/>
          <a:srcRect t="31843" b="31071"/>
          <a:stretch>
            <a:fillRect/>
          </a:stretch>
        </p:blipFill>
        <p:spPr bwMode="auto">
          <a:xfrm>
            <a:off x="2590006" y="534194"/>
            <a:ext cx="1438275" cy="533400"/>
          </a:xfrm>
          <a:prstGeom prst="rect">
            <a:avLst/>
          </a:prstGeom>
          <a:noFill/>
        </p:spPr>
      </p:pic>
      <p:pic>
        <p:nvPicPr>
          <p:cNvPr id="1028" name="Picture 4" descr="C:\Users\Hello\Desktop\evidenza13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028406" y="381794"/>
            <a:ext cx="1756444" cy="72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99662" y="1295700"/>
            <a:ext cx="10591127" cy="5106582"/>
          </a:xfrm>
        </p:spPr>
        <p:txBody>
          <a:bodyPr/>
          <a:lstStyle/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to Big Data - Hadoop</a:t>
            </a:r>
          </a:p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HDFS ?</a:t>
            </a:r>
          </a:p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 of HDFS</a:t>
            </a:r>
          </a:p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HDFS Architecture</a:t>
            </a:r>
          </a:p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Elements of HDFS</a:t>
            </a:r>
          </a:p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Goals of HDFS</a:t>
            </a:r>
          </a:p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HDFS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Operations (Commands)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2</a:t>
            </a:fld>
            <a:endParaRPr lang="en-US" sz="2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Introduction to </a:t>
            </a:r>
            <a:r>
              <a:rPr lang="en-US" b="1" dirty="0" smtClean="0"/>
              <a:t>Big Data</a:t>
            </a:r>
            <a:r>
              <a:rPr lang="en-US" dirty="0" smtClean="0"/>
              <a:t> </a:t>
            </a:r>
            <a:r>
              <a:rPr lang="en-US" b="1" dirty="0" smtClean="0">
                <a:latin typeface="Times New Roman"/>
                <a:cs typeface="Times New Roman"/>
              </a:rPr>
              <a:t>-</a:t>
            </a:r>
            <a:r>
              <a:rPr lang="en-US" dirty="0" smtClean="0"/>
              <a:t> </a:t>
            </a:r>
            <a:r>
              <a:rPr lang="en-US" b="1" dirty="0" smtClean="0"/>
              <a:t>Hadoop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99662" y="1218812"/>
            <a:ext cx="10591127" cy="5106582"/>
          </a:xfrm>
        </p:spPr>
        <p:txBody>
          <a:bodyPr>
            <a:noAutofit/>
          </a:bodyPr>
          <a:lstStyle/>
          <a:p>
            <a:pPr marL="539750" indent="-539750" algn="just">
              <a:buSzPct val="130000"/>
              <a:buFont typeface="Wingdings 2" pitchFamily="18" charset="2"/>
              <a:buChar char="E"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What is Big Data ?</a:t>
            </a:r>
          </a:p>
          <a:p>
            <a:pPr marL="719138" lvl="1" indent="-450850" algn="just">
              <a:buClr>
                <a:srgbClr val="00B050"/>
              </a:buClr>
              <a:buSzPct val="120000"/>
              <a:buFont typeface="Wingdings 2" pitchFamily="18" charset="2"/>
              <a:buChar char="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Collection of 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large datasets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19138" lvl="1" indent="-450850" algn="just">
              <a:buClr>
                <a:srgbClr val="00B050"/>
              </a:buClr>
              <a:buSzPct val="120000"/>
              <a:buFont typeface="Wingdings 2" pitchFamily="18" charset="2"/>
              <a:buChar char="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Produced by different devices and applications.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719138" lvl="1" indent="-450850" algn="just">
              <a:buClr>
                <a:srgbClr val="00B050"/>
              </a:buClr>
              <a:buSzPct val="120000"/>
              <a:buFont typeface="Wingdings 2" pitchFamily="18" charset="2"/>
              <a:buChar char="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Can’t be processed using traditional computing techniques.</a:t>
            </a:r>
          </a:p>
          <a:p>
            <a:pPr marL="719138" lvl="1" indent="-450850" algn="just">
              <a:buClr>
                <a:srgbClr val="00B050"/>
              </a:buClr>
              <a:buSzPct val="120000"/>
              <a:buFont typeface="Wingdings 2" pitchFamily="18" charset="2"/>
              <a:buChar char="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data in it will be of three types. </a:t>
            </a:r>
          </a:p>
          <a:p>
            <a:pPr marL="1173163" lvl="2" indent="-271463" algn="just">
              <a:buClr>
                <a:schemeClr val="accent3">
                  <a:lumMod val="50000"/>
                </a:schemeClr>
              </a:buCl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Structured  ,  Semi Structured  ,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Unstructured )</a:t>
            </a:r>
          </a:p>
          <a:p>
            <a:pPr marL="1173163" lvl="2" indent="-271463" algn="just">
              <a:buClr>
                <a:schemeClr val="accent3">
                  <a:lumMod val="50000"/>
                </a:schemeClr>
              </a:buClr>
              <a:buNone/>
            </a:pPr>
            <a:endParaRPr lang="en-IN" sz="900" dirty="0" smtClean="0">
              <a:latin typeface="Times New Roman" pitchFamily="18" charset="0"/>
              <a:cs typeface="Times New Roman" pitchFamily="18" charset="0"/>
            </a:endParaRPr>
          </a:p>
          <a:p>
            <a:pPr marL="539750" indent="-539750" algn="just">
              <a:buSzPct val="130000"/>
              <a:buFont typeface="Wingdings 2" pitchFamily="18" charset="2"/>
              <a:buChar char="E"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What is Hadoop ?</a:t>
            </a:r>
          </a:p>
          <a:p>
            <a:pPr marL="719138" lvl="1" indent="-450850" algn="just">
              <a:buClr>
                <a:srgbClr val="00B050"/>
              </a:buClr>
              <a:buSzPct val="120000"/>
              <a:buFont typeface="Wingdings 2" pitchFamily="18" charset="2"/>
              <a:buChar char="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Developed by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Doug Cutting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Mike Cafarella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19138" lvl="1" indent="-450850" algn="just">
              <a:buClr>
                <a:srgbClr val="00B050"/>
              </a:buClr>
              <a:buSzPct val="120000"/>
              <a:buFont typeface="Wingdings 2" pitchFamily="18" charset="2"/>
              <a:buChar char=""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Apache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open source framework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for Linux/UNIX  &amp; written in 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19138" lvl="1" indent="-450850" algn="just">
              <a:buClr>
                <a:srgbClr val="00B050"/>
              </a:buClr>
              <a:buSzPct val="120000"/>
              <a:buFont typeface="Wingdings 2" pitchFamily="18" charset="2"/>
              <a:buChar char="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Hadoop is named after Cutting's son's yellow toy.</a:t>
            </a:r>
            <a:endParaRPr lang="en-IN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719138" lvl="1" indent="-450850" algn="just">
              <a:buClr>
                <a:srgbClr val="00B050"/>
              </a:buClr>
              <a:buSzPct val="120000"/>
              <a:buFont typeface="Wingdings 2" pitchFamily="18" charset="2"/>
              <a:buChar char="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Designed for storage &amp; processing of large datasets across clusters of computers(Commodity hardware).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3</a:t>
            </a:fld>
            <a:endParaRPr lang="en-US" sz="2200" dirty="0">
              <a:latin typeface="Consolas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990806" y="1296194"/>
            <a:ext cx="2894807" cy="2438400"/>
            <a:chOff x="9295606" y="1448594"/>
            <a:chExt cx="3274000" cy="2749800"/>
          </a:xfrm>
        </p:grpSpPr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3"/>
            <a:srcRect l="3665" t="4188" r="4188" b="3665"/>
            <a:stretch>
              <a:fillRect/>
            </a:stretch>
          </p:blipFill>
          <p:spPr bwMode="auto">
            <a:xfrm>
              <a:off x="9829006" y="1981994"/>
              <a:ext cx="16764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390" name="Picture 6" descr="C:\Users\Hello\Desktop\Instagram_ico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00406" y="2210594"/>
              <a:ext cx="611402" cy="612000"/>
            </a:xfrm>
            <a:prstGeom prst="rect">
              <a:avLst/>
            </a:prstGeom>
            <a:noFill/>
          </p:spPr>
        </p:pic>
        <p:pic>
          <p:nvPicPr>
            <p:cNvPr id="16391" name="Picture 7" descr="C:\Users\Hello\Desktop\unname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124406" y="205819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6392" name="Picture 8" descr="C:\Users\Hello\Desktop\logo-facebook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905206" y="1448594"/>
              <a:ext cx="792000" cy="792000"/>
            </a:xfrm>
            <a:prstGeom prst="rect">
              <a:avLst/>
            </a:prstGeom>
            <a:noFill/>
          </p:spPr>
        </p:pic>
        <p:pic>
          <p:nvPicPr>
            <p:cNvPr id="16394" name="Picture 10" descr="C:\Users\Hello\Desktop\Twitter_bird_logo_2012.svg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0743406" y="1600994"/>
              <a:ext cx="665280" cy="540000"/>
            </a:xfrm>
            <a:prstGeom prst="rect">
              <a:avLst/>
            </a:prstGeom>
            <a:noFill/>
          </p:spPr>
        </p:pic>
        <p:pic>
          <p:nvPicPr>
            <p:cNvPr id="16395" name="Picture 11" descr="C:\Users\Hello\Desktop\1014px-New_Logo_Gmail.svg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9295606" y="2972594"/>
              <a:ext cx="712969" cy="540000"/>
            </a:xfrm>
            <a:prstGeom prst="rect">
              <a:avLst/>
            </a:prstGeom>
            <a:noFill/>
          </p:spPr>
        </p:pic>
        <p:pic>
          <p:nvPicPr>
            <p:cNvPr id="16397" name="Picture 13" descr="C:\Users\Hello\Desktop\googlelogo_color_272x92dp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9905206" y="3658394"/>
              <a:ext cx="1596521" cy="540000"/>
            </a:xfrm>
            <a:prstGeom prst="rect">
              <a:avLst/>
            </a:prstGeom>
            <a:noFill/>
          </p:spPr>
        </p:pic>
        <p:pic>
          <p:nvPicPr>
            <p:cNvPr id="16401" name="Picture 17" descr="C:\Users\Hello\Desktop\youtube-logo-png-photo-0 (1)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0667206" y="2515394"/>
              <a:ext cx="1902400" cy="1426800"/>
            </a:xfrm>
            <a:prstGeom prst="rect">
              <a:avLst/>
            </a:prstGeom>
            <a:noFill/>
          </p:spPr>
        </p:pic>
      </p:grpSp>
      <p:pic>
        <p:nvPicPr>
          <p:cNvPr id="16404" name="Picture 20" descr="C:\Users\Hello\Desktop\2000px-Hadoop_logo.sv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33606" y="5182394"/>
            <a:ext cx="2590800" cy="6710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Introduction to </a:t>
            </a:r>
            <a:r>
              <a:rPr lang="en-US" b="1" dirty="0" smtClean="0"/>
              <a:t>Big Data</a:t>
            </a:r>
            <a:r>
              <a:rPr lang="en-US" dirty="0" smtClean="0"/>
              <a:t> </a:t>
            </a:r>
            <a:r>
              <a:rPr lang="en-US" b="1" dirty="0" smtClean="0">
                <a:latin typeface="Times New Roman"/>
                <a:cs typeface="Times New Roman"/>
              </a:rPr>
              <a:t>-</a:t>
            </a:r>
            <a:r>
              <a:rPr lang="en-US" dirty="0" smtClean="0"/>
              <a:t> </a:t>
            </a:r>
            <a:r>
              <a:rPr lang="en-US" b="1" dirty="0" smtClean="0"/>
              <a:t>Hadoop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4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5752623" y="1295700"/>
            <a:ext cx="5752783" cy="518209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SzPct val="130000"/>
              <a:buNone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Hadoop MapReduce :</a:t>
            </a:r>
          </a:p>
          <a:p>
            <a:pPr marL="449263" indent="-269875" algn="just">
              <a:buClr>
                <a:schemeClr val="tx1"/>
              </a:buClr>
              <a:buSzPct val="150000"/>
              <a:buFont typeface="Times New Roman" pitchFamily="18" charset="0"/>
              <a:buChar char="˗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This is YARN-based system for parallel processing of large data sets.</a:t>
            </a:r>
          </a:p>
          <a:p>
            <a:pPr marL="449263" indent="-269875" algn="just">
              <a:buClr>
                <a:schemeClr val="tx1"/>
              </a:buClr>
              <a:buSzPct val="150000"/>
              <a:buFont typeface="Times New Roman" pitchFamily="18" charset="0"/>
              <a:buChar char="˗"/>
            </a:pPr>
            <a:endParaRPr lang="en-IN" sz="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SzPct val="130000"/>
              <a:buNone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HDFS :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449263" indent="-269875" algn="just">
              <a:buClrTx/>
              <a:buSzPct val="150000"/>
              <a:buFont typeface="Times New Roman" pitchFamily="18" charset="0"/>
              <a:buChar char="˗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A distributed file system that provides high throughput access to application data.</a:t>
            </a:r>
          </a:p>
          <a:p>
            <a:pPr marL="449263" indent="-269875" algn="just">
              <a:buClr>
                <a:schemeClr val="tx1"/>
              </a:buClr>
              <a:buSzPct val="150000"/>
              <a:buFont typeface="Times New Roman" pitchFamily="18" charset="0"/>
              <a:buChar char="˗"/>
            </a:pPr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SzPct val="130000"/>
              <a:buNone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Hadoop YARN :</a:t>
            </a:r>
          </a:p>
          <a:p>
            <a:pPr marL="449263" indent="-269875" algn="just">
              <a:buClrTx/>
              <a:buSzPct val="150000"/>
              <a:buFont typeface="Times New Roman" pitchFamily="18" charset="0"/>
              <a:buChar char="˗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This is a framework for job scheduling and cluster resource management.</a:t>
            </a:r>
          </a:p>
          <a:p>
            <a:pPr marL="449263" indent="-269875" algn="just">
              <a:buClr>
                <a:schemeClr val="tx1"/>
              </a:buClr>
              <a:buSzPct val="150000"/>
              <a:buFont typeface="Times New Roman" pitchFamily="18" charset="0"/>
              <a:buChar char="˗"/>
            </a:pPr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SzPct val="130000"/>
              <a:buNone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Hadoop Common :</a:t>
            </a:r>
          </a:p>
          <a:p>
            <a:pPr marL="449263" indent="-269875" algn="just">
              <a:buClrTx/>
              <a:buSzPct val="150000"/>
              <a:buFont typeface="Times New Roman" pitchFamily="18" charset="0"/>
              <a:buChar char="˗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These are Java libraries and utilities required by other Hadoop modules.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2606" y="1458119"/>
            <a:ext cx="4876800" cy="4882265"/>
            <a:chOff x="608806" y="1458119"/>
            <a:chExt cx="4876800" cy="488226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8806" y="1458119"/>
              <a:ext cx="4876800" cy="425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1690596" y="5817164"/>
              <a:ext cx="318330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latin typeface="Times New Roman" pitchFamily="18" charset="0"/>
                  <a:cs typeface="Times New Roman" pitchFamily="18" charset="0"/>
                </a:rPr>
                <a:t>Hadoop Architecture</a:t>
              </a:r>
              <a:endParaRPr lang="en-US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b="1" dirty="0" smtClean="0"/>
              <a:t>HDFS</a:t>
            </a:r>
            <a:r>
              <a:rPr lang="en-US" dirty="0" smtClean="0"/>
              <a:t> ?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5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799662" y="1295700"/>
            <a:ext cx="10858144" cy="5106582"/>
          </a:xfrm>
        </p:spPr>
        <p:txBody>
          <a:bodyPr>
            <a:normAutofit/>
          </a:bodyPr>
          <a:lstStyle/>
          <a:p>
            <a:pPr marL="363515" indent="-363515"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adoop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istributed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ile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ystem.</a:t>
            </a:r>
          </a:p>
          <a:p>
            <a:pPr marL="363515" indent="-363515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Developed using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istributed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ile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ystem design based on 	         (GFS).</a:t>
            </a:r>
          </a:p>
          <a:p>
            <a:pPr marL="363515" indent="-363515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Runs on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commodity hardware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63515" indent="-363515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HDFS is highly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fault-tolerant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designed using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low-cost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hardware.</a:t>
            </a:r>
          </a:p>
          <a:p>
            <a:pPr marL="363515" indent="-363515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Holds very large amount of data and provides easier access.</a:t>
            </a:r>
          </a:p>
          <a:p>
            <a:pPr marL="363515" indent="-363515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files are stored across multiple machines.</a:t>
            </a:r>
          </a:p>
          <a:p>
            <a:pPr marL="363515" indent="-363515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Rescue the system from possible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losses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case of failure by making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Replicas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3515" indent="-363515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HDFS also makes applications available to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parallel processing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7" name="Picture 13" descr="C:\Users\Hello\Desktop\googlelogo_color_272x92d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9543" y="1913138"/>
            <a:ext cx="1379635" cy="46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b="1" dirty="0" smtClean="0"/>
              <a:t>Features </a:t>
            </a:r>
            <a:r>
              <a:rPr lang="en-US" dirty="0" smtClean="0"/>
              <a:t>of HDFS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6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9662" y="1295700"/>
            <a:ext cx="10591127" cy="5106582"/>
          </a:xfrm>
          <a:prstGeom prst="rect">
            <a:avLst/>
          </a:prstGeom>
        </p:spPr>
        <p:txBody>
          <a:bodyPr vert="horz" lIns="108753" tIns="54377" rIns="108753" bIns="54377">
            <a:normAutofit/>
          </a:bodyPr>
          <a:lstStyle/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Suitable for the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distributed storage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Hadoop provides a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command interface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to interact with HDFS.</a:t>
            </a: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built-in servers of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namenode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datanode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Fast access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to file system data.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HDFS provides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file permissions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authentication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HDFS is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Master-Slave architecture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, so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processing speed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is very 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system failure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rate is very 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b="1" dirty="0" smtClean="0"/>
              <a:t>HDFS Architecture  </a:t>
            </a:r>
            <a:r>
              <a:rPr lang="en-US" sz="3600" dirty="0" smtClean="0"/>
              <a:t>(master-slave architecture)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7</a:t>
            </a:fld>
            <a:endParaRPr lang="en-US" sz="2200" dirty="0">
              <a:latin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3" t="2740" r="1667" b="2740"/>
          <a:stretch>
            <a:fillRect/>
          </a:stretch>
        </p:blipFill>
        <p:spPr bwMode="auto">
          <a:xfrm>
            <a:off x="1218406" y="1296194"/>
            <a:ext cx="9753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b="1" dirty="0" smtClean="0"/>
              <a:t>Elements </a:t>
            </a:r>
            <a:r>
              <a:rPr lang="en-US" dirty="0" smtClean="0"/>
              <a:t>of HDFS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8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94806" y="1753006"/>
            <a:ext cx="10591127" cy="5106582"/>
          </a:xfrm>
          <a:prstGeom prst="rect">
            <a:avLst/>
          </a:prstGeom>
        </p:spPr>
        <p:txBody>
          <a:bodyPr vert="horz" lIns="108753" tIns="54377" rIns="108753" bIns="54377">
            <a:normAutofit/>
          </a:bodyPr>
          <a:lstStyle/>
          <a:p>
            <a:pPr marL="363515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9662" y="1295700"/>
            <a:ext cx="10591127" cy="5106582"/>
          </a:xfrm>
          <a:prstGeom prst="rect">
            <a:avLst/>
          </a:prstGeom>
        </p:spPr>
        <p:txBody>
          <a:bodyPr vert="horz" lIns="108753" tIns="54377" rIns="108753" bIns="54377">
            <a:normAutofit/>
          </a:bodyPr>
          <a:lstStyle/>
          <a:p>
            <a:pPr marL="536575" marR="0" lvl="0" indent="-53657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ct val="100000"/>
              <a:buFont typeface="+mj-lt"/>
              <a:buAutoNum type="arabicParenR"/>
              <a:defRPr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Namenode: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Commodity hardware that contains the GNU/Linux operating system and the namenode software.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Run on commodity hardware.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system having the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namenode acts as the master server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and it does the following tasks:</a:t>
            </a:r>
          </a:p>
          <a:p>
            <a:pPr marL="993775" lvl="1" indent="-361950" algn="just" defTabSz="1262063">
              <a:spcBef>
                <a:spcPts val="690"/>
              </a:spcBef>
              <a:buClr>
                <a:srgbClr val="00B050"/>
              </a:buClr>
              <a:buSzPct val="100000"/>
              <a:buFont typeface="Wingdings 2" pitchFamily="18" charset="2"/>
              <a:buChar char="P"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Manages the file system namespace.</a:t>
            </a:r>
          </a:p>
          <a:p>
            <a:pPr marL="993775" lvl="1" indent="-361950" algn="just" defTabSz="1262063">
              <a:spcBef>
                <a:spcPts val="690"/>
              </a:spcBef>
              <a:buClr>
                <a:srgbClr val="00B050"/>
              </a:buClr>
              <a:buSzPct val="100000"/>
              <a:buFont typeface="Wingdings 2" pitchFamily="18" charset="2"/>
              <a:buChar char="P"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Regulates client’s access to files.</a:t>
            </a:r>
          </a:p>
          <a:p>
            <a:pPr marL="993775" lvl="1" indent="-361950" algn="just" defTabSz="1262063">
              <a:spcBef>
                <a:spcPts val="690"/>
              </a:spcBef>
              <a:buClr>
                <a:srgbClr val="00B050"/>
              </a:buClr>
              <a:buSzPct val="100000"/>
              <a:buFont typeface="Wingdings 2" pitchFamily="18" charset="2"/>
              <a:buChar char="P"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It also executes file system operations such as renaming,   closing , and opening files and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directories.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b="1" dirty="0" smtClean="0"/>
              <a:t>Elements </a:t>
            </a:r>
            <a:r>
              <a:rPr lang="en-US" dirty="0" smtClean="0"/>
              <a:t>of HDFS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9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9662" y="1342184"/>
            <a:ext cx="10591127" cy="5106582"/>
          </a:xfrm>
          <a:prstGeom prst="rect">
            <a:avLst/>
          </a:prstGeom>
        </p:spPr>
        <p:txBody>
          <a:bodyPr vert="horz" lIns="108753" tIns="54377" rIns="108753" bIns="54377">
            <a:normAutofit lnSpcReduction="10000"/>
          </a:bodyPr>
          <a:lstStyle/>
          <a:p>
            <a:pPr marL="536575" marR="0" lvl="0" indent="-53657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ct val="100000"/>
              <a:buFont typeface="+mj-lt"/>
              <a:buAutoNum type="arabicParenR" startAt="2"/>
              <a:defRPr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Datanode: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Commodity hardware having the GNU/Linux operating system and datanode software.</a:t>
            </a:r>
          </a:p>
          <a:p>
            <a:pPr marL="363515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system having the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datanode acts as the slave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For every node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Commodity hardware/System in a cluster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there will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be a datanode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 These nodes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manage the data storage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of their system.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87425" lvl="1" indent="-355600" algn="just" defTabSz="1262063">
              <a:spcBef>
                <a:spcPts val="690"/>
              </a:spcBef>
              <a:buClr>
                <a:srgbClr val="00B050"/>
              </a:buClr>
              <a:buSzPct val="100000"/>
              <a:buFont typeface="Wingdings 2" pitchFamily="18" charset="2"/>
              <a:buChar char="P"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Datanodes perform read-write operations on the file systems, as per client request.</a:t>
            </a:r>
          </a:p>
          <a:p>
            <a:pPr marL="987425" lvl="1" indent="-355600" algn="just" defTabSz="1262063">
              <a:spcBef>
                <a:spcPts val="690"/>
              </a:spcBef>
              <a:buClr>
                <a:srgbClr val="00B050"/>
              </a:buClr>
              <a:buSzPct val="100000"/>
              <a:buFont typeface="Wingdings 2" pitchFamily="18" charset="2"/>
              <a:buChar char="P"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They also perform operations such as block creation, deletion , and replication according to the instructions of the namenode.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461</TotalTime>
  <Words>779</Words>
  <Application>Microsoft Office PowerPoint</Application>
  <PresentationFormat>Custom</PresentationFormat>
  <Paragraphs>144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Slide 1</vt:lpstr>
      <vt:lpstr>Content</vt:lpstr>
      <vt:lpstr>Introduction to Big Data - Hadoop</vt:lpstr>
      <vt:lpstr>Introduction to Big Data - Hadoop</vt:lpstr>
      <vt:lpstr>What is HDFS ?</vt:lpstr>
      <vt:lpstr>Features of HDFS</vt:lpstr>
      <vt:lpstr>HDFS Architecture  (master-slave architecture)</vt:lpstr>
      <vt:lpstr>Elements of HDFS</vt:lpstr>
      <vt:lpstr>Elements of HDFS</vt:lpstr>
      <vt:lpstr>Elements of HDFS</vt:lpstr>
      <vt:lpstr>Goals of HDFS</vt:lpstr>
      <vt:lpstr>HDFS Operations (Commands)</vt:lpstr>
      <vt:lpstr>HDFS Operations (Commands)</vt:lpstr>
      <vt:lpstr>Reference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 (Hadoop Distributed File System)</dc:title>
  <dc:subject>Data Mining &amp; Business Intelligence</dc:subject>
  <dc:creator>MAULIK PATEL (150124116006)</dc:creator>
  <cp:keywords>7th IT</cp:keywords>
  <cp:lastModifiedBy>Windows User</cp:lastModifiedBy>
  <cp:revision>214</cp:revision>
  <dcterms:created xsi:type="dcterms:W3CDTF">2006-08-16T00:00:00Z</dcterms:created>
  <dcterms:modified xsi:type="dcterms:W3CDTF">2018-08-30T05:37:49Z</dcterms:modified>
  <cp:category>ALA</cp:category>
</cp:coreProperties>
</file>