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</p:sldMasterIdLst>
  <p:notesMasterIdLst>
    <p:notesMasterId r:id="rId18"/>
  </p:notesMasterIdLst>
  <p:handoutMasterIdLst>
    <p:handoutMasterId r:id="rId19"/>
  </p:handoutMasterIdLst>
  <p:sldIdLst>
    <p:sldId id="301" r:id="rId6"/>
    <p:sldId id="297" r:id="rId7"/>
    <p:sldId id="296" r:id="rId8"/>
    <p:sldId id="312" r:id="rId9"/>
    <p:sldId id="314" r:id="rId10"/>
    <p:sldId id="310" r:id="rId11"/>
    <p:sldId id="313" r:id="rId12"/>
    <p:sldId id="311" r:id="rId13"/>
    <p:sldId id="315" r:id="rId14"/>
    <p:sldId id="316" r:id="rId15"/>
    <p:sldId id="317" r:id="rId16"/>
    <p:sldId id="300" r:id="rId17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1pPr>
    <a:lvl2pPr marL="742950" indent="-28575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Droid Sans Fallback"/>
        <a:cs typeface="Droid Sans Fallbac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19AF11"/>
    <a:srgbClr val="EC4214"/>
    <a:srgbClr val="F89006"/>
    <a:srgbClr val="3333FF"/>
    <a:srgbClr val="FF2F2F"/>
    <a:srgbClr val="5BFF5B"/>
    <a:srgbClr val="F6960A"/>
    <a:srgbClr val="2843B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39" autoAdjust="0"/>
    <p:restoredTop sz="79928" autoAdjust="0"/>
  </p:normalViewPr>
  <p:slideViewPr>
    <p:cSldViewPr>
      <p:cViewPr>
        <p:scale>
          <a:sx n="75" d="100"/>
          <a:sy n="75" d="100"/>
        </p:scale>
        <p:origin x="-1152" y="3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notesViewPr>
    <p:cSldViewPr>
      <p:cViewPr varScale="1">
        <p:scale>
          <a:sx n="52" d="100"/>
          <a:sy n="52" d="100"/>
        </p:scale>
        <p:origin x="-28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4E4DFCB-E097-455E-87E8-E029B3099335}" type="datetimeFigureOut">
              <a:rPr lang="en-US"/>
              <a:pPr>
                <a:defRPr/>
              </a:pPr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 sz="1200" smtClean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EA22A58-AAFF-42B7-B8A3-06F1E473A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17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FE9C69D-F083-49ED-8340-6F24479E1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fld id="{3C06AACB-DB69-4EA8-A49E-0A4221CBF69E}" type="slidenum">
              <a:rPr lang="en-US" smtClean="0">
                <a:latin typeface="Times New Roman" pitchFamily="18" charset="0"/>
                <a:ea typeface="Droid Sans Fallback"/>
                <a:cs typeface="Droid Sans Fallback"/>
              </a:rPr>
              <a:pPr>
                <a:buFont typeface="Wingdings" pitchFamily="2" charset="2"/>
                <a:buNone/>
              </a:pPr>
              <a:t>1</a:t>
            </a:fld>
            <a:endParaRPr lang="en-US" smtClean="0">
              <a:latin typeface="Times New Roman" pitchFamily="18" charset="0"/>
              <a:ea typeface="Droid Sans Fallback"/>
              <a:cs typeface="Droid Sans Fallback"/>
            </a:endParaRPr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FD950-29FF-40D4-B3FF-1F6B800A8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BD37-E248-4B0B-9E72-DED873D68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B8DBA-48B3-46D4-85F7-E073B4120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57047-E7C4-4655-859E-432E850C8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6DCD0-A6BA-4CE1-A6DF-9ECF314E2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7D296-9788-4178-AF4B-2CCCB9B57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F6C0C-1A82-4B75-B62C-C2700446A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6849F-EFE7-4913-AE6E-E4FF5DC1A5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03CEF-0B0B-4A3F-8D8C-19BCECBF2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02C61-ADA5-406F-B054-EC894D6E6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2630-9E1C-4500-A8F3-3CB3BCE0F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6A8E-66A8-4636-8A38-47E13C3DB2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A9B2-7DFF-4246-B88A-4BA1B96A6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4898F-985C-4E40-A617-01BB4BF8B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596FB-176C-4675-83EE-97F1854B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960A1-49EB-4DAF-8B07-0455BDB91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C6C1-5B23-404A-B30A-4CCC2207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95E57-42F7-4619-B66A-EB5AA92E1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8E13-401B-4FD8-8690-89FF59ECB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6B542-78A6-48F1-AFBA-C10A9523A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37F8E-CCD0-44AA-AD6D-7E50C0CDD3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148EC-CACC-4DA2-94D7-C44067C17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624EF-6131-4CDF-AF08-4A589EB8B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AAB9A-3EB7-44E9-9290-9888BD54D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93E6B-4C2F-475B-93F8-F6DE25E0F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88107-9946-4509-B8B3-7C1E1002F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8264E-7A9E-4883-8A35-329952252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860F8-AF90-470C-8EB4-600362AF3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B8A14-01DA-4015-B606-495A804D7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A7542-1DB0-49F0-AA3F-B1E4BBD71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8A855-107A-4DAE-A079-130C5CEEA6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873AB-66C3-4E77-8E98-ECF43D98C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9922E-9CEB-4FD5-B96A-EC3DBE41A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5E28-94CB-49CF-92C7-E71BC52B7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AE43-D179-4E8C-92C2-ACD56673C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7E09-0845-498D-9B6C-A6C8D0839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52787-2710-40A8-AC78-8497E2F03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3FDBB-14C0-4FA2-9250-ADC218EA6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A24B-B8FC-4521-9825-F15F99F72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491B1-2425-483E-9EC5-FB817484C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6E51C-DD33-4DD7-855F-393719FA7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833E7-1FCA-45A3-AE46-574AF9FE3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08413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5213" y="1447800"/>
            <a:ext cx="3810000" cy="4570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64EBB-83B9-415D-9AA9-04F010F47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7264F-576A-4447-A428-491D25517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610F-7354-42E5-831F-4A2BF5D55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1BA57-A571-4018-A368-8DBCBF451B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33594-218B-42D0-B686-513EB8A89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8E4BF-58FB-407B-9410-4DE1B3BF3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9D47B-2CBB-436A-B487-644DB20DE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75508-2993-4222-A8EB-B23BBECCF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1513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9D28-3CB5-447E-8B30-222DCCB63B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65B8C-F15A-4C02-A34B-425526EB8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5276C-5DA1-4E08-9F39-87DCDAFDB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D3396-48DA-471C-8CC6-8A71B6F6B0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6537C-5934-4144-98BE-F52B9F01E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0" hangingPunct="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A23137A-49FA-4B73-B651-5A1F7B215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65088" y="69850"/>
            <a:ext cx="9013825" cy="6691313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3500" y="1449388"/>
            <a:ext cx="9020175" cy="15271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500" y="2976563"/>
            <a:ext cx="9020175" cy="1111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533400" y="3733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A5F0AF-2B5A-4A67-9ADC-D9B3C55DA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075" name="Group 2"/>
          <p:cNvGrpSpPr>
            <a:grpSpLocks/>
          </p:cNvGrpSpPr>
          <p:nvPr/>
        </p:nvGrpSpPr>
        <p:grpSpPr bwMode="auto">
          <a:xfrm>
            <a:off x="66675" y="66675"/>
            <a:ext cx="9015413" cy="6697663"/>
            <a:chOff x="42" y="42"/>
            <a:chExt cx="5679" cy="4219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2" y="42"/>
              <a:ext cx="5679" cy="421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6" name="Text Box 4"/>
            <p:cNvSpPr txBox="1">
              <a:spLocks noChangeArrowheads="1"/>
            </p:cNvSpPr>
            <p:nvPr/>
          </p:nvSpPr>
          <p:spPr bwMode="auto">
            <a:xfrm>
              <a:off x="102" y="105"/>
              <a:ext cx="5555" cy="4093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3077" name="Rectangle 5"/>
          <p:cNvSpPr>
            <a:spLocks noChangeArrowheads="1"/>
          </p:cNvSpPr>
          <p:nvPr/>
        </p:nvSpPr>
        <p:spPr bwMode="auto">
          <a:xfrm flipV="1">
            <a:off x="69850" y="2376488"/>
            <a:ext cx="901382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8263" y="2468563"/>
            <a:ext cx="9015412" cy="46037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0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ftr"/>
          </p:nvPr>
        </p:nvSpPr>
        <p:spPr bwMode="auto">
          <a:xfrm>
            <a:off x="800100" y="6172200"/>
            <a:ext cx="39989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05EB721-2FE7-4537-9BDE-BF9C6862D4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9608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6975"/>
            <a:ext cx="322263" cy="322263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6FB6FBB-32F6-4410-B748-085480912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31"/>
            </a:avLst>
          </a:prstGeom>
          <a:noFill/>
          <a:ln w="64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533400" y="1066800"/>
            <a:ext cx="8077200" cy="1588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 flipV="1">
            <a:off x="68263" y="4683125"/>
            <a:ext cx="9007475" cy="92075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263" y="4649788"/>
            <a:ext cx="9007475" cy="46037"/>
          </a:xfrm>
          <a:prstGeom prst="rect">
            <a:avLst/>
          </a:prstGeom>
          <a:solidFill>
            <a:srgbClr val="E6B1AB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263" y="4773613"/>
            <a:ext cx="9007475" cy="47625"/>
          </a:xfrm>
          <a:prstGeom prst="rect">
            <a:avLst/>
          </a:prstGeom>
          <a:solidFill>
            <a:srgbClr val="918485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1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638"/>
            <a:ext cx="7770813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51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0813" cy="4570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Cox / Rixner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914400" y="6172200"/>
            <a:ext cx="38846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 sz="1400">
                <a:solidFill>
                  <a:srgbClr val="696464"/>
                </a:solidFill>
                <a:latin typeface="Times New Roman" pitchFamily="16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Arrays and Pointers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212725" y="6275388"/>
            <a:ext cx="322263" cy="322262"/>
          </a:xfrm>
          <a:prstGeom prst="rect">
            <a:avLst/>
          </a:prstGeom>
          <a:solidFill>
            <a:srgbClr val="D34817"/>
          </a:solidFill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defRPr sz="1400">
                <a:solidFill>
                  <a:srgbClr val="FFFFF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0F49CCC1-641A-4743-A9B0-07CDF977D3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696464"/>
          </a:solidFill>
          <a:latin typeface="Franklin Gothic Book" pitchFamily="32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3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47700" y="3733800"/>
            <a:ext cx="7848600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1" i="1" dirty="0">
                <a:solidFill>
                  <a:srgbClr val="000000"/>
                </a:solidFill>
                <a:latin typeface="Perpetua" pitchFamily="18" charset="0"/>
              </a:rPr>
              <a:t>Prepared </a:t>
            </a:r>
            <a:r>
              <a:rPr lang="en-US" sz="2100" b="1" i="1" dirty="0" smtClean="0">
                <a:solidFill>
                  <a:srgbClr val="000000"/>
                </a:solidFill>
                <a:latin typeface="Perpetua" pitchFamily="18" charset="0"/>
              </a:rPr>
              <a:t>By:</a:t>
            </a:r>
            <a:endParaRPr lang="en-US" sz="21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400" b="1" i="1" dirty="0">
              <a:solidFill>
                <a:srgbClr val="000000"/>
              </a:solidFill>
              <a:latin typeface="Perpetua" pitchFamily="18" charset="0"/>
            </a:endParaRP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b="1" dirty="0">
                <a:solidFill>
                  <a:srgbClr val="000000"/>
                </a:solidFill>
                <a:latin typeface="Perpetua" pitchFamily="18" charset="0"/>
              </a:rPr>
              <a:t>Patel Maulik </a:t>
            </a:r>
            <a:r>
              <a:rPr lang="en-US" sz="2500" b="1" dirty="0" err="1">
                <a:solidFill>
                  <a:srgbClr val="000000"/>
                </a:solidFill>
                <a:latin typeface="Perpetua" pitchFamily="18" charset="0"/>
              </a:rPr>
              <a:t>Satishkumar</a:t>
            </a:r>
            <a:r>
              <a:rPr lang="en-US" sz="2500" b="1" dirty="0">
                <a:solidFill>
                  <a:srgbClr val="000000"/>
                </a:solidFill>
                <a:latin typeface="Perpetua" pitchFamily="18" charset="0"/>
              </a:rPr>
              <a:t> (150124116006)</a:t>
            </a:r>
          </a:p>
          <a:p>
            <a:pPr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dirty="0">
                <a:solidFill>
                  <a:srgbClr val="000000"/>
                </a:solidFill>
                <a:latin typeface="Perpetua" pitchFamily="18" charset="0"/>
              </a:rPr>
              <a:t>                                                  </a:t>
            </a:r>
          </a:p>
          <a:p>
            <a:pPr algn="r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100" b="1" i="1" dirty="0">
                <a:solidFill>
                  <a:srgbClr val="000000"/>
                </a:solidFill>
                <a:latin typeface="Perpetua" pitchFamily="18" charset="0"/>
              </a:rPr>
              <a:t>Guided By:</a:t>
            </a:r>
            <a:r>
              <a:rPr lang="en-US" sz="2400" b="1" i="1" dirty="0">
                <a:solidFill>
                  <a:srgbClr val="000000"/>
                </a:solidFill>
                <a:latin typeface="Perpetua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Perpetua" pitchFamily="18" charset="0"/>
              </a:rPr>
              <a:t>Prof. </a:t>
            </a:r>
            <a:r>
              <a:rPr lang="en-US" sz="2400" b="1" dirty="0" err="1" smtClean="0">
                <a:solidFill>
                  <a:srgbClr val="000000"/>
                </a:solidFill>
                <a:latin typeface="Perpetua" pitchFamily="18" charset="0"/>
              </a:rPr>
              <a:t>Prakash</a:t>
            </a:r>
            <a:r>
              <a:rPr lang="en-US" sz="2400" b="1" dirty="0" smtClean="0">
                <a:solidFill>
                  <a:srgbClr val="000000"/>
                </a:solidFill>
                <a:latin typeface="Perpetua" pitchFamily="18" charset="0"/>
              </a:rPr>
              <a:t> B. Patel</a:t>
            </a:r>
            <a:endParaRPr lang="en-US" sz="2000" b="1" i="1" dirty="0">
              <a:solidFill>
                <a:srgbClr val="000000"/>
              </a:solidFill>
              <a:latin typeface="Perpetua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09600" y="152400"/>
            <a:ext cx="8001000" cy="69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GANDHINAGAR INSTITUTE OF TECHNOLGY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772400" cy="703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Information Technology Department </a:t>
            </a:r>
          </a:p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62000" y="1571612"/>
            <a:ext cx="7772400" cy="398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Big Data Analytics </a:t>
            </a:r>
            <a:r>
              <a:rPr lang="en-US" sz="20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2171607)</a:t>
            </a:r>
            <a:endParaRPr lang="en-US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762000" y="1928802"/>
            <a:ext cx="7772400" cy="1079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eaLnBrk="0" hangingPunct="0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Understanding i/o and o/p of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MapReduce -Data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Serialization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Data serialization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2928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0063" y="1285860"/>
            <a:ext cx="8143875" cy="4714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Serialization is the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of translating </a:t>
            </a:r>
            <a:r>
              <a:rPr lang="en-US" sz="25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structures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objects state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5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binary or textual form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transport the data over network or to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on some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persistent storage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the data is transported over network or retrieved from the persistent storage, it needs to be deserialized again.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Serialization is termed as marshalling and deserialization is termed as </a:t>
            </a: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unmarshalling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2928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500063" y="1285860"/>
            <a:ext cx="8143875" cy="48577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provides mechanism, called </a:t>
            </a:r>
            <a:r>
              <a:rPr lang="en-US" sz="2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 serialization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where an object can be represented as a sequence of bytes that includes the object’s data as well as information about the object’s type and the types of data stored in the object.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5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the concept of serialization is used for </a:t>
            </a:r>
            <a:r>
              <a:rPr lang="en-US" sz="25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Interprocess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communication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5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Persistence storage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Persistence storage is a digital storage facility that does not lose its data with the lose of power supply.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disks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 Disk Drives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Data serialization in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Java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&amp; </a:t>
            </a:r>
            <a:r>
              <a:rPr lang="en-IN" sz="4000" b="1" dirty="0" err="1" smtClean="0">
                <a:solidFill>
                  <a:srgbClr val="696464"/>
                </a:solidFill>
                <a:latin typeface="Franklin Gothic Book" pitchFamily="34" charset="0"/>
              </a:rPr>
              <a:t>Hadoop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11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285750" y="428625"/>
            <a:ext cx="8501063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1950" y="2121937"/>
            <a:ext cx="4580100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THANK</a:t>
            </a:r>
          </a:p>
          <a:p>
            <a:pPr algn="ctr" eaLnBrk="0" hangingPunct="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9000" b="1" spc="50" dirty="0">
                <a:ln w="19050" cmpd="sng">
                  <a:solidFill>
                    <a:schemeClr val="tx1"/>
                  </a:solidFill>
                  <a:prstDash val="solid"/>
                </a:ln>
                <a:gradFill flip="none" rotWithShape="1">
                  <a:gsLst>
                    <a:gs pos="51000">
                      <a:srgbClr val="FFC000"/>
                    </a:gs>
                    <a:gs pos="0">
                      <a:srgbClr val="00B050"/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Bookman Old Style" pitchFamily="18" charset="0"/>
                <a:ea typeface="+mn-ea"/>
                <a:cs typeface="Arial" charset="0"/>
              </a:rPr>
              <a:t>YOU</a:t>
            </a:r>
            <a:endParaRPr lang="en-US" sz="4000" b="1" spc="50" dirty="0">
              <a:ln w="12700" cmpd="sng">
                <a:solidFill>
                  <a:schemeClr val="tx1"/>
                </a:solidFill>
                <a:prstDash val="solid"/>
              </a:ln>
              <a:gradFill flip="none" rotWithShape="1">
                <a:gsLst>
                  <a:gs pos="51000">
                    <a:srgbClr val="FFC000"/>
                  </a:gs>
                  <a:gs pos="0">
                    <a:srgbClr val="00B050"/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Bookman Old Style" pitchFamily="18" charset="0"/>
              <a:ea typeface="+mn-ea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5430" y="1071546"/>
            <a:ext cx="18669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>
                <a:solidFill>
                  <a:srgbClr val="696464"/>
                </a:solidFill>
                <a:latin typeface="Franklin Gothic Book" pitchFamily="34" charset="0"/>
              </a:rPr>
              <a:t>Content</a:t>
            </a: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482600" y="1285875"/>
            <a:ext cx="8178800" cy="4786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MapReduce ?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MapReduce 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Inputs and Outputs of MapReduce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MapReduce Example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Data Serialization ?</a:t>
            </a:r>
          </a:p>
          <a:p>
            <a:pPr marL="539750" lvl="1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Serialization in Java &amp;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Why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170694"/>
            <a:ext cx="8143875" cy="714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Traditional Approach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Big Data Processing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1"/>
          <p:cNvSpPr txBox="1">
            <a:spLocks noChangeArrowheads="1"/>
          </p:cNvSpPr>
          <p:nvPr/>
        </p:nvSpPr>
        <p:spPr bwMode="auto">
          <a:xfrm>
            <a:off x="500063" y="4786322"/>
            <a:ext cx="8143875" cy="1785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numCol="1"/>
          <a:lstStyle/>
          <a:p>
            <a:pPr marL="803275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Processing Power is required</a:t>
            </a:r>
          </a:p>
          <a:p>
            <a:pPr marL="803275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no. of Computer Systems are required</a:t>
            </a:r>
          </a:p>
          <a:p>
            <a:pPr marL="803275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to write code for individual block.</a:t>
            </a:r>
          </a:p>
          <a:p>
            <a:pPr marL="803275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Splitting &amp; Merging is difficult to manage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28596" y="1857364"/>
            <a:ext cx="8286808" cy="2786082"/>
            <a:chOff x="428596" y="1785926"/>
            <a:chExt cx="8286808" cy="2786082"/>
          </a:xfrm>
        </p:grpSpPr>
        <p:grpSp>
          <p:nvGrpSpPr>
            <p:cNvPr id="73" name="Group 72"/>
            <p:cNvGrpSpPr/>
            <p:nvPr/>
          </p:nvGrpSpPr>
          <p:grpSpPr>
            <a:xfrm>
              <a:off x="678348" y="2143116"/>
              <a:ext cx="7787304" cy="2234248"/>
              <a:chOff x="714348" y="2731480"/>
              <a:chExt cx="7787304" cy="223424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714348" y="2731480"/>
                <a:ext cx="1512000" cy="223424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cs typeface="Arial" pitchFamily="34" charset="0"/>
                  </a:rPr>
                  <a:t>Big Data</a:t>
                </a: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3134810" y="2795386"/>
                <a:ext cx="1080000" cy="2146512"/>
                <a:chOff x="2786050" y="2571744"/>
                <a:chExt cx="1080000" cy="2146512"/>
              </a:xfrm>
            </p:grpSpPr>
            <p:sp>
              <p:nvSpPr>
                <p:cNvPr id="8" name="Rectangle 7"/>
                <p:cNvSpPr/>
                <p:nvPr/>
              </p:nvSpPr>
              <p:spPr bwMode="auto">
                <a:xfrm>
                  <a:off x="2786050" y="3714752"/>
                  <a:ext cx="1080000" cy="432000"/>
                </a:xfrm>
                <a:prstGeom prst="rect">
                  <a:avLst/>
                </a:prstGeom>
                <a:solidFill>
                  <a:srgbClr val="F6960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Split Data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 bwMode="auto">
                <a:xfrm>
                  <a:off x="2786050" y="4286256"/>
                  <a:ext cx="1080000" cy="432000"/>
                </a:xfrm>
                <a:prstGeom prst="rect">
                  <a:avLst/>
                </a:prstGeom>
                <a:solidFill>
                  <a:srgbClr val="F6960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Split Data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 bwMode="auto">
                <a:xfrm>
                  <a:off x="2786050" y="2571744"/>
                  <a:ext cx="1080000" cy="432000"/>
                </a:xfrm>
                <a:prstGeom prst="rect">
                  <a:avLst/>
                </a:prstGeom>
                <a:solidFill>
                  <a:srgbClr val="F6960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492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6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Split Data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 bwMode="auto">
                <a:xfrm>
                  <a:off x="2786050" y="3143248"/>
                  <a:ext cx="1080000" cy="432000"/>
                </a:xfrm>
                <a:prstGeom prst="rect">
                  <a:avLst/>
                </a:prstGeom>
                <a:solidFill>
                  <a:srgbClr val="F6960A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Split Data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63636" y="2786058"/>
                <a:ext cx="1080000" cy="2146512"/>
                <a:chOff x="2786050" y="2571744"/>
                <a:chExt cx="1080000" cy="214651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2786050" y="3714752"/>
                  <a:ext cx="1080000" cy="432000"/>
                </a:xfrm>
                <a:prstGeom prst="rect">
                  <a:avLst/>
                </a:prstGeom>
                <a:solidFill>
                  <a:srgbClr val="5BFF5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Matches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786050" y="4286256"/>
                  <a:ext cx="1080000" cy="432000"/>
                </a:xfrm>
                <a:prstGeom prst="rect">
                  <a:avLst/>
                </a:prstGeom>
                <a:solidFill>
                  <a:srgbClr val="5BFF5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hangingPunct="0">
                    <a:buClr>
                      <a:srgbClr val="000000"/>
                    </a:buClr>
                    <a:buSzPct val="100000"/>
                  </a:pPr>
                  <a:r>
                    <a:rPr lang="en-US" sz="1600" dirty="0" smtClean="0">
                      <a:solidFill>
                        <a:schemeClr val="tx1"/>
                      </a:solidFill>
                      <a:latin typeface="Arial" charset="0"/>
                      <a:cs typeface="Arial" charset="0"/>
                    </a:rPr>
                    <a:t>Matches</a:t>
                  </a: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786050" y="2571744"/>
                  <a:ext cx="1080000" cy="432000"/>
                </a:xfrm>
                <a:prstGeom prst="rect">
                  <a:avLst/>
                </a:prstGeom>
                <a:solidFill>
                  <a:srgbClr val="5BFF5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492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Matches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786050" y="3143248"/>
                  <a:ext cx="1080000" cy="432000"/>
                </a:xfrm>
                <a:prstGeom prst="rect">
                  <a:avLst/>
                </a:prstGeom>
                <a:solidFill>
                  <a:srgbClr val="5BFF5B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492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rPr>
                    <a:t>Matches</a:t>
                  </a:r>
                </a:p>
              </p:txBody>
            </p:sp>
          </p:grpSp>
          <p:sp>
            <p:nvSpPr>
              <p:cNvPr id="25" name="Rounded Rectangle 24"/>
              <p:cNvSpPr/>
              <p:nvPr/>
            </p:nvSpPr>
            <p:spPr bwMode="auto">
              <a:xfrm>
                <a:off x="6989652" y="3294664"/>
                <a:ext cx="1512000" cy="113446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charset="0"/>
                    <a:cs typeface="Arial" charset="0"/>
                  </a:rPr>
                  <a:t>All Matches</a:t>
                </a:r>
              </a:p>
            </p:txBody>
          </p:sp>
          <p:cxnSp>
            <p:nvCxnSpPr>
              <p:cNvPr id="27" name="Straight Arrow Connector 26"/>
              <p:cNvCxnSpPr>
                <a:endCxn id="10" idx="1"/>
              </p:cNvCxnSpPr>
              <p:nvPr/>
            </p:nvCxnSpPr>
            <p:spPr bwMode="auto">
              <a:xfrm flipV="1">
                <a:off x="2214546" y="3011386"/>
                <a:ext cx="920264" cy="84624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8" name="Straight Arrow Connector 27"/>
              <p:cNvCxnSpPr>
                <a:endCxn id="11" idx="1"/>
              </p:cNvCxnSpPr>
              <p:nvPr/>
            </p:nvCxnSpPr>
            <p:spPr bwMode="auto">
              <a:xfrm flipV="1">
                <a:off x="2214546" y="3582890"/>
                <a:ext cx="920264" cy="27473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9" name="Straight Arrow Connector 28"/>
              <p:cNvCxnSpPr>
                <a:stCxn id="5" idx="3"/>
                <a:endCxn id="8" idx="1"/>
              </p:cNvCxnSpPr>
              <p:nvPr/>
            </p:nvCxnSpPr>
            <p:spPr bwMode="auto">
              <a:xfrm>
                <a:off x="2226348" y="3848604"/>
                <a:ext cx="908462" cy="305790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0" name="Straight Arrow Connector 29"/>
              <p:cNvCxnSpPr>
                <a:stCxn id="5" idx="3"/>
                <a:endCxn id="9" idx="1"/>
              </p:cNvCxnSpPr>
              <p:nvPr/>
            </p:nvCxnSpPr>
            <p:spPr bwMode="auto">
              <a:xfrm>
                <a:off x="2226348" y="3848604"/>
                <a:ext cx="908462" cy="877294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8" name="Straight Arrow Connector 37"/>
              <p:cNvCxnSpPr>
                <a:stCxn id="23" idx="3"/>
                <a:endCxn id="25" idx="1"/>
              </p:cNvCxnSpPr>
              <p:nvPr/>
            </p:nvCxnSpPr>
            <p:spPr bwMode="auto">
              <a:xfrm>
                <a:off x="6143636" y="3002058"/>
                <a:ext cx="846016" cy="859840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3" name="Straight Arrow Connector 42"/>
              <p:cNvCxnSpPr>
                <a:stCxn id="22" idx="3"/>
                <a:endCxn id="25" idx="1"/>
              </p:cNvCxnSpPr>
              <p:nvPr/>
            </p:nvCxnSpPr>
            <p:spPr bwMode="auto">
              <a:xfrm flipV="1">
                <a:off x="6143636" y="3861898"/>
                <a:ext cx="846016" cy="85467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4" name="Straight Arrow Connector 43"/>
              <p:cNvCxnSpPr>
                <a:stCxn id="21" idx="3"/>
                <a:endCxn id="25" idx="1"/>
              </p:cNvCxnSpPr>
              <p:nvPr/>
            </p:nvCxnSpPr>
            <p:spPr bwMode="auto">
              <a:xfrm flipV="1">
                <a:off x="6143636" y="3861898"/>
                <a:ext cx="846016" cy="28316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5" name="Straight Arrow Connector 44"/>
              <p:cNvCxnSpPr>
                <a:stCxn id="24" idx="3"/>
                <a:endCxn id="25" idx="1"/>
              </p:cNvCxnSpPr>
              <p:nvPr/>
            </p:nvCxnSpPr>
            <p:spPr bwMode="auto">
              <a:xfrm>
                <a:off x="6143636" y="3573562"/>
                <a:ext cx="846016" cy="288336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7" name="Straight Arrow Connector 56"/>
              <p:cNvCxnSpPr>
                <a:stCxn id="10" idx="3"/>
                <a:endCxn id="23" idx="1"/>
              </p:cNvCxnSpPr>
              <p:nvPr/>
            </p:nvCxnSpPr>
            <p:spPr bwMode="auto">
              <a:xfrm flipV="1">
                <a:off x="4214810" y="3002058"/>
                <a:ext cx="848826" cy="932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2" name="Straight Arrow Connector 61"/>
              <p:cNvCxnSpPr>
                <a:stCxn id="9" idx="3"/>
                <a:endCxn id="22" idx="1"/>
              </p:cNvCxnSpPr>
              <p:nvPr/>
            </p:nvCxnSpPr>
            <p:spPr bwMode="auto">
              <a:xfrm flipV="1">
                <a:off x="4214810" y="4716570"/>
                <a:ext cx="848826" cy="932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3" name="Straight Arrow Connector 62"/>
              <p:cNvCxnSpPr>
                <a:stCxn id="8" idx="3"/>
              </p:cNvCxnSpPr>
              <p:nvPr/>
            </p:nvCxnSpPr>
            <p:spPr bwMode="auto">
              <a:xfrm flipV="1">
                <a:off x="4214810" y="4143380"/>
                <a:ext cx="857256" cy="11014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4" name="Straight Arrow Connector 63"/>
              <p:cNvCxnSpPr>
                <a:stCxn id="11" idx="3"/>
                <a:endCxn id="24" idx="1"/>
              </p:cNvCxnSpPr>
              <p:nvPr/>
            </p:nvCxnSpPr>
            <p:spPr bwMode="auto">
              <a:xfrm flipV="1">
                <a:off x="4214810" y="3573562"/>
                <a:ext cx="848826" cy="932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75" name="TextBox 74"/>
            <p:cNvSpPr txBox="1"/>
            <p:nvPr/>
          </p:nvSpPr>
          <p:spPr>
            <a:xfrm>
              <a:off x="5097308" y="1857364"/>
              <a:ext cx="90345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Results</a:t>
              </a:r>
              <a:endParaRPr lang="en-US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68482" y="1857364"/>
              <a:ext cx="81778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Blocks</a:t>
              </a:r>
              <a:endParaRPr lang="en-US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91311" y="1785926"/>
              <a:ext cx="71365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Input</a:t>
              </a:r>
              <a:endParaRPr lang="en-US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86644" y="2357430"/>
              <a:ext cx="86273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Output</a:t>
              </a:r>
              <a:endParaRPr lang="en-US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 bwMode="auto">
            <a:xfrm>
              <a:off x="428596" y="1785926"/>
              <a:ext cx="8286808" cy="2786082"/>
            </a:xfrm>
            <a:prstGeom prst="roundRect">
              <a:avLst>
                <a:gd name="adj" fmla="val 11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Why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14422"/>
            <a:ext cx="8143875" cy="49292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lots of data.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processed about </a:t>
            </a:r>
            <a:r>
              <a:rPr lang="en-US" sz="2400" b="1" dirty="0" smtClean="0">
                <a:solidFill>
                  <a:srgbClr val="FF2F2F"/>
                </a:solidFill>
                <a:latin typeface="Times New Roman" pitchFamily="18" charset="0"/>
                <a:cs typeface="Times New Roman" pitchFamily="18" charset="0"/>
              </a:rPr>
              <a:t>24 </a:t>
            </a:r>
            <a:r>
              <a:rPr lang="en-US" sz="2400" b="1" dirty="0" err="1" smtClean="0">
                <a:solidFill>
                  <a:srgbClr val="FF2F2F"/>
                </a:solidFill>
                <a:latin typeface="Times New Roman" pitchFamily="18" charset="0"/>
                <a:cs typeface="Times New Roman" pitchFamily="18" charset="0"/>
              </a:rPr>
              <a:t>petabytes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data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 day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2009.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 machine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cannot serve all the data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need a </a:t>
            </a:r>
            <a:r>
              <a:rPr lang="en-US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 system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and process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parallel.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5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Parallel programming?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Threading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hard!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do you facilitate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nodes?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do you scale to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more machines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984250" lvl="1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do you handle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machine failures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2928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MapReduce divides a task into small parts and assigns them to many computers. Later, the results are collected at one place and integrated to form the result dataset.</a:t>
            </a:r>
          </a:p>
        </p:txBody>
      </p:sp>
      <p:pic>
        <p:nvPicPr>
          <p:cNvPr id="2050" name="Picture 2" descr="C:\Users\Hello\Desktop\A\BDA\centralized_syste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786058"/>
            <a:ext cx="7286676" cy="3590950"/>
          </a:xfrm>
          <a:prstGeom prst="rect">
            <a:avLst/>
          </a:prstGeom>
          <a:noFill/>
        </p:spPr>
      </p:pic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2928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5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sz="2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MapReduce is a software framework for easily writing applications which process huge amounts of data in-parallel on large clusters of commodity hardware in a reliable and fault-tolerant manner.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MapReduce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 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+   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</a:p>
          <a:p>
            <a:pPr marL="457200" indent="-457200" algn="just">
              <a:spcBef>
                <a:spcPts val="575"/>
              </a:spcBef>
              <a:buSzPct val="8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                                     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(Mapper)     (Reducer)</a:t>
            </a: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500063" y="4143381"/>
            <a:ext cx="8143875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622300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Mappers read in data from the file system, and output (typically) modified data.</a:t>
            </a:r>
          </a:p>
          <a:p>
            <a:pPr marL="622300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Reducers collect all of the mappers output on the keys, and output (typically) reduced data.</a:t>
            </a:r>
          </a:p>
          <a:p>
            <a:pPr marL="622300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outputted data is written to disk.</a:t>
            </a:r>
          </a:p>
          <a:p>
            <a:pPr marL="622300" indent="-457200" algn="just">
              <a:spcBef>
                <a:spcPts val="575"/>
              </a:spcBef>
              <a:buSzPct val="85000"/>
              <a:buFont typeface="Wingdings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data is in terms of key value pairs.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What is </a:t>
            </a: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 ?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2928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MapReduce algorithm consists two important tasks, namely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0" lvl="1" indent="-3365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4257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Task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takes set of data and convert it into another set of data, where individual elements are broken down into tuples (key-value pairs).</a:t>
            </a:r>
          </a:p>
          <a:p>
            <a:pPr marL="723900" lvl="1" indent="-3365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4257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23900" lvl="1" indent="-336550" algn="just">
              <a:spcBef>
                <a:spcPts val="575"/>
              </a:spcBef>
              <a:buSzPct val="85000"/>
              <a:buFont typeface="+mj-lt"/>
              <a:buAutoNum type="arabicParenR"/>
              <a:tabLst>
                <a:tab pos="0" algn="l"/>
                <a:tab pos="914400" algn="l"/>
                <a:tab pos="1828800" algn="l"/>
                <a:tab pos="24257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Reduce Task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takes the outputs from the Map as an input and combines those data tuples (key-value pairs) into a smaller set of tuples. The reduce task is always performed after the map job.</a:t>
            </a:r>
            <a:endParaRPr lang="en-US" sz="24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Inputs &amp; Outputs </a:t>
            </a:r>
            <a:r>
              <a:rPr lang="en-IN" sz="4000" dirty="0" smtClean="0">
                <a:solidFill>
                  <a:srgbClr val="696464"/>
                </a:solidFill>
                <a:latin typeface="Franklin Gothic Book" pitchFamily="34" charset="0"/>
              </a:rPr>
              <a:t>of MapReduce</a:t>
            </a:r>
            <a:endParaRPr lang="en-IN" sz="4000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500063" y="1285875"/>
            <a:ext cx="8143875" cy="18573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ts val="575"/>
              </a:spcBef>
              <a:buSzPct val="85000"/>
              <a:buFont typeface="Wingdings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MapReduce framework operates on </a:t>
            </a:r>
            <a:r>
              <a:rPr lang="en-US" sz="26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 key, value &gt;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pairs , that is , the framework views the input as a set of &lt; key, value &gt; pairs and produces a set of &lt; key, value &gt; pairs as the output.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2976" y="3429000"/>
          <a:ext cx="6858048" cy="18573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86016"/>
                <a:gridCol w="2286016"/>
                <a:gridCol w="2286016"/>
              </a:tblGrid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Task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Map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 k1 , v1 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list (&lt; k2 , v2 &gt;)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</a:tr>
              <a:tr h="6191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Reduce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 k2 , list(v2) 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list (&lt; k3 , v3 &gt;)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42938" y="200025"/>
            <a:ext cx="7772400" cy="8001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91440" anchor="b"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4000" b="1" dirty="0" smtClean="0">
                <a:solidFill>
                  <a:srgbClr val="696464"/>
                </a:solidFill>
                <a:latin typeface="Franklin Gothic Book" pitchFamily="34" charset="0"/>
              </a:rPr>
              <a:t>MapReduce Example</a:t>
            </a:r>
            <a:endParaRPr lang="en-IN" sz="4000" b="1" dirty="0">
              <a:solidFill>
                <a:srgbClr val="696464"/>
              </a:solidFill>
              <a:latin typeface="Franklin Gothic Book" pitchFamily="34" charset="0"/>
            </a:endParaRPr>
          </a:p>
        </p:txBody>
      </p:sp>
      <p:grpSp>
        <p:nvGrpSpPr>
          <p:cNvPr id="393" name="Group 392"/>
          <p:cNvGrpSpPr/>
          <p:nvPr/>
        </p:nvGrpSpPr>
        <p:grpSpPr>
          <a:xfrm>
            <a:off x="324265" y="1520512"/>
            <a:ext cx="8495470" cy="4766008"/>
            <a:chOff x="324265" y="1520512"/>
            <a:chExt cx="8495470" cy="4766008"/>
          </a:xfrm>
        </p:grpSpPr>
        <p:grpSp>
          <p:nvGrpSpPr>
            <p:cNvPr id="391" name="Group 390"/>
            <p:cNvGrpSpPr/>
            <p:nvPr/>
          </p:nvGrpSpPr>
          <p:grpSpPr>
            <a:xfrm>
              <a:off x="324265" y="1520512"/>
              <a:ext cx="8495470" cy="3837314"/>
              <a:chOff x="381356" y="1702346"/>
              <a:chExt cx="8495470" cy="3837314"/>
            </a:xfrm>
          </p:grpSpPr>
          <p:sp>
            <p:nvSpPr>
              <p:cNvPr id="14" name="Rounded Rectangle 13"/>
              <p:cNvSpPr/>
              <p:nvPr/>
            </p:nvSpPr>
            <p:spPr bwMode="auto">
              <a:xfrm>
                <a:off x="381356" y="3453433"/>
                <a:ext cx="1618876" cy="909024"/>
              </a:xfrm>
              <a:prstGeom prst="roundRect">
                <a:avLst/>
              </a:prstGeom>
              <a:solidFill>
                <a:srgbClr val="F89006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3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Dear Bear River</a:t>
                </a:r>
              </a:p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lang="en-US" sz="1300" dirty="0" smtClean="0">
                    <a:solidFill>
                      <a:schemeClr val="tx1"/>
                    </a:solidFill>
                    <a:cs typeface="Arial" pitchFamily="34" charset="0"/>
                  </a:rPr>
                  <a:t>Car Car River</a:t>
                </a:r>
              </a:p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3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Deer</a:t>
                </a:r>
                <a:r>
                  <a:rPr kumimoji="0" lang="en-US" sz="13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 Car Beer</a:t>
                </a:r>
                <a:endPara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cxnSp>
            <p:nvCxnSpPr>
              <p:cNvPr id="18" name="Straight Arrow Connector 17"/>
              <p:cNvCxnSpPr>
                <a:stCxn id="14" idx="3"/>
                <a:endCxn id="36" idx="1"/>
              </p:cNvCxnSpPr>
              <p:nvPr/>
            </p:nvCxnSpPr>
            <p:spPr bwMode="auto">
              <a:xfrm flipV="1">
                <a:off x="2000232" y="3070727"/>
                <a:ext cx="332992" cy="83721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9" name="Straight Arrow Connector 18"/>
              <p:cNvCxnSpPr>
                <a:stCxn id="14" idx="3"/>
                <a:endCxn id="37" idx="1"/>
              </p:cNvCxnSpPr>
              <p:nvPr/>
            </p:nvCxnSpPr>
            <p:spPr bwMode="auto">
              <a:xfrm>
                <a:off x="2000232" y="3907945"/>
                <a:ext cx="333277" cy="38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1" name="Straight Arrow Connector 20"/>
              <p:cNvCxnSpPr>
                <a:stCxn id="14" idx="3"/>
                <a:endCxn id="35" idx="1"/>
              </p:cNvCxnSpPr>
              <p:nvPr/>
            </p:nvCxnSpPr>
            <p:spPr bwMode="auto">
              <a:xfrm>
                <a:off x="2000232" y="3907945"/>
                <a:ext cx="332992" cy="877294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9" name="Straight Arrow Connector 28"/>
              <p:cNvCxnSpPr>
                <a:stCxn id="36" idx="3"/>
                <a:endCxn id="50" idx="1"/>
              </p:cNvCxnSpPr>
              <p:nvPr/>
            </p:nvCxnSpPr>
            <p:spPr bwMode="auto">
              <a:xfrm flipV="1">
                <a:off x="3629224" y="3069859"/>
                <a:ext cx="346789" cy="868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83" name="Straight Arrow Connector 282"/>
              <p:cNvCxnSpPr>
                <a:stCxn id="37" idx="3"/>
                <a:endCxn id="51" idx="1"/>
              </p:cNvCxnSpPr>
              <p:nvPr/>
            </p:nvCxnSpPr>
            <p:spPr bwMode="auto">
              <a:xfrm flipV="1">
                <a:off x="3629509" y="3907208"/>
                <a:ext cx="346789" cy="1125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86" name="Straight Arrow Connector 285"/>
              <p:cNvCxnSpPr>
                <a:stCxn id="35" idx="3"/>
                <a:endCxn id="49" idx="1"/>
              </p:cNvCxnSpPr>
              <p:nvPr/>
            </p:nvCxnSpPr>
            <p:spPr bwMode="auto">
              <a:xfrm flipV="1">
                <a:off x="3629224" y="4784374"/>
                <a:ext cx="346789" cy="865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5" name="Rectangle 34"/>
              <p:cNvSpPr/>
              <p:nvPr/>
            </p:nvSpPr>
            <p:spPr bwMode="auto">
              <a:xfrm>
                <a:off x="2333224" y="4569239"/>
                <a:ext cx="1296000" cy="43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Deer Car Beer</a:t>
                </a:r>
              </a:p>
            </p:txBody>
          </p:sp>
          <p:sp>
            <p:nvSpPr>
              <p:cNvPr id="36" name="Rectangle 9"/>
              <p:cNvSpPr/>
              <p:nvPr/>
            </p:nvSpPr>
            <p:spPr bwMode="auto">
              <a:xfrm>
                <a:off x="2333224" y="2854727"/>
                <a:ext cx="1296000" cy="43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Dear Bear River</a:t>
                </a:r>
              </a:p>
            </p:txBody>
          </p:sp>
          <p:sp>
            <p:nvSpPr>
              <p:cNvPr id="37" name="Rectangle 10"/>
              <p:cNvSpPr/>
              <p:nvPr/>
            </p:nvSpPr>
            <p:spPr bwMode="auto">
              <a:xfrm>
                <a:off x="2333509" y="3692333"/>
                <a:ext cx="1296000" cy="43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</a:t>
                </a:r>
                <a:r>
                  <a:rPr lang="en-US" sz="1200" dirty="0" err="1" smtClean="0">
                    <a:solidFill>
                      <a:schemeClr val="tx1"/>
                    </a:solidFill>
                    <a:cs typeface="Arial" pitchFamily="34" charset="0"/>
                  </a:rPr>
                  <a:t>Car</a:t>
                </a: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 River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3976013" y="4424374"/>
                <a:ext cx="900000" cy="72000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Deer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Beer , 1</a:t>
                </a:r>
              </a:p>
            </p:txBody>
          </p:sp>
          <p:sp>
            <p:nvSpPr>
              <p:cNvPr id="50" name="Rectangle 9"/>
              <p:cNvSpPr/>
              <p:nvPr/>
            </p:nvSpPr>
            <p:spPr bwMode="auto">
              <a:xfrm>
                <a:off x="3976013" y="2709859"/>
                <a:ext cx="900000" cy="72000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Bear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River , 1</a:t>
                </a:r>
              </a:p>
            </p:txBody>
          </p:sp>
          <p:sp>
            <p:nvSpPr>
              <p:cNvPr id="51" name="Rectangle 10"/>
              <p:cNvSpPr/>
              <p:nvPr/>
            </p:nvSpPr>
            <p:spPr bwMode="auto">
              <a:xfrm>
                <a:off x="3976298" y="3547208"/>
                <a:ext cx="900000" cy="72000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River , 1</a:t>
                </a:r>
              </a:p>
            </p:txBody>
          </p:sp>
          <p:sp>
            <p:nvSpPr>
              <p:cNvPr id="291" name="Rectangle 290"/>
              <p:cNvSpPr/>
              <p:nvPr/>
            </p:nvSpPr>
            <p:spPr bwMode="auto">
              <a:xfrm>
                <a:off x="5304926" y="3971072"/>
                <a:ext cx="900000" cy="72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Deer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Deer , 1</a:t>
                </a:r>
              </a:p>
            </p:txBody>
          </p:sp>
          <p:sp>
            <p:nvSpPr>
              <p:cNvPr id="292" name="Rectangle 9"/>
              <p:cNvSpPr/>
              <p:nvPr/>
            </p:nvSpPr>
            <p:spPr bwMode="auto">
              <a:xfrm>
                <a:off x="5304926" y="2285992"/>
                <a:ext cx="900000" cy="72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Bear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Bear , 1</a:t>
                </a:r>
              </a:p>
            </p:txBody>
          </p:sp>
          <p:sp>
            <p:nvSpPr>
              <p:cNvPr id="293" name="Rectangle 10"/>
              <p:cNvSpPr/>
              <p:nvPr/>
            </p:nvSpPr>
            <p:spPr bwMode="auto">
              <a:xfrm>
                <a:off x="5305211" y="3123341"/>
                <a:ext cx="900000" cy="72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1</a:t>
                </a:r>
              </a:p>
            </p:txBody>
          </p:sp>
          <p:sp>
            <p:nvSpPr>
              <p:cNvPr id="294" name="Rectangle 293"/>
              <p:cNvSpPr/>
              <p:nvPr/>
            </p:nvSpPr>
            <p:spPr bwMode="auto">
              <a:xfrm>
                <a:off x="5304926" y="4819660"/>
                <a:ext cx="900000" cy="72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River , 1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River , 1</a:t>
                </a:r>
              </a:p>
            </p:txBody>
          </p:sp>
          <p:sp>
            <p:nvSpPr>
              <p:cNvPr id="297" name="Rectangle 296"/>
              <p:cNvSpPr/>
              <p:nvPr/>
            </p:nvSpPr>
            <p:spPr bwMode="auto">
              <a:xfrm>
                <a:off x="6590810" y="4150520"/>
                <a:ext cx="900000" cy="360000"/>
              </a:xfrm>
              <a:prstGeom prst="rect">
                <a:avLst/>
              </a:prstGeom>
              <a:solidFill>
                <a:srgbClr val="EC421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Deer , 2</a:t>
                </a:r>
              </a:p>
            </p:txBody>
          </p:sp>
          <p:sp>
            <p:nvSpPr>
              <p:cNvPr id="298" name="Rectangle 9"/>
              <p:cNvSpPr/>
              <p:nvPr/>
            </p:nvSpPr>
            <p:spPr bwMode="auto">
              <a:xfrm>
                <a:off x="6590810" y="2466964"/>
                <a:ext cx="900000" cy="360000"/>
              </a:xfrm>
              <a:prstGeom prst="rect">
                <a:avLst/>
              </a:prstGeom>
              <a:solidFill>
                <a:srgbClr val="EC421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Bear , 2</a:t>
                </a:r>
              </a:p>
            </p:txBody>
          </p:sp>
          <p:sp>
            <p:nvSpPr>
              <p:cNvPr id="299" name="Rectangle 10"/>
              <p:cNvSpPr/>
              <p:nvPr/>
            </p:nvSpPr>
            <p:spPr bwMode="auto">
              <a:xfrm>
                <a:off x="6590810" y="3302788"/>
                <a:ext cx="900000" cy="360000"/>
              </a:xfrm>
              <a:prstGeom prst="rect">
                <a:avLst/>
              </a:prstGeom>
              <a:solidFill>
                <a:srgbClr val="EC421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Car , 3</a:t>
                </a:r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6590810" y="5000203"/>
                <a:ext cx="900000" cy="360000"/>
              </a:xfrm>
              <a:prstGeom prst="rect">
                <a:avLst/>
              </a:prstGeom>
              <a:solidFill>
                <a:srgbClr val="EC4214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200" dirty="0" smtClean="0">
                    <a:solidFill>
                      <a:schemeClr val="tx1"/>
                    </a:solidFill>
                    <a:cs typeface="Arial" pitchFamily="34" charset="0"/>
                  </a:rPr>
                  <a:t>River , 2</a:t>
                </a:r>
              </a:p>
            </p:txBody>
          </p:sp>
          <p:cxnSp>
            <p:nvCxnSpPr>
              <p:cNvPr id="309" name="Straight Arrow Connector 308"/>
              <p:cNvCxnSpPr>
                <a:stCxn id="292" idx="3"/>
                <a:endCxn id="298" idx="1"/>
              </p:cNvCxnSpPr>
              <p:nvPr/>
            </p:nvCxnSpPr>
            <p:spPr bwMode="auto">
              <a:xfrm>
                <a:off x="6204926" y="2645992"/>
                <a:ext cx="385884" cy="97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13" name="Straight Arrow Connector 312"/>
              <p:cNvCxnSpPr>
                <a:stCxn id="294" idx="3"/>
                <a:endCxn id="300" idx="1"/>
              </p:cNvCxnSpPr>
              <p:nvPr/>
            </p:nvCxnSpPr>
            <p:spPr bwMode="auto">
              <a:xfrm>
                <a:off x="6204926" y="5179660"/>
                <a:ext cx="385884" cy="543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14" name="Straight Arrow Connector 313"/>
              <p:cNvCxnSpPr>
                <a:stCxn id="291" idx="3"/>
                <a:endCxn id="297" idx="1"/>
              </p:cNvCxnSpPr>
              <p:nvPr/>
            </p:nvCxnSpPr>
            <p:spPr bwMode="auto">
              <a:xfrm flipV="1">
                <a:off x="6204926" y="4330520"/>
                <a:ext cx="385884" cy="55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15" name="Straight Arrow Connector 314"/>
              <p:cNvCxnSpPr>
                <a:stCxn id="293" idx="3"/>
                <a:endCxn id="299" idx="1"/>
              </p:cNvCxnSpPr>
              <p:nvPr/>
            </p:nvCxnSpPr>
            <p:spPr bwMode="auto">
              <a:xfrm flipV="1">
                <a:off x="6205211" y="3482788"/>
                <a:ext cx="385599" cy="553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25" name="Straight Arrow Connector 324"/>
              <p:cNvCxnSpPr>
                <a:stCxn id="50" idx="3"/>
                <a:endCxn id="292" idx="1"/>
              </p:cNvCxnSpPr>
              <p:nvPr/>
            </p:nvCxnSpPr>
            <p:spPr bwMode="auto">
              <a:xfrm flipV="1">
                <a:off x="4876013" y="2645992"/>
                <a:ext cx="428913" cy="423867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0" name="Straight Arrow Connector 329"/>
              <p:cNvCxnSpPr>
                <a:stCxn id="51" idx="3"/>
                <a:endCxn id="293" idx="1"/>
              </p:cNvCxnSpPr>
              <p:nvPr/>
            </p:nvCxnSpPr>
            <p:spPr bwMode="auto">
              <a:xfrm flipV="1">
                <a:off x="4876298" y="3483341"/>
                <a:ext cx="428913" cy="423867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3" name="Straight Arrow Connector 332"/>
              <p:cNvCxnSpPr>
                <a:stCxn id="49" idx="3"/>
                <a:endCxn id="293" idx="1"/>
              </p:cNvCxnSpPr>
              <p:nvPr/>
            </p:nvCxnSpPr>
            <p:spPr bwMode="auto">
              <a:xfrm flipV="1">
                <a:off x="4876013" y="3483341"/>
                <a:ext cx="429198" cy="1301033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7" name="Straight Arrow Connector 336"/>
              <p:cNvCxnSpPr>
                <a:stCxn id="50" idx="3"/>
                <a:endCxn id="294" idx="1"/>
              </p:cNvCxnSpPr>
              <p:nvPr/>
            </p:nvCxnSpPr>
            <p:spPr bwMode="auto">
              <a:xfrm>
                <a:off x="4876013" y="3069859"/>
                <a:ext cx="428913" cy="2109801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8" name="Straight Arrow Connector 337"/>
              <p:cNvCxnSpPr>
                <a:stCxn id="50" idx="3"/>
                <a:endCxn id="291" idx="1"/>
              </p:cNvCxnSpPr>
              <p:nvPr/>
            </p:nvCxnSpPr>
            <p:spPr bwMode="auto">
              <a:xfrm>
                <a:off x="4876013" y="3069859"/>
                <a:ext cx="428913" cy="1261213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44" name="Straight Arrow Connector 343"/>
              <p:cNvCxnSpPr>
                <a:stCxn id="51" idx="3"/>
              </p:cNvCxnSpPr>
              <p:nvPr/>
            </p:nvCxnSpPr>
            <p:spPr bwMode="auto">
              <a:xfrm flipV="1">
                <a:off x="4876298" y="3286124"/>
                <a:ext cx="428628" cy="621084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48" name="Straight Arrow Connector 347"/>
              <p:cNvCxnSpPr>
                <a:stCxn id="51" idx="3"/>
                <a:endCxn id="294" idx="1"/>
              </p:cNvCxnSpPr>
              <p:nvPr/>
            </p:nvCxnSpPr>
            <p:spPr bwMode="auto">
              <a:xfrm>
                <a:off x="4876298" y="3907208"/>
                <a:ext cx="428628" cy="127245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52" name="Straight Arrow Connector 351"/>
              <p:cNvCxnSpPr>
                <a:stCxn id="49" idx="3"/>
                <a:endCxn id="292" idx="1"/>
              </p:cNvCxnSpPr>
              <p:nvPr/>
            </p:nvCxnSpPr>
            <p:spPr bwMode="auto">
              <a:xfrm flipV="1">
                <a:off x="4876013" y="2645992"/>
                <a:ext cx="428913" cy="213838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55" name="Straight Arrow Connector 354"/>
              <p:cNvCxnSpPr>
                <a:stCxn id="49" idx="3"/>
                <a:endCxn id="291" idx="1"/>
              </p:cNvCxnSpPr>
              <p:nvPr/>
            </p:nvCxnSpPr>
            <p:spPr bwMode="auto">
              <a:xfrm flipV="1">
                <a:off x="4876013" y="4331072"/>
                <a:ext cx="428913" cy="453302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02" name="Rounded Rectangle 301"/>
              <p:cNvSpPr/>
              <p:nvPr/>
            </p:nvSpPr>
            <p:spPr bwMode="auto">
              <a:xfrm>
                <a:off x="7759702" y="3367087"/>
                <a:ext cx="1117124" cy="1080000"/>
              </a:xfrm>
              <a:prstGeom prst="roundRect">
                <a:avLst/>
              </a:prstGeom>
              <a:solidFill>
                <a:srgbClr val="19AF1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r>
                  <a:rPr kumimoji="0" lang="en-US" sz="13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Arial" pitchFamily="34" charset="0"/>
                  </a:rPr>
                  <a:t>Bear , 2</a:t>
                </a:r>
                <a:endParaRPr lang="en-US" sz="1300" dirty="0" smtClean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300" dirty="0" smtClean="0">
                    <a:solidFill>
                      <a:schemeClr val="tx1"/>
                    </a:solidFill>
                    <a:cs typeface="Arial" pitchFamily="34" charset="0"/>
                  </a:rPr>
                  <a:t>Car , 3</a:t>
                </a: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300" dirty="0" smtClean="0">
                    <a:solidFill>
                      <a:schemeClr val="tx1"/>
                    </a:solidFill>
                    <a:cs typeface="Arial" pitchFamily="34" charset="0"/>
                  </a:rPr>
                  <a:t>Deer , 2</a:t>
                </a:r>
                <a:endParaRPr lang="en-US" sz="1300" baseline="0" dirty="0" smtClean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pPr algn="ctr" eaLnBrk="0" hangingPunct="0">
                  <a:buClr>
                    <a:srgbClr val="000000"/>
                  </a:buClr>
                  <a:buSzPct val="100000"/>
                </a:pPr>
                <a:r>
                  <a:rPr lang="en-US" sz="1300" dirty="0" smtClean="0">
                    <a:solidFill>
                      <a:schemeClr val="tx1"/>
                    </a:solidFill>
                    <a:cs typeface="Arial" pitchFamily="34" charset="0"/>
                  </a:rPr>
                  <a:t>River , 2</a:t>
                </a:r>
                <a:endPara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cs typeface="Arial" pitchFamily="34" charset="0"/>
                </a:endParaRPr>
              </a:p>
            </p:txBody>
          </p:sp>
          <p:cxnSp>
            <p:nvCxnSpPr>
              <p:cNvPr id="359" name="Straight Arrow Connector 358"/>
              <p:cNvCxnSpPr>
                <a:stCxn id="298" idx="3"/>
                <a:endCxn id="302" idx="0"/>
              </p:cNvCxnSpPr>
              <p:nvPr/>
            </p:nvCxnSpPr>
            <p:spPr bwMode="auto">
              <a:xfrm>
                <a:off x="7490810" y="2646964"/>
                <a:ext cx="827454" cy="720123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4" name="Straight Arrow Connector 363"/>
              <p:cNvCxnSpPr>
                <a:stCxn id="300" idx="3"/>
                <a:endCxn id="302" idx="2"/>
              </p:cNvCxnSpPr>
              <p:nvPr/>
            </p:nvCxnSpPr>
            <p:spPr bwMode="auto">
              <a:xfrm flipV="1">
                <a:off x="7490810" y="4447087"/>
                <a:ext cx="827454" cy="733116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68" name="Straight Arrow Connector 367"/>
              <p:cNvCxnSpPr>
                <a:stCxn id="299" idx="3"/>
              </p:cNvCxnSpPr>
              <p:nvPr/>
            </p:nvCxnSpPr>
            <p:spPr bwMode="auto">
              <a:xfrm>
                <a:off x="7490810" y="3482788"/>
                <a:ext cx="265563" cy="39079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71" name="Straight Arrow Connector 370"/>
              <p:cNvCxnSpPr>
                <a:stCxn id="297" idx="3"/>
              </p:cNvCxnSpPr>
              <p:nvPr/>
            </p:nvCxnSpPr>
            <p:spPr bwMode="auto">
              <a:xfrm flipV="1">
                <a:off x="7490810" y="4311049"/>
                <a:ext cx="279233" cy="19471"/>
              </a:xfrm>
              <a:prstGeom prst="straightConnector1">
                <a:avLst/>
              </a:prstGeom>
              <a:solidFill>
                <a:srgbClr val="00B8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0" name="TextBox 379"/>
              <p:cNvSpPr txBox="1"/>
              <p:nvPr/>
            </p:nvSpPr>
            <p:spPr>
              <a:xfrm>
                <a:off x="810707" y="1845222"/>
                <a:ext cx="71365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Input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2460132" y="1832522"/>
                <a:ext cx="100219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Splitting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3894933" y="1832522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Mapping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5214155" y="1832522"/>
                <a:ext cx="1047082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Shuffling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6480188" y="1832522"/>
                <a:ext cx="1082990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Reducing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7851120" y="1702346"/>
                <a:ext cx="792846" cy="64633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Final</a:t>
                </a:r>
              </a:p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  <a:latin typeface="Cambria Math" pitchFamily="18" charset="0"/>
                    <a:ea typeface="Cambria Math" pitchFamily="18" charset="0"/>
                    <a:cs typeface="Times New Roman" pitchFamily="18" charset="0"/>
                  </a:rPr>
                  <a:t>Result</a:t>
                </a:r>
                <a:endParaRPr lang="en-US" b="1" dirty="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2" name="TextBox 391"/>
            <p:cNvSpPr txBox="1"/>
            <p:nvPr/>
          </p:nvSpPr>
          <p:spPr>
            <a:xfrm>
              <a:off x="1993890" y="5917188"/>
              <a:ext cx="5097935" cy="36933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0">
              <a:scrgbClr r="0" g="0" b="0"/>
            </a:lnRef>
            <a:fillRef idx="1003">
              <a:schemeClr val="lt1"/>
            </a:fillRef>
            <a:effectRef idx="0">
              <a:scrgbClr r="0" g="0" b="0"/>
            </a:effectRef>
            <a:fontRef idx="major"/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Bell MT" pitchFamily="18" charset="0"/>
                </a:rPr>
                <a:t>The overall MapReduce for Word Count Process</a:t>
              </a:r>
              <a:endParaRPr lang="en-US" b="1" dirty="0">
                <a:solidFill>
                  <a:schemeClr val="tx1"/>
                </a:solidFill>
                <a:latin typeface="Bell MT" pitchFamily="18" charset="0"/>
              </a:endParaRPr>
            </a:p>
          </p:txBody>
        </p:sp>
      </p:grpSp>
      <p:sp>
        <p:nvSpPr>
          <p:cNvPr id="394" name="Oval 3"/>
          <p:cNvSpPr>
            <a:spLocks noChangeArrowheads="1"/>
          </p:cNvSpPr>
          <p:nvPr/>
        </p:nvSpPr>
        <p:spPr bwMode="auto">
          <a:xfrm>
            <a:off x="8543956" y="6210300"/>
            <a:ext cx="457200" cy="457200"/>
          </a:xfrm>
          <a:prstGeom prst="ellipse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algn="just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561FB28-8879-4216-979B-5956CD0700E1}" type="slidenum">
              <a:rPr lang="en-US" sz="1400">
                <a:solidFill>
                  <a:srgbClr val="FFFFFF"/>
                </a:solidFill>
                <a:latin typeface="Franklin Gothic Book" pitchFamily="34" charset="0"/>
              </a:rPr>
              <a:pPr algn="just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US" sz="14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anklin Gothic Book"/>
        <a:ea typeface="Droid Sans Fallback"/>
        <a:cs typeface="Droid Sans Fallback"/>
      </a:majorFont>
      <a:minorFont>
        <a:latin typeface="Perpetua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3127874</TotalTime>
  <Words>765</Words>
  <PresentationFormat>On-screen Show (4:3)</PresentationFormat>
  <Paragraphs>145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Office Theme</vt:lpstr>
      <vt:lpstr>1_Office Theme</vt:lpstr>
      <vt:lpstr>2_Office Theme</vt:lpstr>
      <vt:lpstr>3_Office Theme</vt:lpstr>
      <vt:lpstr>4_Office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i/p and o/p of MapReduce-Data Serialization</dc:title>
  <dc:subject>Big Data Analytics</dc:subject>
  <dc:creator>Maulik Patel (150124116006)</dc:creator>
  <cp:keywords>ALA</cp:keywords>
  <cp:lastModifiedBy>Windows User</cp:lastModifiedBy>
  <cp:revision>397</cp:revision>
  <cp:lastPrinted>1601-01-01T00:00:00Z</cp:lastPrinted>
  <dcterms:created xsi:type="dcterms:W3CDTF">2010-08-24T15:56:10Z</dcterms:created>
  <dcterms:modified xsi:type="dcterms:W3CDTF">2018-07-23T15:56:38Z</dcterms:modified>
</cp:coreProperties>
</file>