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2" r:id="rId4"/>
    <p:sldId id="300" r:id="rId5"/>
    <p:sldId id="303" r:id="rId6"/>
    <p:sldId id="301" r:id="rId7"/>
    <p:sldId id="302" r:id="rId8"/>
    <p:sldId id="306" r:id="rId9"/>
    <p:sldId id="282" r:id="rId10"/>
    <p:sldId id="311" r:id="rId11"/>
    <p:sldId id="307" r:id="rId12"/>
    <p:sldId id="308" r:id="rId13"/>
    <p:sldId id="294" r:id="rId14"/>
    <p:sldId id="309" r:id="rId15"/>
    <p:sldId id="310" r:id="rId16"/>
    <p:sldId id="295" r:id="rId17"/>
    <p:sldId id="296" r:id="rId18"/>
    <p:sldId id="297" r:id="rId19"/>
    <p:sldId id="298" r:id="rId20"/>
    <p:sldId id="299" r:id="rId21"/>
    <p:sldId id="288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48A1F"/>
    <a:srgbClr val="FFFF66"/>
    <a:srgbClr val="66FF66"/>
    <a:srgbClr val="FF9900"/>
    <a:srgbClr val="30FF0D"/>
    <a:srgbClr val="F5AE2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513" autoAdjust="0"/>
    <p:restoredTop sz="97283" autoAdjust="0"/>
  </p:normalViewPr>
  <p:slideViewPr>
    <p:cSldViewPr snapToGrid="0">
      <p:cViewPr varScale="1">
        <p:scale>
          <a:sx n="69" d="100"/>
          <a:sy n="69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F7D41-FF6A-45B4-B983-E7142C044906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274FA-FAC4-495D-A4AF-DFA5B98C9E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7C9E1F18-F852-4DF7-84FA-D6F772ACC5D0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21</a:t>
            </a:fld>
            <a:endParaRPr lang="en-US" dirty="0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452C-99CA-42F6-8F04-849D850C9642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B18C-5436-446D-BB80-87CC9BBA346C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2E0E-5282-4DB8-9E03-82A09F8E2536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092B-2A34-4136-A548-EDE47004FF71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89ED-F78F-4439-AC27-D4E073EAF3A7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E788-95F1-4C3B-94B6-001B8A1DE9F5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91C5-E161-40C6-94C5-D4073C46FF3C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84A-EFEC-4FEA-AEA7-A5C55D1D0912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2A1-35AC-4123-BC7A-3E4179A8F1A3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9AA2-AC0F-4B5B-89C6-CD491BB3B881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182A-1159-4936-A213-81C56C6654E9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578782-14DF-4B65-A73D-AF9AC943956E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7700" y="3733800"/>
            <a:ext cx="78486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SzPct val="85000"/>
              <a:tabLst>
                <a:tab pos="8229600" algn="l"/>
                <a:tab pos="9144000" algn="l"/>
                <a:tab pos="10058400" algn="l"/>
              </a:tabLst>
            </a:pPr>
            <a:r>
              <a:rPr lang="en-US" sz="2200" b="1" i="1" dirty="0" smtClean="0">
                <a:solidFill>
                  <a:srgbClr val="000000"/>
                </a:solidFill>
                <a:latin typeface="Perpetua" pitchFamily="18" charset="0"/>
              </a:rPr>
              <a:t>Prepared </a:t>
            </a:r>
            <a:r>
              <a:rPr lang="en-US" sz="2200" b="1" i="1" dirty="0" smtClean="0">
                <a:solidFill>
                  <a:srgbClr val="000000"/>
                </a:solidFill>
                <a:latin typeface="Perpetua" pitchFamily="18" charset="0"/>
              </a:rPr>
              <a:t>by-</a:t>
            </a:r>
          </a:p>
          <a:p>
            <a:pPr>
              <a:spcBef>
                <a:spcPts val="575"/>
              </a:spcBef>
              <a:buSzPct val="85000"/>
              <a:tabLst>
                <a:tab pos="8229600" algn="l"/>
                <a:tab pos="9144000" algn="l"/>
                <a:tab pos="10058400" algn="l"/>
              </a:tabLst>
            </a:pPr>
            <a:endParaRPr lang="en-US" sz="800" b="1" i="1" dirty="0">
              <a:solidFill>
                <a:srgbClr val="000000"/>
              </a:solidFill>
              <a:latin typeface="Bookman Old Style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b="1" dirty="0">
                <a:solidFill>
                  <a:srgbClr val="000000"/>
                </a:solidFill>
                <a:latin typeface="Bookman Old Style" pitchFamily="18" charset="0"/>
              </a:rPr>
              <a:t>Patel Maulik Satishkumar (150124116006)</a:t>
            </a: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 smtClean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1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 i="1" dirty="0">
                <a:solidFill>
                  <a:srgbClr val="000000"/>
                </a:solidFill>
                <a:latin typeface="Perpetua" pitchFamily="18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         </a:t>
            </a: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dirty="0">
                <a:solidFill>
                  <a:srgbClr val="000000"/>
                </a:solidFill>
                <a:latin typeface="Perpetua" pitchFamily="18" charset="0"/>
              </a:rPr>
              <a:t>Guided By: </a:t>
            </a:r>
            <a:r>
              <a:rPr lang="en-US" sz="2400" b="1" dirty="0">
                <a:solidFill>
                  <a:srgbClr val="000000"/>
                </a:solidFill>
                <a:latin typeface="Perpetua" pitchFamily="18" charset="0"/>
              </a:rPr>
              <a:t>Prof. </a:t>
            </a:r>
            <a:r>
              <a:rPr lang="en-US" sz="2400" b="1" dirty="0" err="1" smtClean="0">
                <a:solidFill>
                  <a:srgbClr val="000000"/>
                </a:solidFill>
                <a:latin typeface="Perpetua" pitchFamily="18" charset="0"/>
              </a:rPr>
              <a:t>Dhaval</a:t>
            </a:r>
            <a:r>
              <a:rPr lang="en-US" sz="2400" b="1" dirty="0" smtClean="0">
                <a:solidFill>
                  <a:srgbClr val="000000"/>
                </a:solidFill>
                <a:latin typeface="Perpetua" pitchFamily="18" charset="0"/>
              </a:rPr>
              <a:t> D. </a:t>
            </a:r>
            <a:r>
              <a:rPr lang="en-US" sz="2400" b="1" dirty="0" err="1" smtClean="0">
                <a:solidFill>
                  <a:srgbClr val="000000"/>
                </a:solidFill>
                <a:latin typeface="Perpetua" pitchFamily="18" charset="0"/>
              </a:rPr>
              <a:t>Vaja</a:t>
            </a: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010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7724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0" y="1576240"/>
            <a:ext cx="7772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.NET Technology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2160711)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1987978"/>
            <a:ext cx="8077200" cy="956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Modifiers, Properties and Indexers, 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Attributes &amp; Reflection API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Properties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755775"/>
            <a:ext cx="8143875" cy="36474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For example, let us have a class named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Student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, with private field for name. We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cannot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directly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access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these field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outside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the class scope, but we can have </a:t>
            </a:r>
            <a:r>
              <a:rPr lang="en-US" sz="2200" i="1" dirty="0" smtClean="0">
                <a:latin typeface="Bookman Old Style" pitchFamily="18" charset="0"/>
                <a:cs typeface="Times New Roman" pitchFamily="18" charset="0"/>
              </a:rPr>
              <a:t>properties for accessing these private fields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So, to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access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this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private (hidden) field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         outside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 class we will use this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concept of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Properties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Properties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using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System;</a:t>
            </a:r>
          </a:p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namespace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Properties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Student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private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string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name = "not known";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string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Name       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// Declare a Name property of type string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b="1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get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return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b="1" dirty="0" smtClean="0">
                <a:latin typeface="Bell MT" pitchFamily="18" charset="0"/>
                <a:cs typeface="Courier New" pitchFamily="49" charset="0"/>
              </a:rPr>
              <a:t>name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b="1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set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	</a:t>
            </a:r>
            <a:r>
              <a:rPr lang="en-IN" sz="1900" b="1" dirty="0" smtClean="0">
                <a:latin typeface="Bell MT" pitchFamily="18" charset="0"/>
                <a:cs typeface="Courier New" pitchFamily="49" charset="0"/>
              </a:rPr>
              <a:t>name = </a:t>
            </a:r>
            <a:r>
              <a:rPr lang="en-IN" sz="1900" b="1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value</a:t>
            </a:r>
            <a:r>
              <a:rPr lang="en-IN" sz="1900" b="1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}</a:t>
            </a:r>
            <a:endParaRPr lang="en-US" sz="1900" dirty="0">
              <a:latin typeface="Bell MT" pitchFamily="18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Properties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 override string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ToString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()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return </a:t>
            </a:r>
            <a:r>
              <a:rPr lang="en-IN" sz="1900" dirty="0" smtClean="0">
                <a:solidFill>
                  <a:srgbClr val="FF0000"/>
                </a:solidFill>
                <a:latin typeface="Bell MT" pitchFamily="18" charset="0"/>
                <a:cs typeface="Courier New" pitchFamily="49" charset="0"/>
              </a:rPr>
              <a:t>"Name = " 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+ Name;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Demo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     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static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void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Main()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       {		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   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Student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S = new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Student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();</a:t>
            </a:r>
            <a:r>
              <a:rPr lang="en-IN" dirty="0" smtClean="0">
                <a:latin typeface="Bell MT" pitchFamily="18" charset="0"/>
                <a:cs typeface="Courier New" pitchFamily="49" charset="0"/>
              </a:rPr>
              <a:t>         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// Create a new Student object</a:t>
            </a:r>
          </a:p>
          <a:p>
            <a:pPr defTabSz="540000"/>
            <a:endParaRPr lang="en-IN" sz="1000" dirty="0" smtClean="0">
              <a:solidFill>
                <a:srgbClr val="148A1F"/>
              </a:solidFill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     S.Name = </a:t>
            </a:r>
            <a:r>
              <a:rPr lang="en-IN" sz="1900" dirty="0" smtClean="0">
                <a:solidFill>
                  <a:srgbClr val="FF0000"/>
                </a:solidFill>
                <a:latin typeface="Bell MT" pitchFamily="18" charset="0"/>
                <a:cs typeface="Courier New" pitchFamily="49" charset="0"/>
              </a:rPr>
              <a:t>“Maulik"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                    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// Setting name of the student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   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Console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.WriteLine</a:t>
            </a:r>
            <a:r>
              <a:rPr lang="en-IN" sz="1900" dirty="0" smtClean="0">
                <a:solidFill>
                  <a:srgbClr val="FF0000"/>
                </a:solidFill>
                <a:latin typeface="Bell MT" pitchFamily="18" charset="0"/>
                <a:cs typeface="Courier New" pitchFamily="49" charset="0"/>
              </a:rPr>
              <a:t>("Student Info: {0}"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, S);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   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Console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.ReadKey();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        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}</a:t>
            </a:r>
            <a:endParaRPr lang="en-US" sz="1900" dirty="0">
              <a:latin typeface="Bell MT" pitchFamily="18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81880" y="5404009"/>
            <a:ext cx="3376294" cy="966311"/>
            <a:chOff x="4874260" y="5404009"/>
            <a:chExt cx="3376294" cy="966311"/>
          </a:xfrm>
        </p:grpSpPr>
        <p:sp>
          <p:nvSpPr>
            <p:cNvPr id="7" name="Rectangle 6"/>
            <p:cNvSpPr/>
            <p:nvPr/>
          </p:nvSpPr>
          <p:spPr>
            <a:xfrm>
              <a:off x="4881879" y="5405120"/>
              <a:ext cx="3368675" cy="9652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 algn="ctr"/>
              <a:r>
                <a:rPr lang="en-US" sz="2000" dirty="0" smtClean="0"/>
                <a:t>Student Info: name=Maulik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4260" y="5404009"/>
              <a:ext cx="431800" cy="9644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Franklin Gothic Heavy" pitchFamily="34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Franklin Gothic Heavy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Indexers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Indexer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concept is object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act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an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array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Indexer is an object to be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indexed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in the same way as an array.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Indexer modifier can be private, public, protected or internal.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 return type can be any valid C# types.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Indexers in C#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must have at least one parameter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 Else the </a:t>
            </a:r>
            <a:r>
              <a:rPr lang="en-US" sz="2200" i="1" dirty="0" smtClean="0">
                <a:latin typeface="Bookman Old Style" pitchFamily="18" charset="0"/>
                <a:cs typeface="Times New Roman" pitchFamily="18" charset="0"/>
              </a:rPr>
              <a:t>compilation error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using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System;</a:t>
            </a:r>
          </a:p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using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System.Collections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namespace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Indexers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ParentClass</a:t>
            </a:r>
            <a:endParaRPr lang="en-IN" sz="1900" dirty="0" smtClean="0"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private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string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  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range = new string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5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string 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this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int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indexrange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endParaRPr lang="en-IN" sz="1900" dirty="0" smtClean="0"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get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return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indexrange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set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	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 [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indexrange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value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}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Indexers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38200" y="1231900"/>
            <a:ext cx="7543800" cy="5257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1" rtlCol="0" anchor="ctr"/>
          <a:lstStyle/>
          <a:p>
            <a:pPr defTabSz="540000"/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		        //The Above Class just act as array declaration using this pointer</a:t>
            </a:r>
            <a:endParaRPr lang="en-IN" sz="1900" dirty="0" smtClean="0"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Childclass</a:t>
            </a:r>
            <a:endParaRPr lang="en-IN" sz="1900" dirty="0" smtClean="0"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public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static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void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Main()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{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ParentClass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new </a:t>
            </a:r>
            <a:r>
              <a:rPr lang="en-IN" sz="1900" dirty="0" err="1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ParentClass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();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     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//The Above Class </a:t>
            </a:r>
            <a:r>
              <a:rPr lang="en-IN" sz="1700" dirty="0" err="1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ParentClass</a:t>
            </a:r>
            <a:r>
              <a:rPr lang="en-IN" sz="17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 create one object name is </a:t>
            </a:r>
            <a:r>
              <a:rPr lang="en-IN" sz="1700" dirty="0" err="1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obj</a:t>
            </a:r>
            <a:endParaRPr lang="en-IN" sz="1700" dirty="0" smtClean="0">
              <a:solidFill>
                <a:srgbClr val="148A1F"/>
              </a:solidFill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000" dirty="0" smtClean="0">
                <a:solidFill>
                  <a:srgbClr val="148A1F"/>
                </a:solidFill>
                <a:latin typeface="Bell MT" pitchFamily="18" charset="0"/>
                <a:cs typeface="Courier New" pitchFamily="49" charset="0"/>
              </a:rPr>
              <a:t> </a:t>
            </a:r>
            <a:endParaRPr lang="en-IN" sz="200" dirty="0" smtClean="0">
              <a:solidFill>
                <a:srgbClr val="148A1F"/>
              </a:solidFill>
              <a:latin typeface="Bell MT" pitchFamily="18" charset="0"/>
              <a:cs typeface="Courier New" pitchFamily="49" charset="0"/>
            </a:endParaRP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0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"ONE";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1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"TWO";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2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= "THREE";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Console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.WriteLine</a:t>
            </a:r>
            <a:r>
              <a:rPr lang="en-IN" sz="1900" dirty="0" smtClean="0">
                <a:solidFill>
                  <a:srgbClr val="FF0000"/>
                </a:solidFill>
                <a:latin typeface="Bell MT" pitchFamily="18" charset="0"/>
                <a:cs typeface="Courier New" pitchFamily="49" charset="0"/>
              </a:rPr>
              <a:t>("{0} ,{1} ,{2}"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,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0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, 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1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,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obj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 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IN" sz="1900" dirty="0" smtClean="0">
                <a:latin typeface="Bell MT" pitchFamily="18" charset="0"/>
                <a:cs typeface="Arial" pitchFamily="34" charset="0"/>
              </a:rPr>
              <a:t>2</a:t>
            </a:r>
            <a:r>
              <a:rPr lang="en-IN" sz="19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	</a:t>
            </a:r>
            <a:r>
              <a:rPr lang="en-IN" sz="1900" dirty="0" err="1" smtClean="0">
                <a:solidFill>
                  <a:srgbClr val="0000CC"/>
                </a:solidFill>
                <a:latin typeface="Bell MT" pitchFamily="18" charset="0"/>
                <a:cs typeface="Courier New" pitchFamily="49" charset="0"/>
              </a:rPr>
              <a:t>Console</a:t>
            </a:r>
            <a:r>
              <a:rPr lang="en-IN" sz="1900" dirty="0" err="1" smtClean="0">
                <a:latin typeface="Bell MT" pitchFamily="18" charset="0"/>
                <a:cs typeface="Courier New" pitchFamily="49" charset="0"/>
              </a:rPr>
              <a:t>.ReadLine</a:t>
            </a:r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();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	}</a:t>
            </a:r>
          </a:p>
          <a:p>
            <a:pPr defTabSz="540000"/>
            <a:r>
              <a:rPr lang="en-IN" sz="1900" dirty="0" smtClean="0">
                <a:latin typeface="Bell MT" pitchFamily="18" charset="0"/>
                <a:cs typeface="Courier New" pitchFamily="49" charset="0"/>
              </a:rPr>
              <a:t>}</a:t>
            </a:r>
            <a:endParaRPr lang="en-US" sz="1900" dirty="0">
              <a:latin typeface="Bell MT" pitchFamily="18" charset="0"/>
              <a:cs typeface="Courier New" pitchFamily="49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Indexers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81879" y="5389880"/>
            <a:ext cx="3368675" cy="965200"/>
            <a:chOff x="4660899" y="5359400"/>
            <a:chExt cx="3368675" cy="965200"/>
          </a:xfrm>
        </p:grpSpPr>
        <p:sp>
          <p:nvSpPr>
            <p:cNvPr id="11" name="Rectangle 10"/>
            <p:cNvSpPr/>
            <p:nvPr/>
          </p:nvSpPr>
          <p:spPr>
            <a:xfrm>
              <a:off x="4660899" y="5359400"/>
              <a:ext cx="3368675" cy="9652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 algn="ctr"/>
              <a:r>
                <a:rPr lang="en-US" sz="2000" dirty="0" smtClean="0"/>
                <a:t>ONE, TWO, THREE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60900" y="5360194"/>
              <a:ext cx="431800" cy="9644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Franklin Gothic Heavy" pitchFamily="34" charset="0"/>
                </a:rPr>
                <a:t>OUTPUT</a:t>
              </a:r>
              <a:endParaRPr lang="en-US" sz="1600" dirty="0">
                <a:solidFill>
                  <a:schemeClr val="tx1"/>
                </a:solidFill>
                <a:latin typeface="Franklin Gothic Heavy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Attributes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An attribute is a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declarative tag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that is used to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convey information to runtime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about the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behaviors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of various elements like classes, methods, structures, enumerators, assemblies etc.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You can add declarative information to a program by using an attribute. A declarative tag is depicted by square ([ ]) brackets placed above the element it is used for.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Attributes are </a:t>
            </a:r>
            <a:r>
              <a:rPr lang="en-IN" sz="2200" b="1" i="1" dirty="0" smtClean="0">
                <a:latin typeface="Bookman Old Style" pitchFamily="18" charset="0"/>
                <a:cs typeface="Times New Roman" pitchFamily="18" charset="0"/>
              </a:rPr>
              <a:t>used for adding metadata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, such as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compiler instruction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 and other information such as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comments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,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description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,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methods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 and </a:t>
            </a:r>
            <a:r>
              <a:rPr lang="en-IN" sz="2200" i="1" dirty="0" smtClean="0">
                <a:latin typeface="Bookman Old Style" pitchFamily="18" charset="0"/>
                <a:cs typeface="Times New Roman" pitchFamily="18" charset="0"/>
              </a:rPr>
              <a:t>classes</a:t>
            </a:r>
            <a:r>
              <a:rPr lang="en-IN" sz="2200" dirty="0" smtClean="0">
                <a:latin typeface="Bookman Old Style" pitchFamily="18" charset="0"/>
                <a:cs typeface="Times New Roman" pitchFamily="18" charset="0"/>
              </a:rPr>
              <a:t> to a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Attributes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39838"/>
            <a:ext cx="8143875" cy="5424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The .NET Framework provides two types of attributes: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latin typeface="Bookman Old Style" pitchFamily="18" charset="0"/>
                <a:cs typeface="Times New Roman" pitchFamily="18" charset="0"/>
              </a:rPr>
              <a:t>Pre-defined</a:t>
            </a: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 Attributes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lphaL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The </a:t>
            </a:r>
            <a:r>
              <a:rPr lang="en-IN" sz="2000" b="1" dirty="0" smtClean="0">
                <a:latin typeface="Bookman Old Style" pitchFamily="18" charset="0"/>
                <a:cs typeface="Times New Roman" pitchFamily="18" charset="0"/>
              </a:rPr>
              <a:t>Custom</a:t>
            </a: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Bookman Old Style" pitchFamily="18" charset="0"/>
                <a:cs typeface="Times New Roman" pitchFamily="18" charset="0"/>
              </a:rPr>
              <a:t>built</a:t>
            </a: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 attributes 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Syntax for specifying an attribute is as follows: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Name of the attribute and its values are specified within the square brackets, before the element to which the attribute is applied</a:t>
            </a: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latin typeface="Bookman Old Style" pitchFamily="18" charset="0"/>
                <a:cs typeface="Times New Roman" pitchFamily="18" charset="0"/>
              </a:rPr>
              <a:t>Positional parameter specify the essential information and the name parameters specify the optional information.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0036" y="2884055"/>
            <a:ext cx="6483928" cy="1701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spcBef>
                <a:spcPts val="575"/>
              </a:spcBef>
              <a:buSzPct val="85000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cs typeface="Times New Roman" pitchFamily="18" charset="0"/>
              </a:rPr>
              <a:t>	[ attribute ( positional_parametres, name_parameter = value,…) ]</a:t>
            </a:r>
          </a:p>
          <a:p>
            <a:pPr marL="0" lvl="1">
              <a:spcBef>
                <a:spcPts val="575"/>
              </a:spcBef>
              <a:buSzPct val="85000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cs typeface="Times New Roman" pitchFamily="18" charset="0"/>
              </a:rPr>
              <a:t>	{</a:t>
            </a:r>
          </a:p>
          <a:p>
            <a:pPr marL="0" lvl="1">
              <a:spcBef>
                <a:spcPts val="575"/>
              </a:spcBef>
              <a:buSzPct val="85000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cs typeface="Times New Roman" pitchFamily="18" charset="0"/>
              </a:rPr>
              <a:t>		Element ;</a:t>
            </a:r>
          </a:p>
          <a:p>
            <a:pPr marL="0" lvl="1">
              <a:spcBef>
                <a:spcPts val="575"/>
              </a:spcBef>
              <a:buSzPct val="85000"/>
              <a:tabLst>
                <a:tab pos="0" algn="l"/>
                <a:tab pos="8128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dirty="0" smtClean="0">
                <a:cs typeface="Times New Roman" pitchFamily="18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Reflection API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Reflection objects are </a:t>
            </a:r>
            <a:r>
              <a:rPr lang="en-US" sz="2200" b="1" i="1" dirty="0" smtClean="0">
                <a:latin typeface="Bookman Old Style" pitchFamily="18" charset="0"/>
              </a:rPr>
              <a:t>used for obtaining type information at runtime</a:t>
            </a:r>
            <a:r>
              <a:rPr lang="en-US" sz="2200" dirty="0" smtClean="0">
                <a:latin typeface="Bookman Old Style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.NET Framework's Reflection API </a:t>
            </a:r>
            <a:r>
              <a:rPr lang="en-US" sz="2200" i="1" dirty="0" smtClean="0">
                <a:latin typeface="Bookman Old Style" pitchFamily="18" charset="0"/>
              </a:rPr>
              <a:t>allows fetching</a:t>
            </a:r>
            <a:r>
              <a:rPr lang="en-US" sz="2200" dirty="0" smtClean="0">
                <a:latin typeface="Bookman Old Style" pitchFamily="18" charset="0"/>
              </a:rPr>
              <a:t> type (assembly) information at runtime</a:t>
            </a:r>
            <a:r>
              <a:rPr lang="en-IN" sz="2200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programmatically.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The classes that </a:t>
            </a:r>
            <a:r>
              <a:rPr lang="en-US" sz="2200" i="1" dirty="0" smtClean="0">
                <a:latin typeface="Bookman Old Style" pitchFamily="18" charset="0"/>
              </a:rPr>
              <a:t>give access to the metadata </a:t>
            </a:r>
            <a:r>
              <a:rPr lang="en-US" sz="2200" dirty="0" smtClean="0">
                <a:latin typeface="Bookman Old Style" pitchFamily="18" charset="0"/>
              </a:rPr>
              <a:t>of a running program are in the </a:t>
            </a:r>
            <a:r>
              <a:rPr lang="en-US" sz="2200" b="1" dirty="0" err="1" smtClean="0">
                <a:latin typeface="Bookman Old Style" pitchFamily="18" charset="0"/>
              </a:rPr>
              <a:t>System.Reflection</a:t>
            </a:r>
            <a:r>
              <a:rPr lang="en-US" sz="2200" dirty="0" smtClean="0">
                <a:latin typeface="Bookman Old Style" pitchFamily="18" charset="0"/>
              </a:rPr>
              <a:t> namespace.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The </a:t>
            </a:r>
            <a:r>
              <a:rPr lang="en-US" sz="2200" b="1" dirty="0" err="1" smtClean="0">
                <a:latin typeface="Bookman Old Style" pitchFamily="18" charset="0"/>
              </a:rPr>
              <a:t>System.Reflection</a:t>
            </a:r>
            <a:r>
              <a:rPr lang="en-US" sz="2200" dirty="0" smtClean="0">
                <a:latin typeface="Bookman Old Style" pitchFamily="18" charset="0"/>
              </a:rPr>
              <a:t> namespace contains classes that allow you to obtain information about the</a:t>
            </a:r>
            <a:r>
              <a:rPr lang="en-IN" sz="2200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application and to dynamically add types, values, and objects to the application.</a:t>
            </a:r>
            <a:endParaRPr lang="en-IN" sz="22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Reflection API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452136"/>
            <a:ext cx="8143875" cy="4117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Applications of </a:t>
            </a:r>
            <a:r>
              <a:rPr lang="en-US" sz="2200" b="1" i="1" dirty="0" smtClean="0">
                <a:latin typeface="Bookman Old Style" pitchFamily="18" charset="0"/>
              </a:rPr>
              <a:t>Reflections</a:t>
            </a:r>
            <a:r>
              <a:rPr lang="en-US" sz="2200" dirty="0" smtClean="0">
                <a:latin typeface="Bookman Old Style" pitchFamily="18" charset="0"/>
              </a:rPr>
              <a:t> are as follows: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901700" lvl="2" indent="-457200">
              <a:buFont typeface="Wingdings" pitchFamily="2" charset="2"/>
              <a:buChar char="ü"/>
            </a:pPr>
            <a:r>
              <a:rPr lang="en-US" sz="2200" dirty="0" smtClean="0">
                <a:latin typeface="Bookman Old Style" pitchFamily="18" charset="0"/>
              </a:rPr>
              <a:t>It </a:t>
            </a:r>
            <a:r>
              <a:rPr lang="en-US" sz="2200" i="1" dirty="0" smtClean="0">
                <a:latin typeface="Bookman Old Style" pitchFamily="18" charset="0"/>
              </a:rPr>
              <a:t>allows </a:t>
            </a:r>
            <a:r>
              <a:rPr lang="en-US" sz="2200" b="1" i="1" dirty="0" smtClean="0">
                <a:latin typeface="Bookman Old Style" pitchFamily="18" charset="0"/>
              </a:rPr>
              <a:t>view</a:t>
            </a:r>
            <a:r>
              <a:rPr lang="en-US" sz="2200" i="1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attribute information at runtime.</a:t>
            </a:r>
          </a:p>
          <a:p>
            <a:pPr marL="901700" lvl="2" indent="-457200">
              <a:buFont typeface="Wingdings" pitchFamily="2" charset="2"/>
              <a:buChar char="ü"/>
            </a:pPr>
            <a:endParaRPr lang="en-IN" sz="2200" dirty="0" smtClean="0">
              <a:latin typeface="Bookman Old Style" pitchFamily="18" charset="0"/>
            </a:endParaRPr>
          </a:p>
          <a:p>
            <a:pPr marL="901700" lvl="2" indent="-457200">
              <a:buFont typeface="Wingdings" pitchFamily="2" charset="2"/>
              <a:buChar char="ü"/>
            </a:pPr>
            <a:r>
              <a:rPr lang="en-US" sz="2200" dirty="0" smtClean="0">
                <a:latin typeface="Bookman Old Style" pitchFamily="18" charset="0"/>
              </a:rPr>
              <a:t>It </a:t>
            </a:r>
            <a:r>
              <a:rPr lang="en-US" sz="2200" i="1" dirty="0" smtClean="0">
                <a:latin typeface="Bookman Old Style" pitchFamily="18" charset="0"/>
              </a:rPr>
              <a:t>allows </a:t>
            </a:r>
            <a:r>
              <a:rPr lang="en-US" sz="2200" b="1" i="1" dirty="0" smtClean="0">
                <a:latin typeface="Bookman Old Style" pitchFamily="18" charset="0"/>
              </a:rPr>
              <a:t>examining</a:t>
            </a:r>
            <a:r>
              <a:rPr lang="en-US" sz="2200" i="1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various types in an assembly and </a:t>
            </a:r>
            <a:r>
              <a:rPr lang="en-US" sz="2200" b="1" i="1" dirty="0" smtClean="0">
                <a:latin typeface="Bookman Old Style" pitchFamily="18" charset="0"/>
              </a:rPr>
              <a:t>instantiate</a:t>
            </a:r>
            <a:r>
              <a:rPr lang="en-US" sz="2200" dirty="0" smtClean="0">
                <a:latin typeface="Bookman Old Style" pitchFamily="18" charset="0"/>
              </a:rPr>
              <a:t> these types.</a:t>
            </a:r>
          </a:p>
          <a:p>
            <a:pPr marL="901700" lvl="2" indent="-457200">
              <a:buFont typeface="Wingdings" pitchFamily="2" charset="2"/>
              <a:buChar char="ü"/>
            </a:pPr>
            <a:endParaRPr lang="en-IN" sz="2200" dirty="0" smtClean="0">
              <a:latin typeface="Bookman Old Style" pitchFamily="18" charset="0"/>
            </a:endParaRPr>
          </a:p>
          <a:p>
            <a:pPr marL="901700" lvl="2" indent="-457200">
              <a:buFont typeface="Wingdings" pitchFamily="2" charset="2"/>
              <a:buChar char="ü"/>
            </a:pPr>
            <a:r>
              <a:rPr lang="en-US" sz="2200" dirty="0" smtClean="0">
                <a:latin typeface="Bookman Old Style" pitchFamily="18" charset="0"/>
              </a:rPr>
              <a:t>It </a:t>
            </a:r>
            <a:r>
              <a:rPr lang="en-US" sz="2200" i="1" dirty="0" smtClean="0">
                <a:latin typeface="Bookman Old Style" pitchFamily="18" charset="0"/>
              </a:rPr>
              <a:t>allows</a:t>
            </a:r>
            <a:r>
              <a:rPr lang="en-US" sz="2200" dirty="0" smtClean="0">
                <a:latin typeface="Bookman Old Style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</a:rPr>
              <a:t>late</a:t>
            </a:r>
            <a:r>
              <a:rPr lang="en-US" sz="2200" dirty="0" smtClean="0">
                <a:latin typeface="Bookman Old Style" pitchFamily="18" charset="0"/>
              </a:rPr>
              <a:t> </a:t>
            </a:r>
            <a:r>
              <a:rPr lang="en-US" sz="2200" b="1" i="1" dirty="0" smtClean="0">
                <a:latin typeface="Bookman Old Style" pitchFamily="18" charset="0"/>
              </a:rPr>
              <a:t>binding</a:t>
            </a:r>
            <a:r>
              <a:rPr lang="en-US" sz="2200" dirty="0" smtClean="0">
                <a:latin typeface="Bookman Old Style" pitchFamily="18" charset="0"/>
              </a:rPr>
              <a:t> to methods and properties.</a:t>
            </a:r>
          </a:p>
          <a:p>
            <a:pPr marL="901700" lvl="2" indent="-457200">
              <a:buFont typeface="Wingdings" pitchFamily="2" charset="2"/>
              <a:buChar char="ü"/>
            </a:pPr>
            <a:endParaRPr lang="en-IN" sz="2200" dirty="0" smtClean="0">
              <a:latin typeface="Bookman Old Style" pitchFamily="18" charset="0"/>
            </a:endParaRPr>
          </a:p>
          <a:p>
            <a:pPr marL="901700" lvl="2" indent="-457200">
              <a:buFont typeface="Wingdings" pitchFamily="2" charset="2"/>
              <a:buChar char="ü"/>
            </a:pPr>
            <a:r>
              <a:rPr lang="en-US" sz="2200" dirty="0" smtClean="0">
                <a:latin typeface="Bookman Old Style" pitchFamily="18" charset="0"/>
              </a:rPr>
              <a:t>It </a:t>
            </a:r>
            <a:r>
              <a:rPr lang="en-US" sz="2200" i="1" dirty="0" smtClean="0">
                <a:latin typeface="Bookman Old Style" pitchFamily="18" charset="0"/>
              </a:rPr>
              <a:t>allows </a:t>
            </a:r>
            <a:r>
              <a:rPr lang="en-US" sz="2200" b="1" i="1" dirty="0" smtClean="0">
                <a:latin typeface="Bookman Old Style" pitchFamily="18" charset="0"/>
              </a:rPr>
              <a:t>creating new types</a:t>
            </a:r>
            <a:r>
              <a:rPr lang="en-US" sz="2200" b="1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at runtime and then performs some tasks using those types.</a:t>
            </a:r>
            <a:endParaRPr lang="en-IN" sz="22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21" name="Text Box 1"/>
          <p:cNvSpPr txBox="1">
            <a:spLocks noChangeArrowheads="1"/>
          </p:cNvSpPr>
          <p:nvPr/>
        </p:nvSpPr>
        <p:spPr bwMode="auto">
          <a:xfrm>
            <a:off x="647700" y="1476375"/>
            <a:ext cx="5118100" cy="2790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Modifiers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Property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Indexers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l-NL" sz="2800" dirty="0" smtClean="0">
                <a:solidFill>
                  <a:schemeClr val="tx1"/>
                </a:solidFill>
                <a:latin typeface="Bookman Old Style" pitchFamily="18" charset="0"/>
                <a:cs typeface="Times New Roman" pitchFamily="18" charset="0"/>
              </a:rPr>
              <a:t>Attributes</a:t>
            </a:r>
          </a:p>
          <a:p>
            <a:pPr marL="622300" lvl="1" indent="-53975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800" dirty="0" smtClean="0">
                <a:latin typeface="Bookman Old Style" pitchFamily="18" charset="0"/>
                <a:cs typeface="Times New Roman" pitchFamily="18" charset="0"/>
              </a:rPr>
              <a:t>Reflection API</a:t>
            </a:r>
            <a:endParaRPr lang="en-US" sz="2800" dirty="0">
              <a:solidFill>
                <a:schemeClr val="tx1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Reflection API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44500" indent="-444500"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Bookman Old Style" pitchFamily="18" charset="0"/>
              </a:rPr>
              <a:t>Reflection </a:t>
            </a:r>
            <a:r>
              <a:rPr lang="en-US" sz="2200" dirty="0" smtClean="0">
                <a:latin typeface="Bookman Old Style" pitchFamily="18" charset="0"/>
              </a:rPr>
              <a:t>enables us to use code that is not available at compile time</a:t>
            </a:r>
            <a:r>
              <a:rPr lang="en-US" sz="2200" dirty="0" smtClean="0">
                <a:latin typeface="Bookman Old Style" pitchFamily="18" charset="0"/>
              </a:rPr>
              <a:t>.</a:t>
            </a:r>
          </a:p>
          <a:p>
            <a:pPr marL="444500" indent="-444500">
              <a:buSzPct val="85000"/>
              <a:buFont typeface="Wingdings" pitchFamily="2" charset="2"/>
              <a:buChar char="q"/>
            </a:pPr>
            <a:endParaRPr lang="en-IN" sz="2200" dirty="0" smtClean="0">
              <a:latin typeface="Bookman Old Style" pitchFamily="18" charset="0"/>
            </a:endParaRPr>
          </a:p>
          <a:p>
            <a:pPr marL="444500" indent="-444500">
              <a:buSzPct val="85000"/>
              <a:buFont typeface="Wingdings" pitchFamily="2" charset="2"/>
              <a:buChar char="q"/>
            </a:pPr>
            <a:r>
              <a:rPr lang="en-US" sz="2200" dirty="0" smtClean="0">
                <a:latin typeface="Bookman Old Style" pitchFamily="18" charset="0"/>
              </a:rPr>
              <a:t>.NET Reflection allows an application to collect information about itself and also to manipulate on itself</a:t>
            </a:r>
            <a:r>
              <a:rPr lang="en-US" sz="2200" dirty="0" smtClean="0">
                <a:latin typeface="Bookman Old Style" pitchFamily="18" charset="0"/>
              </a:rPr>
              <a:t>.</a:t>
            </a:r>
          </a:p>
          <a:p>
            <a:pPr marL="444500" indent="-444500">
              <a:buSzPct val="85000"/>
              <a:buFont typeface="Wingdings" pitchFamily="2" charset="2"/>
              <a:buChar char="q"/>
            </a:pPr>
            <a:endParaRPr lang="en-US" sz="2200" dirty="0" smtClean="0">
              <a:latin typeface="Bookman Old Style" pitchFamily="18" charset="0"/>
            </a:endParaRPr>
          </a:p>
          <a:p>
            <a:pPr marL="444500" indent="-4445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With </a:t>
            </a:r>
            <a:r>
              <a:rPr lang="en-US" sz="2200" dirty="0" smtClean="0">
                <a:latin typeface="Bookman Old Style" pitchFamily="18" charset="0"/>
              </a:rPr>
              <a:t>Reflection, we can dynamically create an instance of a type, bind the type to an existing object, or</a:t>
            </a:r>
            <a:r>
              <a:rPr lang="en-IN" sz="2200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get the type from an existing object and invoke its methods or access its fields and properties</a:t>
            </a:r>
            <a:r>
              <a:rPr lang="en-US" sz="2200" dirty="0" smtClean="0">
                <a:latin typeface="Bookman Old Style" pitchFamily="18" charset="0"/>
              </a:rPr>
              <a:t>.</a:t>
            </a:r>
          </a:p>
          <a:p>
            <a:pPr marL="444500" indent="-4445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2200" dirty="0" smtClean="0">
              <a:latin typeface="Bookman Old Style" pitchFamily="18" charset="0"/>
            </a:endParaRPr>
          </a:p>
          <a:p>
            <a:pPr marL="444500" indent="-4445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</a:rPr>
              <a:t>We can also access attribute information using Reflection</a:t>
            </a:r>
            <a:r>
              <a:rPr lang="en-US" sz="2200" dirty="0" smtClean="0">
                <a:latin typeface="Bookman Old Style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>
                <a:solidFill>
                  <a:srgbClr val="696464"/>
                </a:solidFill>
                <a:latin typeface="Franklin Gothic Book" pitchFamily="34" charset="0"/>
              </a:rPr>
              <a:t>References 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6B76697-04F9-4EEA-AA69-75D126C65E80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21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Up Ribbon 6"/>
          <p:cNvSpPr/>
          <p:nvPr/>
        </p:nvSpPr>
        <p:spPr>
          <a:xfrm>
            <a:off x="457200" y="1752600"/>
            <a:ext cx="8229600" cy="1295400"/>
          </a:xfrm>
          <a:prstGeom prst="ribbon2">
            <a:avLst>
              <a:gd name="adj1" fmla="val 16667"/>
              <a:gd name="adj2" fmla="val 75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 [01/02/2018]. Available :</a:t>
            </a:r>
          </a:p>
          <a:p>
            <a:pPr marL="800100" lvl="1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https://www.tutorialspoint.com/</a:t>
            </a:r>
          </a:p>
        </p:txBody>
      </p:sp>
      <p:sp>
        <p:nvSpPr>
          <p:cNvPr id="9" name="Up Ribbon 8"/>
          <p:cNvSpPr/>
          <p:nvPr/>
        </p:nvSpPr>
        <p:spPr>
          <a:xfrm>
            <a:off x="190500" y="3544277"/>
            <a:ext cx="8763000" cy="1484923"/>
          </a:xfrm>
          <a:prstGeom prst="ribbon2">
            <a:avLst>
              <a:gd name="adj1" fmla="val 16667"/>
              <a:gd name="adj2" fmla="val 750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Available on my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</a:t>
            </a:r>
          </a:p>
          <a:p>
            <a:pPr marL="342900" indent="-342900" algn="ctr" eaLnBrk="0" hangingPunc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IN" sz="2000" u="sng" dirty="0" smtClean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maulikpatel295.github.io/ALA/2160711_150124116006.pdf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53F16D-5040-420C-A755-24FF381A2889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1950" y="2121937"/>
            <a:ext cx="458010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THANK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YOU</a:t>
            </a:r>
            <a:endParaRPr lang="en-US" sz="4000" b="1" spc="50" dirty="0">
              <a:ln w="1905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5782" y="1438275"/>
            <a:ext cx="8072437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Access Modifiers are keywords used to specify the </a:t>
            </a:r>
            <a:r>
              <a:rPr lang="en-US" sz="2300" b="1" dirty="0" smtClean="0">
                <a:latin typeface="Bookman Old Style" pitchFamily="18" charset="0"/>
                <a:cs typeface="Times New Roman" pitchFamily="18" charset="0"/>
              </a:rPr>
              <a:t>scope</a:t>
            </a: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 (declared accessibility) of a member or a type.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3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Access Modifiers are an integral part of                        object-oriented programming.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US" sz="23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They support the concept of </a:t>
            </a:r>
            <a:r>
              <a:rPr lang="en-US" sz="2300" b="1" i="1" dirty="0" smtClean="0">
                <a:latin typeface="Bookman Old Style" pitchFamily="18" charset="0"/>
                <a:cs typeface="Times New Roman" pitchFamily="18" charset="0"/>
              </a:rPr>
              <a:t>encapsulation</a:t>
            </a: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, which promotes the idea of </a:t>
            </a:r>
            <a:r>
              <a:rPr lang="en-US" sz="2300" b="1" i="1" dirty="0" smtClean="0">
                <a:latin typeface="Bookman Old Style" pitchFamily="18" charset="0"/>
                <a:cs typeface="Times New Roman" pitchFamily="18" charset="0"/>
              </a:rPr>
              <a:t>hiding functionality</a:t>
            </a: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3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Access Modifiers allow you to define, who does or doesn’t have </a:t>
            </a:r>
            <a:r>
              <a:rPr lang="en-US" sz="2300" b="1" i="1" dirty="0" smtClean="0">
                <a:latin typeface="Bookman Old Style" pitchFamily="18" charset="0"/>
                <a:cs typeface="Times New Roman" pitchFamily="18" charset="0"/>
              </a:rPr>
              <a:t>access to certain features</a:t>
            </a:r>
            <a:r>
              <a:rPr lang="en-US" sz="23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45691" y="1209675"/>
            <a:ext cx="8252618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There are five types of access modifiers are used in C# :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Private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Public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Protected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Internal</a:t>
            </a:r>
          </a:p>
          <a:p>
            <a:pPr marL="1371600" lvl="2" indent="-45720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Protected Internal</a:t>
            </a:r>
          </a:p>
          <a:p>
            <a:pPr marL="1371600" lvl="2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Private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Private members are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only within the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body or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scope of the class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in which they are declared.  </a:t>
            </a:r>
            <a:r>
              <a:rPr lang="en-US" i="1" dirty="0" smtClean="0">
                <a:latin typeface="Bookman Old Style" pitchFamily="18" charset="0"/>
                <a:cs typeface="Times New Roman" pitchFamily="18" charset="0"/>
              </a:rPr>
              <a:t>(by  default  any  member  is  </a:t>
            </a:r>
            <a:r>
              <a:rPr lang="en-US" b="1" i="1" dirty="0" smtClean="0">
                <a:latin typeface="Bookman Old Style" pitchFamily="18" charset="0"/>
                <a:cs typeface="Times New Roman" pitchFamily="18" charset="0"/>
              </a:rPr>
              <a:t>default</a:t>
            </a:r>
            <a:r>
              <a:rPr lang="en-US" i="1" dirty="0" smtClean="0">
                <a:latin typeface="Bookman Old Style" pitchFamily="18" charset="0"/>
                <a:cs typeface="Times New Roman" pitchFamily="18" charset="0"/>
              </a:rPr>
              <a:t>)</a:t>
            </a:r>
            <a:endParaRPr lang="en-US" sz="2200" i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private.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09191" y="1184275"/>
            <a:ext cx="8125618" cy="503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2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Public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  <a:endParaRPr lang="en-US" sz="1000" b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Public members are accessible from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anywhere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in program or application.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There is no restriction to access public access modifiers.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public.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5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3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Internal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  <a:endParaRPr lang="en-US" sz="1000" b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Internal members are accessible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only within the same namespace/assembly/project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scope in which they are declared. 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internal.</a:t>
            </a:r>
          </a:p>
          <a:p>
            <a:pPr marL="457200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5782" y="1590675"/>
            <a:ext cx="8072437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4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Protected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4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Protected members are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within the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body or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scope of the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in which they are declared.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And also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within the Derived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(Child Class)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of that Base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(Parent Class) in same or different namespace/assembly/project 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protected.</a:t>
            </a:r>
          </a:p>
          <a:p>
            <a:pPr marL="914400" lvl="1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35782" y="1590675"/>
            <a:ext cx="8072437" cy="442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5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Protected</a:t>
            </a:r>
            <a:r>
              <a:rPr lang="en-US" sz="2400" u="sng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latin typeface="Bookman Old Style" pitchFamily="18" charset="0"/>
                <a:cs typeface="Times New Roman" pitchFamily="18" charset="0"/>
              </a:rPr>
              <a:t>Internal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 :</a:t>
            </a:r>
          </a:p>
          <a:p>
            <a:pPr marL="457200" indent="-457200" algn="just">
              <a:spcBef>
                <a:spcPts val="575"/>
              </a:spcBef>
              <a:buSzPct val="110000"/>
              <a:buFont typeface="+mj-lt"/>
              <a:buAutoNum type="arabicParenR" startAt="5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Protected Internal members of any class are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within the same namespace/assembly/project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scope in which they are declared.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And also accessible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within the Derived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(Child Class)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of that Base Class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(Parent Class) </a:t>
            </a:r>
            <a:r>
              <a:rPr lang="en-US" sz="2200" i="1" dirty="0" smtClean="0">
                <a:latin typeface="Bookman Old Style" pitchFamily="18" charset="0"/>
                <a:cs typeface="Times New Roman" pitchFamily="18" charset="0"/>
              </a:rPr>
              <a:t>in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Bookman Old Style" pitchFamily="18" charset="0"/>
                <a:cs typeface="Times New Roman" pitchFamily="18" charset="0"/>
              </a:rPr>
              <a:t>same or different namespace/assembly/project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latin typeface="Bookman Old Style" pitchFamily="18" charset="0"/>
              <a:cs typeface="Times New Roman" pitchFamily="18" charset="0"/>
            </a:endParaRPr>
          </a:p>
          <a:p>
            <a:pPr marL="914400" lvl="1" indent="-457200" algn="just">
              <a:spcBef>
                <a:spcPts val="575"/>
              </a:spcBef>
              <a:buSzPct val="80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We can declare class, method, property, structure and interfaces – as protected internal.</a:t>
            </a:r>
          </a:p>
          <a:p>
            <a:pPr marL="914400" lvl="1" indent="-457200" algn="just">
              <a:spcBef>
                <a:spcPts val="575"/>
              </a:spcBef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89520" y="1333500"/>
          <a:ext cx="8273480" cy="447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/>
                <a:gridCol w="1273387"/>
                <a:gridCol w="1273387"/>
                <a:gridCol w="1352973"/>
                <a:gridCol w="1432560"/>
                <a:gridCol w="1429173"/>
              </a:tblGrid>
              <a:tr h="817880">
                <a:tc rowSpan="2">
                  <a:txBody>
                    <a:bodyPr/>
                    <a:lstStyle/>
                    <a:p>
                      <a:pPr marL="0" indent="0" algn="ctr"/>
                      <a:endParaRPr lang="en-US" b="0" dirty="0" smtClean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44500" indent="-444500"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Same </a:t>
                      </a:r>
                    </a:p>
                    <a:p>
                      <a:pPr marL="444500" indent="-444500"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  <a:cs typeface="Times New Roman" pitchFamily="18" charset="0"/>
                        </a:rPr>
                        <a:t>namespace/assembly/project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7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Other</a:t>
                      </a:r>
                    </a:p>
                    <a:p>
                      <a:pPr algn="ctr"/>
                      <a:r>
                        <a:rPr lang="en-US" sz="1670" b="1" dirty="0" smtClean="0">
                          <a:solidFill>
                            <a:sysClr val="windowText" lastClr="000000"/>
                          </a:solidFill>
                          <a:latin typeface="+mn-lt"/>
                          <a:cs typeface="Times New Roman" pitchFamily="18" charset="0"/>
                        </a:rPr>
                        <a:t>namespace/assembly/project</a:t>
                      </a:r>
                      <a:endParaRPr lang="en-US" sz="167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508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Same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Derived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Non-Derived</a:t>
                      </a:r>
                    </a:p>
                    <a:p>
                      <a:pPr algn="ctr"/>
                      <a:r>
                        <a:rPr lang="en-US" sz="16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6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Derived</a:t>
                      </a:r>
                    </a:p>
                    <a:p>
                      <a:pPr algn="ctr"/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Non-Derived</a:t>
                      </a:r>
                    </a:p>
                    <a:p>
                      <a:pPr algn="ctr"/>
                      <a:r>
                        <a:rPr lang="en-US" sz="165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Class</a:t>
                      </a:r>
                      <a:endParaRPr lang="en-US" sz="165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Private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Protected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Internal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Protected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Internal</a:t>
                      </a:r>
                      <a:endParaRPr lang="en-US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9508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Public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Modifiers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7D7A7BE-49AA-477B-847A-E1060E20058B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95300" y="1066800"/>
            <a:ext cx="8153400" cy="4644552"/>
            <a:chOff x="495300" y="1066800"/>
            <a:chExt cx="8153400" cy="464455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95300" y="1066800"/>
              <a:ext cx="81534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46500" y="28829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12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51101" y="52739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3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3749673" y="5270122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4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5045074" y="5277106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5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6426201" y="5261232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6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7785100" y="52866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7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63800" y="4677030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8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51100" y="40420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19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63800" y="34832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0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2438400" y="28990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1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3771901" y="46897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2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5029200" y="4651632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3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3771900" y="40674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4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5041900" y="40674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5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3784600" y="34705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6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6426200" y="3457832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7" name="Picture 3" descr="C:\Users\Hello\Desktop\tick-305245__34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21429">
              <a:off x="6426200" y="4651631"/>
              <a:ext cx="457200" cy="424721"/>
            </a:xfrm>
            <a:prstGeom prst="rect">
              <a:avLst/>
            </a:prstGeom>
            <a:noFill/>
          </p:spPr>
        </p:pic>
        <p:pic>
          <p:nvPicPr>
            <p:cNvPr id="28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3800" y="28829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29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13500" y="28829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0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5100" y="28829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1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3800" y="34798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2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85100" y="34925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3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13500" y="40767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4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10500" y="4076701"/>
              <a:ext cx="444500" cy="434730"/>
            </a:xfrm>
            <a:prstGeom prst="rect">
              <a:avLst/>
            </a:prstGeom>
            <a:noFill/>
          </p:spPr>
        </p:pic>
        <p:pic>
          <p:nvPicPr>
            <p:cNvPr id="36" name="Picture 2" descr="C:\Users\Hello\Desktop\wrong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10500" y="4686301"/>
              <a:ext cx="444500" cy="434730"/>
            </a:xfrm>
            <a:prstGeom prst="rect">
              <a:avLst/>
            </a:prstGeom>
            <a:noFill/>
          </p:spPr>
        </p:pic>
        <p:sp>
          <p:nvSpPr>
            <p:cNvPr id="37" name="Rectangle 36"/>
            <p:cNvSpPr/>
            <p:nvPr/>
          </p:nvSpPr>
          <p:spPr>
            <a:xfrm>
              <a:off x="547693" y="2012041"/>
              <a:ext cx="11429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ysClr val="windowText" lastClr="000000"/>
                  </a:solidFill>
                </a:rPr>
                <a:t>Access</a:t>
              </a:r>
            </a:p>
            <a:p>
              <a:r>
                <a:rPr lang="en-US" b="1" dirty="0" smtClean="0">
                  <a:solidFill>
                    <a:sysClr val="windowText" lastClr="000000"/>
                  </a:solidFill>
                </a:rPr>
                <a:t>Modifier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3852" y="1364739"/>
              <a:ext cx="8290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Scope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04825" y="1355408"/>
              <a:ext cx="1495425" cy="144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95300" y="1066800"/>
            <a:ext cx="815340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Properties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1336675"/>
            <a:ext cx="8143875" cy="488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Properties are named members of classes, structures and interfaces. Member variables or methods in a class or structures are called Fields.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Properties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are an extension of fields and are accessed using the same syntax. They use accessors through which the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values of the private fields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 can be read, written or 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manipulated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8229600" algn="l"/>
                <a:tab pos="9144000" algn="l"/>
                <a:tab pos="10058400" algn="l"/>
              </a:tabLst>
            </a:pPr>
            <a:endParaRPr lang="en-US" sz="2200" dirty="0" smtClean="0">
              <a:latin typeface="Bookman Old Style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Properties do not name the storage locations. Instead, they have </a:t>
            </a:r>
            <a:r>
              <a:rPr lang="en-US" sz="2200" b="1" i="1" dirty="0" smtClean="0">
                <a:latin typeface="Bookman Old Style" pitchFamily="18" charset="0"/>
                <a:cs typeface="Times New Roman" pitchFamily="18" charset="0"/>
              </a:rPr>
              <a:t>accessors that read, write or compute</a:t>
            </a:r>
            <a:r>
              <a:rPr lang="en-US" sz="2200" b="1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  <a:cs typeface="Times New Roman" pitchFamily="18" charset="0"/>
              </a:rPr>
              <a:t>their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789</TotalTime>
  <Words>1057</Words>
  <Application>Microsoft Office PowerPoint</Application>
  <PresentationFormat>On-screen Show (4:3)</PresentationFormat>
  <Paragraphs>265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Maulik Patel</dc:creator>
  <cp:lastModifiedBy>Windows User</cp:lastModifiedBy>
  <cp:revision>306</cp:revision>
  <dcterms:created xsi:type="dcterms:W3CDTF">2006-08-16T00:00:00Z</dcterms:created>
  <dcterms:modified xsi:type="dcterms:W3CDTF">2018-02-07T17:30:13Z</dcterms:modified>
</cp:coreProperties>
</file>