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6FF33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95161" autoAdjust="0"/>
  </p:normalViewPr>
  <p:slideViewPr>
    <p:cSldViewPr>
      <p:cViewPr>
        <p:scale>
          <a:sx n="75" d="100"/>
          <a:sy n="75" d="100"/>
        </p:scale>
        <p:origin x="-115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9D-5BB5-4F46-A14E-1B543594D53F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4450-A74F-4C36-BA79-D282C2192B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4450-A74F-4C36-BA79-D282C2192B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18</a:t>
            </a:fld>
            <a:endParaRPr lang="en-US" dirty="0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A296-1D03-473A-B710-00E698FC9FB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0CE8-6017-45C8-A44B-73EF078E133D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4CF-5658-4599-A390-2E0DD744AD9B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12D4-20A5-4C87-98C5-4D88802D071E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B30-6B4B-4485-9F35-B0DD41533A7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8E6F-302A-44C3-94A1-9D473C89C1B8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E783-5CD7-4367-942C-A75DD531E719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2CAF-3097-4DC7-A2D0-EBF354257E47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6844-311F-4B25-A0D8-EDC47AE9392B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8AA3-7B39-4CAA-973C-D337693BF9BE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590-AA34-4DC6-A87E-9F47BD6E078B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6636AC-26D0-40E4-91FA-58C6B5A9F7B3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1673225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Data Compression &amp; Data </a:t>
            </a:r>
            <a:r>
              <a:rPr lang="en-US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Retrival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2161603)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6700" y="2154238"/>
            <a:ext cx="86106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 smtClean="0">
                <a:solidFill>
                  <a:srgbClr val="000000"/>
                </a:solidFill>
                <a:effectLst/>
                <a:latin typeface="Times New Roman" pitchFamily="18" charset="0"/>
              </a:rPr>
              <a:t>Applications of Huffman Coding</a:t>
            </a:r>
            <a:endParaRPr lang="en-US" sz="3600" b="1" dirty="0"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538163" y="3505200"/>
            <a:ext cx="8067675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Prepared by :</a:t>
            </a:r>
            <a:endParaRPr lang="en-US" sz="2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Patel Maulik Satishkumar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</a:t>
            </a: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Guided </a:t>
            </a: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By: </a:t>
            </a:r>
            <a:r>
              <a:rPr lang="en-US" sz="2400" b="1" i="1" dirty="0" smtClean="0">
                <a:solidFill>
                  <a:srgbClr val="000000"/>
                </a:solidFill>
                <a:latin typeface="Perpetua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Arial Rounded MT Bold" pitchFamily="34" charset="0"/>
              </a:rPr>
              <a:t>Prof</a:t>
            </a:r>
            <a:r>
              <a:rPr lang="en-US" sz="2800" dirty="0">
                <a:solidFill>
                  <a:srgbClr val="000000"/>
                </a:solidFill>
                <a:latin typeface="Arial Rounded MT Bold" pitchFamily="34" charset="0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Arial Rounded MT Bold" pitchFamily="34" charset="0"/>
              </a:rPr>
              <a:t>Krunal</a:t>
            </a:r>
            <a:r>
              <a:rPr lang="en-US" sz="2800" dirty="0" smtClean="0">
                <a:solidFill>
                  <a:srgbClr val="000000"/>
                </a:solidFill>
                <a:latin typeface="Arial Rounded MT Bold" pitchFamily="34" charset="0"/>
              </a:rPr>
              <a:t> J. Shah</a:t>
            </a:r>
            <a:endParaRPr lang="en-US" sz="2800" i="1" dirty="0">
              <a:solidFill>
                <a:srgbClr val="0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193800"/>
            <a:ext cx="77724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 Assign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0 and 1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to 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left and right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branch of each node respectively…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32004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4648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28194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3962400" y="44958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11" name="Straight Connector 10"/>
          <p:cNvCxnSpPr>
            <a:stCxn id="10" idx="3"/>
            <a:endCxn id="8" idx="0"/>
          </p:cNvCxnSpPr>
          <p:nvPr/>
        </p:nvCxnSpPr>
        <p:spPr>
          <a:xfrm rot="5400000">
            <a:off x="3592560" y="5265130"/>
            <a:ext cx="5149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  <a:endCxn id="9" idx="0"/>
          </p:cNvCxnSpPr>
          <p:nvPr/>
        </p:nvCxnSpPr>
        <p:spPr>
          <a:xfrm rot="16200000" flipH="1">
            <a:off x="4884130" y="5265129"/>
            <a:ext cx="5149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95599" y="32004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4</a:t>
            </a:r>
            <a:endParaRPr lang="en-US" sz="3300" dirty="0"/>
          </a:p>
        </p:txBody>
      </p:sp>
      <p:cxnSp>
        <p:nvCxnSpPr>
          <p:cNvPr id="15" name="Straight Connector 14"/>
          <p:cNvCxnSpPr>
            <a:stCxn id="14" idx="3"/>
            <a:endCxn id="7" idx="0"/>
          </p:cNvCxnSpPr>
          <p:nvPr/>
        </p:nvCxnSpPr>
        <p:spPr>
          <a:xfrm rot="5400000">
            <a:off x="2335259" y="3931630"/>
            <a:ext cx="667311" cy="7658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10" idx="0"/>
          </p:cNvCxnSpPr>
          <p:nvPr/>
        </p:nvCxnSpPr>
        <p:spPr>
          <a:xfrm rot="16200000" flipH="1">
            <a:off x="3893530" y="3893529"/>
            <a:ext cx="514911" cy="6896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799" y="18288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7</a:t>
            </a:r>
            <a:endParaRPr lang="en-US" sz="3300" dirty="0"/>
          </a:p>
        </p:txBody>
      </p:sp>
      <p:cxnSp>
        <p:nvCxnSpPr>
          <p:cNvPr id="19" name="Straight Connector 18"/>
          <p:cNvCxnSpPr>
            <a:stCxn id="18" idx="3"/>
            <a:endCxn id="14" idx="0"/>
          </p:cNvCxnSpPr>
          <p:nvPr/>
        </p:nvCxnSpPr>
        <p:spPr>
          <a:xfrm rot="5400000">
            <a:off x="3554459" y="2483830"/>
            <a:ext cx="591111" cy="8420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  <a:endCxn id="6" idx="0"/>
          </p:cNvCxnSpPr>
          <p:nvPr/>
        </p:nvCxnSpPr>
        <p:spPr>
          <a:xfrm rot="16200000" flipH="1">
            <a:off x="5188930" y="2445729"/>
            <a:ext cx="591111" cy="9182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33218" y="2524780"/>
            <a:ext cx="3529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0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2514600"/>
            <a:ext cx="2696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1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3886200"/>
            <a:ext cx="3529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0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219018" y="3882525"/>
            <a:ext cx="2696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33218" y="5191780"/>
            <a:ext cx="3529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0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33418" y="5181600"/>
            <a:ext cx="2696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1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231900"/>
            <a:ext cx="7772400" cy="6858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 Write prefix code for each letters…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1981199"/>
          <a:ext cx="6705600" cy="274320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{9DCAF9ED-07DC-4A11-8D7F-57B35C25682E}</a:tableStyleId>
              </a:tblPr>
              <a:tblGrid>
                <a:gridCol w="1371600"/>
                <a:gridCol w="2362200"/>
                <a:gridCol w="2971800"/>
              </a:tblGrid>
              <a:tr h="6597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Letter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Prefix</a:t>
                      </a:r>
                      <a:r>
                        <a:rPr lang="en-US" sz="3200" baseline="0" dirty="0" smtClean="0"/>
                        <a:t> Code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Memory</a:t>
                      </a:r>
                      <a:endParaRPr lang="en-US" sz="3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H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010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+mn-lt"/>
                        </a:rPr>
                        <a:t>3</a:t>
                      </a:r>
                      <a:r>
                        <a:rPr lang="en-US" sz="2800" b="0" baseline="0" dirty="0" smtClean="0">
                          <a:latin typeface="+mn-lt"/>
                        </a:rPr>
                        <a:t> 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E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011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+mn-lt"/>
                        </a:rPr>
                        <a:t>3</a:t>
                      </a:r>
                      <a:r>
                        <a:rPr lang="en-US" sz="2800" b="0" baseline="0" dirty="0" smtClean="0">
                          <a:latin typeface="+mn-lt"/>
                        </a:rPr>
                        <a:t> 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L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1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1 bit *2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20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O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Arial Black" pitchFamily="34" charset="0"/>
                        </a:rPr>
                        <a:t>00</a:t>
                      </a:r>
                      <a:endParaRPr lang="en-US" sz="2800" b="0" dirty="0">
                        <a:latin typeface="Arial Black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smtClean="0">
                          <a:latin typeface="+mn-lt"/>
                        </a:rPr>
                        <a:t>2 bit *1 = </a:t>
                      </a:r>
                      <a:r>
                        <a:rPr lang="en-US" sz="2800" b="1" baseline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1" name="Content Placeholder 11"/>
          <p:cNvSpPr txBox="1">
            <a:spLocks/>
          </p:cNvSpPr>
          <p:nvPr/>
        </p:nvSpPr>
        <p:spPr>
          <a:xfrm>
            <a:off x="914400" y="5105400"/>
            <a:ext cx="7772400" cy="12192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 lnSpcReduction="100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Original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Memory</a:t>
            </a: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:               </a:t>
            </a:r>
            <a:r>
              <a:rPr kumimoji="0" lang="en-US" sz="3200" i="0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3</a:t>
            </a:r>
            <a:r>
              <a:rPr kumimoji="0" lang="en-US" sz="3200" i="0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bits * (5 letters)  =  </a:t>
            </a:r>
            <a:r>
              <a:rPr kumimoji="0" lang="en-US" sz="3200" b="1" i="0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15 bits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Memory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by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Huffman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Coding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      3 + 3 + 2 + 2  = </a:t>
            </a:r>
            <a:r>
              <a:rPr lang="en-US" sz="3200" b="1" dirty="0" smtClean="0">
                <a:solidFill>
                  <a:srgbClr val="00CC00"/>
                </a:solidFill>
                <a:latin typeface="Agency FB" pitchFamily="34" charset="0"/>
              </a:rPr>
              <a:t>10 bits</a:t>
            </a:r>
            <a:endParaRPr lang="en-US" sz="3200" b="1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9"/>
            <a:ext cx="7846217" cy="4043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very useful in many lossless data compression ... 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Image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Text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Audio Compression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also used in other places ...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Computer Security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Fax Machine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Arial Rounded MT Bold" pitchFamily="34" charset="0"/>
              </a:rPr>
              <a:t>Secure Data Transfer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7648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Image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A simple application of Huffman coding to image( </a:t>
            </a:r>
            <a:r>
              <a:rPr lang="en-GB" sz="2400" b="1" i="1" dirty="0" smtClean="0">
                <a:latin typeface="Bookman Old Style" pitchFamily="18" charset="0"/>
              </a:rPr>
              <a:t>.jpg</a:t>
            </a:r>
            <a:r>
              <a:rPr lang="en-GB" sz="2400" dirty="0" smtClean="0">
                <a:latin typeface="Bookman Old Style" pitchFamily="18" charset="0"/>
              </a:rPr>
              <a:t> , </a:t>
            </a:r>
            <a:r>
              <a:rPr lang="en-GB" sz="2400" b="1" i="1" dirty="0" smtClean="0">
                <a:latin typeface="Bookman Old Style" pitchFamily="18" charset="0"/>
              </a:rPr>
              <a:t>.jpeg</a:t>
            </a:r>
            <a:r>
              <a:rPr lang="en-GB" sz="2400" i="1" dirty="0" smtClean="0">
                <a:latin typeface="Bookman Old Style" pitchFamily="18" charset="0"/>
              </a:rPr>
              <a:t> </a:t>
            </a:r>
            <a:r>
              <a:rPr lang="en-GB" sz="2400" dirty="0" smtClean="0">
                <a:latin typeface="Bookman Old Style" pitchFamily="18" charset="0"/>
              </a:rPr>
              <a:t>) compression would be to generate a Huffman Code for the set of values that any pixel may take.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For monochrome images, this set usually consist of integers from </a:t>
            </a:r>
            <a:r>
              <a:rPr lang="en-GB" sz="2400" b="1" dirty="0" smtClean="0">
                <a:latin typeface="Bookman Old Style" pitchFamily="18" charset="0"/>
              </a:rPr>
              <a:t>0</a:t>
            </a:r>
            <a:r>
              <a:rPr lang="en-GB" sz="2400" dirty="0" smtClean="0">
                <a:latin typeface="Bookman Old Style" pitchFamily="18" charset="0"/>
              </a:rPr>
              <a:t> to </a:t>
            </a:r>
            <a:r>
              <a:rPr lang="en-GB" sz="2400" b="1" dirty="0" smtClean="0">
                <a:latin typeface="Bookman Old Style" pitchFamily="18" charset="0"/>
              </a:rPr>
              <a:t>255</a:t>
            </a:r>
            <a:r>
              <a:rPr lang="en-GB" sz="2400" dirty="0" smtClean="0">
                <a:latin typeface="Bookman Old Style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0"/>
            <a:ext cx="7620000" cy="192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00175"/>
            <a:ext cx="27717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88" y="1425575"/>
            <a:ext cx="2714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397000"/>
            <a:ext cx="27527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7648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Text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Text Compression using Huffman Coding is done using the given probabilities </a:t>
            </a:r>
            <a:r>
              <a:rPr lang="en-GB" sz="2400" i="1" dirty="0" smtClean="0">
                <a:latin typeface="Bookman Old Style" pitchFamily="18" charset="0"/>
              </a:rPr>
              <a:t>or </a:t>
            </a:r>
            <a:r>
              <a:rPr lang="en-GB" sz="2400" dirty="0" smtClean="0">
                <a:latin typeface="Bookman Old Style" pitchFamily="18" charset="0"/>
              </a:rPr>
              <a:t>frequencies of each letters.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We had seen earlier the example of text compression. (e.g. </a:t>
            </a:r>
            <a:r>
              <a:rPr lang="en-GB" sz="2400" b="1" dirty="0" smtClean="0">
                <a:latin typeface="Bookman Old Style" pitchFamily="18" charset="0"/>
              </a:rPr>
              <a:t>HELLO</a:t>
            </a:r>
            <a:r>
              <a:rPr lang="en-GB" sz="2400" dirty="0" smtClean="0">
                <a:latin typeface="Bookman Old Style" pitchFamily="18" charset="0"/>
              </a:rPr>
              <a:t>)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407318"/>
            <a:ext cx="7846217" cy="461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b="1" u="sng" dirty="0" smtClean="0">
                <a:latin typeface="Agency FB" pitchFamily="34" charset="0"/>
              </a:rPr>
              <a:t>Audio</a:t>
            </a:r>
            <a:r>
              <a:rPr lang="en-GB" sz="4400" b="1" dirty="0" smtClean="0">
                <a:latin typeface="Agency FB" pitchFamily="34" charset="0"/>
              </a:rPr>
              <a:t> </a:t>
            </a:r>
            <a:r>
              <a:rPr lang="en-GB" sz="4400" b="1" u="sng" dirty="0" smtClean="0">
                <a:latin typeface="Agency FB" pitchFamily="34" charset="0"/>
              </a:rPr>
              <a:t>Compression</a:t>
            </a:r>
            <a:r>
              <a:rPr lang="en-GB" sz="4400" b="1" dirty="0" smtClean="0">
                <a:latin typeface="Agency FB" pitchFamily="34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latin typeface="Agency FB" pitchFamily="34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Audio Compression using Huffman Coding is done using the entropy and bitrates of audio file(</a:t>
            </a:r>
            <a:r>
              <a:rPr lang="en-GB" sz="2400" b="1" i="1" dirty="0" smtClean="0">
                <a:latin typeface="Bookman Old Style" pitchFamily="18" charset="0"/>
              </a:rPr>
              <a:t>.mp3</a:t>
            </a:r>
            <a:r>
              <a:rPr lang="en-GB" sz="2400" dirty="0" smtClean="0">
                <a:latin typeface="Bookman Old Style" pitchFamily="18" charset="0"/>
              </a:rPr>
              <a:t>).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does not affect the quality of original audio file.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Applications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648892" y="1559719"/>
            <a:ext cx="7846217" cy="35456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 technique which is used to compress file for transmission.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also provides security for transmission of file.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useful in text and fax transmission.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76697-04F9-4EEA-AA69-75D126C65E80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Ribbon 6"/>
          <p:cNvSpPr/>
          <p:nvPr/>
        </p:nvSpPr>
        <p:spPr>
          <a:xfrm>
            <a:off x="457200" y="1752600"/>
            <a:ext cx="8229600" cy="1295400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/02/2018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Available :</a:t>
            </a:r>
          </a:p>
          <a:p>
            <a:pPr marL="800100" lvl="1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</a:t>
            </a:r>
          </a:p>
        </p:txBody>
      </p:sp>
      <p:sp>
        <p:nvSpPr>
          <p:cNvPr id="9" name="Up Ribbon 8"/>
          <p:cNvSpPr/>
          <p:nvPr/>
        </p:nvSpPr>
        <p:spPr>
          <a:xfrm>
            <a:off x="190500" y="3544277"/>
            <a:ext cx="8763000" cy="1484923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Available on my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</a:t>
            </a:r>
          </a:p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sz="2000" u="sng" dirty="0" smtClean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maulikpatel295.github.io/ALA/2161603_150124116006.pdf</a:t>
            </a:r>
            <a:endParaRPr lang="en-IN" sz="2000" u="sng" dirty="0" smtClean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53F16D-5040-420C-A755-24FF381A2889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90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723900" y="1552575"/>
            <a:ext cx="68199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What is Huffman Coding ?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Example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Applications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Image Compression</a:t>
            </a: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latin typeface="Bookman Old Style" pitchFamily="18" charset="0"/>
                <a:cs typeface="Times New Roman" pitchFamily="18" charset="0"/>
              </a:rPr>
              <a:t>Text Compression</a:t>
            </a:r>
          </a:p>
          <a:p>
            <a:pPr marL="1079500" lvl="2" indent="-539750" algn="just">
              <a:spcBef>
                <a:spcPts val="575"/>
              </a:spcBef>
              <a:buSzPct val="85000"/>
              <a:buFont typeface="Wingdings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Audio Compression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48892" y="1559719"/>
            <a:ext cx="7846217" cy="3850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coding is a coding algorithm developed by David A. Huffman in 1952.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code is a type of optimal prefix code which is used for lossless data techniques </a:t>
            </a:r>
            <a:r>
              <a:rPr lang="en-GB" sz="2400" i="1" dirty="0" smtClean="0">
                <a:latin typeface="Bookman Old Style" pitchFamily="18" charset="0"/>
              </a:rPr>
              <a:t>or </a:t>
            </a:r>
            <a:r>
              <a:rPr lang="en-GB" sz="2400" dirty="0" smtClean="0">
                <a:latin typeface="Bookman Old Style" pitchFamily="18" charset="0"/>
              </a:rPr>
              <a:t>data compression.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Huffman algorithm works on binary tree technique. 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Huffman Coding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610791" y="1295400"/>
            <a:ext cx="7922418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These codes are prefix codes and are optimum for a given model (set of probabilities).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 smtClean="0">
                <a:latin typeface="Bookman Old Style" pitchFamily="18" charset="0"/>
              </a:rPr>
              <a:t>The Huffman procedure is based on two observations regarding optimum prefix codes: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 smtClean="0">
                <a:latin typeface="Bookman Old Style" pitchFamily="18" charset="0"/>
              </a:rPr>
              <a:t>In an optimum code, symbols that occur more frequently (have a higher probability of occurrence) will have shorter code words than symbols that occur less frequently.</a:t>
            </a:r>
          </a:p>
          <a:p>
            <a:pPr marL="914400" lvl="1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300" dirty="0" smtClean="0">
                <a:latin typeface="Bookman Old Style" pitchFamily="18" charset="0"/>
              </a:rPr>
              <a:t>In an optimum code, the two symbols that occur least frequently will have the same length.  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Huffman Coding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77200" cy="2590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39750" indent="-539750">
              <a:buFont typeface="Wingdings" pitchFamily="2" charset="2"/>
              <a:buChar char="q"/>
            </a:pP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Given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String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</a:t>
            </a:r>
            <a:r>
              <a:rPr lang="en-US" sz="3600" dirty="0" smtClean="0">
                <a:solidFill>
                  <a:srgbClr val="002060"/>
                </a:solidFill>
                <a:latin typeface="Cooper Black" pitchFamily="18" charset="0"/>
              </a:rPr>
              <a:t> </a:t>
            </a:r>
            <a:r>
              <a:rPr lang="en-US" sz="3600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HELLO</a:t>
            </a:r>
          </a:p>
          <a:p>
            <a:pPr marL="539750" indent="-539750">
              <a:buFont typeface="Wingdings" pitchFamily="2" charset="2"/>
              <a:buChar char="q"/>
            </a:pPr>
            <a:endParaRPr lang="en-US" sz="1400" dirty="0" smtClean="0">
              <a:solidFill>
                <a:srgbClr val="002060"/>
              </a:solidFill>
              <a:latin typeface="Cooper Black" pitchFamily="18" charset="0"/>
            </a:endParaRPr>
          </a:p>
          <a:p>
            <a:pPr marL="539750" indent="-539750">
              <a:buFont typeface="Wingdings" pitchFamily="2" charset="2"/>
              <a:buChar char="q"/>
            </a:pP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Frequency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of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Occurrence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</a:t>
            </a:r>
            <a:r>
              <a:rPr lang="en-US" sz="36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(Probabilities)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:</a:t>
            </a:r>
          </a:p>
          <a:p>
            <a:pPr marL="360363" indent="-360363">
              <a:buNone/>
            </a:pPr>
            <a:endParaRPr lang="en-US" sz="1600" dirty="0" smtClean="0">
              <a:solidFill>
                <a:schemeClr val="bg2">
                  <a:lumMod val="10000"/>
                </a:schemeClr>
              </a:solidFill>
              <a:latin typeface="Agency FB" pitchFamily="34" charset="0"/>
            </a:endParaRPr>
          </a:p>
          <a:p>
            <a:pPr marL="360363" indent="-360363" algn="ctr">
              <a:buNone/>
            </a:pP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	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1" name="Content Placeholder 11"/>
          <p:cNvSpPr txBox="1">
            <a:spLocks/>
          </p:cNvSpPr>
          <p:nvPr/>
        </p:nvSpPr>
        <p:spPr>
          <a:xfrm>
            <a:off x="685800" y="41148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: Arrange frequencies in descending order…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66800" y="51816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23" name="Rounded Rectangle 22"/>
          <p:cNvSpPr/>
          <p:nvPr/>
        </p:nvSpPr>
        <p:spPr>
          <a:xfrm>
            <a:off x="2895600" y="51816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24" name="Rounded Rectangle 23"/>
          <p:cNvSpPr/>
          <p:nvPr/>
        </p:nvSpPr>
        <p:spPr>
          <a:xfrm>
            <a:off x="4724400" y="51816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25" name="Rounded Rectangle 24"/>
          <p:cNvSpPr/>
          <p:nvPr/>
        </p:nvSpPr>
        <p:spPr>
          <a:xfrm>
            <a:off x="6553200" y="51816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219200"/>
            <a:ext cx="77724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: Merge least two frequencies…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19200" y="198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3048000" y="198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4953000" y="29718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6781800" y="29718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96000" y="14478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14" name="Straight Connector 13"/>
          <p:cNvCxnSpPr>
            <a:stCxn id="12" idx="3"/>
            <a:endCxn id="8" idx="0"/>
          </p:cNvCxnSpPr>
          <p:nvPr/>
        </p:nvCxnSpPr>
        <p:spPr>
          <a:xfrm rot="5400000">
            <a:off x="5611860" y="2331430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5"/>
            <a:endCxn id="9" idx="0"/>
          </p:cNvCxnSpPr>
          <p:nvPr/>
        </p:nvCxnSpPr>
        <p:spPr>
          <a:xfrm rot="16200000" flipH="1">
            <a:off x="6903430" y="2331429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11"/>
          <p:cNvSpPr txBox="1">
            <a:spLocks/>
          </p:cNvSpPr>
          <p:nvPr/>
        </p:nvSpPr>
        <p:spPr>
          <a:xfrm>
            <a:off x="685800" y="3733800"/>
            <a:ext cx="77724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3200" b="1" u="sng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Step 3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 : Arrange frequencies in descending order…</a:t>
            </a:r>
            <a:endParaRPr lang="en-US" sz="3200" dirty="0"/>
          </a:p>
        </p:txBody>
      </p:sp>
      <p:sp>
        <p:nvSpPr>
          <p:cNvPr id="23" name="Rounded Rectangle 22"/>
          <p:cNvSpPr/>
          <p:nvPr/>
        </p:nvSpPr>
        <p:spPr>
          <a:xfrm>
            <a:off x="1295400" y="4953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24" name="Rounded Rectangle 23"/>
          <p:cNvSpPr/>
          <p:nvPr/>
        </p:nvSpPr>
        <p:spPr>
          <a:xfrm>
            <a:off x="6553200" y="4953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30" name="Rounded Rectangle 29"/>
          <p:cNvSpPr/>
          <p:nvPr/>
        </p:nvSpPr>
        <p:spPr>
          <a:xfrm>
            <a:off x="30480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31" name="Rounded Rectangle 30"/>
          <p:cNvSpPr/>
          <p:nvPr/>
        </p:nvSpPr>
        <p:spPr>
          <a:xfrm>
            <a:off x="48768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32" name="Oval 31"/>
          <p:cNvSpPr/>
          <p:nvPr/>
        </p:nvSpPr>
        <p:spPr>
          <a:xfrm>
            <a:off x="4191000" y="42672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33" name="Straight Connector 32"/>
          <p:cNvCxnSpPr>
            <a:stCxn id="32" idx="3"/>
            <a:endCxn id="30" idx="0"/>
          </p:cNvCxnSpPr>
          <p:nvPr/>
        </p:nvCxnSpPr>
        <p:spPr>
          <a:xfrm rot="5400000">
            <a:off x="3706860" y="5150830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5"/>
            <a:endCxn id="31" idx="0"/>
          </p:cNvCxnSpPr>
          <p:nvPr/>
        </p:nvCxnSpPr>
        <p:spPr>
          <a:xfrm rot="16200000" flipH="1">
            <a:off x="4998430" y="5150829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85800" y="1219200"/>
            <a:ext cx="77724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: Merge least two frequencies…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19200" y="2667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0" y="3927765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5181600" y="5334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17" name="Rounded Rectangle 16"/>
          <p:cNvSpPr/>
          <p:nvPr/>
        </p:nvSpPr>
        <p:spPr>
          <a:xfrm>
            <a:off x="7010400" y="5334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18" name="Oval 17"/>
          <p:cNvSpPr/>
          <p:nvPr/>
        </p:nvSpPr>
        <p:spPr>
          <a:xfrm>
            <a:off x="6324600" y="38100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19" name="Straight Connector 18"/>
          <p:cNvCxnSpPr>
            <a:stCxn id="18" idx="3"/>
            <a:endCxn id="16" idx="0"/>
          </p:cNvCxnSpPr>
          <p:nvPr/>
        </p:nvCxnSpPr>
        <p:spPr>
          <a:xfrm rot="5400000">
            <a:off x="5840460" y="4693630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  <a:endCxn id="17" idx="0"/>
          </p:cNvCxnSpPr>
          <p:nvPr/>
        </p:nvCxnSpPr>
        <p:spPr>
          <a:xfrm rot="16200000" flipH="1">
            <a:off x="7132030" y="4693629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57799" y="21336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4</a:t>
            </a:r>
            <a:endParaRPr lang="en-US" sz="3300" dirty="0"/>
          </a:p>
        </p:txBody>
      </p:sp>
      <p:cxnSp>
        <p:nvCxnSpPr>
          <p:cNvPr id="24" name="Straight Connector 23"/>
          <p:cNvCxnSpPr>
            <a:stCxn id="23" idx="3"/>
            <a:endCxn id="15" idx="0"/>
          </p:cNvCxnSpPr>
          <p:nvPr/>
        </p:nvCxnSpPr>
        <p:spPr>
          <a:xfrm rot="5400000">
            <a:off x="4486176" y="2999913"/>
            <a:ext cx="1013676" cy="8420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5"/>
            <a:endCxn id="18" idx="0"/>
          </p:cNvCxnSpPr>
          <p:nvPr/>
        </p:nvCxnSpPr>
        <p:spPr>
          <a:xfrm rot="16200000" flipH="1">
            <a:off x="6065230" y="3017229"/>
            <a:ext cx="895911" cy="6896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2319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: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Arrange frequencies in descending order…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28194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66800" y="3927765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2438400" y="5334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4267200" y="53340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3581400" y="38100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11" name="Straight Connector 10"/>
          <p:cNvCxnSpPr>
            <a:stCxn id="10" idx="3"/>
            <a:endCxn id="8" idx="0"/>
          </p:cNvCxnSpPr>
          <p:nvPr/>
        </p:nvCxnSpPr>
        <p:spPr>
          <a:xfrm rot="5400000">
            <a:off x="3097260" y="4693630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  <a:endCxn id="9" idx="0"/>
          </p:cNvCxnSpPr>
          <p:nvPr/>
        </p:nvCxnSpPr>
        <p:spPr>
          <a:xfrm rot="16200000" flipH="1">
            <a:off x="4388830" y="4693629"/>
            <a:ext cx="7435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14599" y="21336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4</a:t>
            </a:r>
            <a:endParaRPr lang="en-US" sz="3300" dirty="0"/>
          </a:p>
        </p:txBody>
      </p:sp>
      <p:cxnSp>
        <p:nvCxnSpPr>
          <p:cNvPr id="15" name="Straight Connector 14"/>
          <p:cNvCxnSpPr>
            <a:stCxn id="14" idx="3"/>
            <a:endCxn id="7" idx="0"/>
          </p:cNvCxnSpPr>
          <p:nvPr/>
        </p:nvCxnSpPr>
        <p:spPr>
          <a:xfrm rot="5400000">
            <a:off x="1742976" y="2999913"/>
            <a:ext cx="1013676" cy="8420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10" idx="0"/>
          </p:cNvCxnSpPr>
          <p:nvPr/>
        </p:nvCxnSpPr>
        <p:spPr>
          <a:xfrm rot="16200000" flipH="1">
            <a:off x="3322030" y="3017229"/>
            <a:ext cx="895911" cy="6896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685800" y="1219200"/>
            <a:ext cx="7772400" cy="609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Step 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gency FB" pitchFamily="34" charset="0"/>
              </a:rPr>
              <a:t>: Merge least two frequencies…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181600" y="32004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L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3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4648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O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28194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H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4648200" y="5791200"/>
            <a:ext cx="15240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itchFamily="34" charset="0"/>
              </a:rPr>
              <a:t>E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Arial Black" pitchFamily="34" charset="0"/>
              </a:rPr>
              <a:t> – </a:t>
            </a:r>
            <a:r>
              <a:rPr lang="en-US" sz="36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1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3962400" y="44958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2</a:t>
            </a:r>
            <a:endParaRPr lang="en-US" sz="3300" dirty="0"/>
          </a:p>
        </p:txBody>
      </p:sp>
      <p:cxnSp>
        <p:nvCxnSpPr>
          <p:cNvPr id="11" name="Straight Connector 10"/>
          <p:cNvCxnSpPr>
            <a:stCxn id="10" idx="3"/>
            <a:endCxn id="8" idx="0"/>
          </p:cNvCxnSpPr>
          <p:nvPr/>
        </p:nvCxnSpPr>
        <p:spPr>
          <a:xfrm rot="5400000">
            <a:off x="3592560" y="5265130"/>
            <a:ext cx="5149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5"/>
            <a:endCxn id="9" idx="0"/>
          </p:cNvCxnSpPr>
          <p:nvPr/>
        </p:nvCxnSpPr>
        <p:spPr>
          <a:xfrm rot="16200000" flipH="1">
            <a:off x="4884130" y="5265129"/>
            <a:ext cx="514911" cy="5372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95599" y="32004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4</a:t>
            </a:r>
            <a:endParaRPr lang="en-US" sz="3300" dirty="0"/>
          </a:p>
        </p:txBody>
      </p:sp>
      <p:cxnSp>
        <p:nvCxnSpPr>
          <p:cNvPr id="15" name="Straight Connector 14"/>
          <p:cNvCxnSpPr>
            <a:stCxn id="14" idx="3"/>
            <a:endCxn id="7" idx="0"/>
          </p:cNvCxnSpPr>
          <p:nvPr/>
        </p:nvCxnSpPr>
        <p:spPr>
          <a:xfrm rot="5400000">
            <a:off x="2335259" y="3931630"/>
            <a:ext cx="667311" cy="7658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5"/>
            <a:endCxn id="10" idx="0"/>
          </p:cNvCxnSpPr>
          <p:nvPr/>
        </p:nvCxnSpPr>
        <p:spPr>
          <a:xfrm rot="16200000" flipH="1">
            <a:off x="3893530" y="3893529"/>
            <a:ext cx="514911" cy="6896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Example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4799" y="1828800"/>
            <a:ext cx="1066800" cy="914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tx1"/>
                  </a:solidFill>
                </a:ln>
                <a:solidFill>
                  <a:srgbClr val="00CC00"/>
                </a:solidFill>
                <a:latin typeface="Arial Black" pitchFamily="34" charset="0"/>
              </a:rPr>
              <a:t>7</a:t>
            </a:r>
            <a:endParaRPr lang="en-US" sz="3300" dirty="0"/>
          </a:p>
        </p:txBody>
      </p:sp>
      <p:cxnSp>
        <p:nvCxnSpPr>
          <p:cNvPr id="19" name="Straight Connector 18"/>
          <p:cNvCxnSpPr>
            <a:stCxn id="18" idx="3"/>
            <a:endCxn id="14" idx="0"/>
          </p:cNvCxnSpPr>
          <p:nvPr/>
        </p:nvCxnSpPr>
        <p:spPr>
          <a:xfrm rot="5400000">
            <a:off x="3554459" y="2483830"/>
            <a:ext cx="591111" cy="8420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5"/>
            <a:endCxn id="6" idx="0"/>
          </p:cNvCxnSpPr>
          <p:nvPr/>
        </p:nvCxnSpPr>
        <p:spPr>
          <a:xfrm rot="16200000" flipH="1">
            <a:off x="5188930" y="2445729"/>
            <a:ext cx="591111" cy="9182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431</TotalTime>
  <Words>683</Words>
  <Application>Microsoft Office PowerPoint</Application>
  <PresentationFormat>On-screen Show (4:3)</PresentationFormat>
  <Paragraphs>176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Maulik Patel</dc:creator>
  <cp:lastModifiedBy>Windows User</cp:lastModifiedBy>
  <cp:revision>167</cp:revision>
  <dcterms:created xsi:type="dcterms:W3CDTF">2006-08-16T00:00:00Z</dcterms:created>
  <dcterms:modified xsi:type="dcterms:W3CDTF">2018-03-05T16:22:32Z</dcterms:modified>
</cp:coreProperties>
</file>