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</p:sldMasterIdLst>
  <p:notesMasterIdLst>
    <p:notesMasterId r:id="rId31"/>
  </p:notesMasterIdLst>
  <p:handoutMasterIdLst>
    <p:handoutMasterId r:id="rId32"/>
  </p:handoutMasterIdLst>
  <p:sldIdLst>
    <p:sldId id="301" r:id="rId6"/>
    <p:sldId id="276" r:id="rId7"/>
    <p:sldId id="297" r:id="rId8"/>
    <p:sldId id="296" r:id="rId9"/>
    <p:sldId id="292" r:id="rId10"/>
    <p:sldId id="288" r:id="rId11"/>
    <p:sldId id="287" r:id="rId12"/>
    <p:sldId id="286" r:id="rId13"/>
    <p:sldId id="258" r:id="rId14"/>
    <p:sldId id="285" r:id="rId15"/>
    <p:sldId id="303" r:id="rId16"/>
    <p:sldId id="282" r:id="rId17"/>
    <p:sldId id="289" r:id="rId18"/>
    <p:sldId id="293" r:id="rId19"/>
    <p:sldId id="294" r:id="rId20"/>
    <p:sldId id="295" r:id="rId21"/>
    <p:sldId id="298" r:id="rId22"/>
    <p:sldId id="308" r:id="rId23"/>
    <p:sldId id="302" r:id="rId24"/>
    <p:sldId id="304" r:id="rId25"/>
    <p:sldId id="305" r:id="rId26"/>
    <p:sldId id="306" r:id="rId27"/>
    <p:sldId id="307" r:id="rId28"/>
    <p:sldId id="309" r:id="rId29"/>
    <p:sldId id="300" r:id="rId30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Droid Sans Fallback"/>
        <a:cs typeface="Droid Sans Fallback"/>
      </a:defRPr>
    </a:lvl1pPr>
    <a:lvl2pPr marL="742950" indent="-28575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Droid Sans Fallback"/>
        <a:cs typeface="Droid Sans Fallback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Droid Sans Fallback"/>
        <a:cs typeface="Droid Sans Fallback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Droid Sans Fallback"/>
        <a:cs typeface="Droid Sans Fallback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Droid Sans Fallback"/>
        <a:cs typeface="Droid Sans Fallback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Droid Sans Fallback"/>
        <a:cs typeface="Droid Sans Fallback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Droid Sans Fallback"/>
        <a:cs typeface="Droid Sans Fallback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Droid Sans Fallback"/>
        <a:cs typeface="Droid Sans Fallback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Droid Sans Fallback"/>
        <a:cs typeface="Droid Sans Fallbac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2843B6"/>
    <a:srgbClr val="FF2F2F"/>
    <a:srgbClr val="5BFF5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537" autoAdjust="0"/>
    <p:restoredTop sz="79928" autoAdjust="0"/>
  </p:normalViewPr>
  <p:slideViewPr>
    <p:cSldViewPr>
      <p:cViewPr>
        <p:scale>
          <a:sx n="75" d="100"/>
          <a:sy n="75" d="100"/>
        </p:scale>
        <p:origin x="-1266" y="3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notesViewPr>
    <p:cSldViewPr>
      <p:cViewPr varScale="1">
        <p:scale>
          <a:sx n="52" d="100"/>
          <a:sy n="52" d="100"/>
        </p:scale>
        <p:origin x="-288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 sz="1200" smtClean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D4E4DFCB-E097-455E-87E8-E029B3099335}" type="datetimeFigureOut">
              <a:rPr lang="en-US"/>
              <a:pPr>
                <a:defRPr/>
              </a:pPr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 sz="1200" smtClean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EA22A58-AAFF-42B7-B8A3-06F1E473A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17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2FE9C69D-F083-49ED-8340-6F24479E1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3C06AACB-DB69-4EA8-A49E-0A4221CBF69E}" type="slidenum">
              <a:rPr lang="en-US" smtClean="0">
                <a:latin typeface="Times New Roman" pitchFamily="18" charset="0"/>
                <a:ea typeface="Droid Sans Fallback"/>
                <a:cs typeface="Droid Sans Fallback"/>
              </a:rPr>
              <a:pPr>
                <a:buFont typeface="Wingdings" pitchFamily="2" charset="2"/>
                <a:buNone/>
              </a:pPr>
              <a:t>1</a:t>
            </a:fld>
            <a:endParaRPr lang="en-US" smtClean="0">
              <a:latin typeface="Times New Roman" pitchFamily="18" charset="0"/>
              <a:ea typeface="Droid Sans Fallback"/>
              <a:cs typeface="Droid Sans Fallback"/>
            </a:endParaRPr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3379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7A447CFD-36FF-4DFC-A453-6492E5596A0B}" type="slidenum">
              <a:rPr lang="en-GB" smtClean="0">
                <a:latin typeface="Times New Roman" pitchFamily="18" charset="0"/>
                <a:ea typeface="Droid Sans Fallback"/>
                <a:cs typeface="Droid Sans Fallback"/>
              </a:rPr>
              <a:pPr>
                <a:buFont typeface="Wingdings" pitchFamily="2" charset="2"/>
                <a:buNone/>
              </a:pPr>
              <a:t>9</a:t>
            </a:fld>
            <a:endParaRPr lang="en-GB" smtClean="0">
              <a:latin typeface="Times New Roman" pitchFamily="18" charset="0"/>
              <a:ea typeface="Droid Sans Fallback"/>
              <a:cs typeface="Droid Sans Fallback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7C9E1F18-F852-4DF7-84FA-D6F772ACC5D0}" type="slidenum">
              <a:rPr lang="en-US" smtClean="0">
                <a:latin typeface="Times New Roman" pitchFamily="18" charset="0"/>
                <a:ea typeface="Droid Sans Fallback"/>
                <a:cs typeface="Droid Sans Fallback"/>
              </a:rPr>
              <a:pPr>
                <a:buFont typeface="Wingdings" pitchFamily="2" charset="2"/>
                <a:buNone/>
              </a:pPr>
              <a:t>24</a:t>
            </a:fld>
            <a:endParaRPr lang="en-US" smtClean="0">
              <a:latin typeface="Times New Roman" pitchFamily="18" charset="0"/>
              <a:ea typeface="Droid Sans Fallback"/>
              <a:cs typeface="Droid Sans Fallback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FD950-29FF-40D4-B3FF-1F6B800A8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1BD37-E248-4B0B-9E72-DED873D68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1513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B8DBA-48B3-46D4-85F7-E073B41202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57047-E7C4-4655-859E-432E850C88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6DCD0-A6BA-4CE1-A6DF-9ECF314E2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7D296-9788-4178-AF4B-2CCCB9B57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08413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5213" y="1447800"/>
            <a:ext cx="381000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F6C0C-1A82-4B75-B62C-C2700446A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6849F-EFE7-4913-AE6E-E4FF5DC1A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03CEF-0B0B-4A3F-8D8C-19BCECBF2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02C61-ADA5-406F-B054-EC894D6E6D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22630-9E1C-4500-A8F3-3CB3BCE0F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36A8E-66A8-4636-8A38-47E13C3DB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3A9B2-7DFF-4246-B88A-4BA1B96A61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4898F-985C-4E40-A617-01BB4BF8B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1513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596FB-176C-4675-83EE-97F1854B4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960A1-49EB-4DAF-8B07-0455BDB91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6C6C1-5B23-404A-B30A-4CCC22070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95E57-42F7-4619-B66A-EB5AA92E12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08413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5213" y="1447800"/>
            <a:ext cx="381000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28E13-401B-4FD8-8690-89FF59ECB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6B542-78A6-48F1-AFBA-C10A9523A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37F8E-CCD0-44AA-AD6D-7E50C0CDD3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148EC-CACC-4DA2-94D7-C44067C175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624EF-6131-4CDF-AF08-4A589EB8B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AAB9A-3EB7-44E9-9290-9888BD54D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93E6B-4C2F-475B-93F8-F6DE25E0FE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88107-9946-4509-B8B3-7C1E1002F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1513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8264E-7A9E-4883-8A35-329952252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860F8-AF90-470C-8EB4-600362AF3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B8A14-01DA-4015-B606-495A804D72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A7542-1DB0-49F0-AA3F-B1E4BBD71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08413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5213" y="1447800"/>
            <a:ext cx="381000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8A855-107A-4DAE-A079-130C5CEEA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873AB-66C3-4E77-8E98-ECF43D98C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9922E-9CEB-4FD5-B96A-EC3DBE41A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08413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5213" y="1447800"/>
            <a:ext cx="381000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25E28-94CB-49CF-92C7-E71BC52B7D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3AE43-D179-4E8C-92C2-ACD56673C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87E09-0845-498D-9B6C-A6C8D0839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52787-2710-40A8-AC78-8497E2F03E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3FDBB-14C0-4FA2-9250-ADC218EA68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1513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FA24B-B8FC-4521-9825-F15F99F72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491B1-2425-483E-9EC5-FB817484C1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6E51C-DD33-4DD7-855F-393719FA7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833E7-1FCA-45A3-AE46-574AF9FE3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08413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5213" y="1447800"/>
            <a:ext cx="381000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64EBB-83B9-415D-9AA9-04F010F47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7264F-576A-4447-A428-491D255179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D610F-7354-42E5-831F-4A2BF5D55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1BA57-A571-4018-A368-8DBCBF451B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33594-218B-42D0-B686-513EB8A891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8E4BF-58FB-407B-9410-4DE1B3BF3D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9D47B-2CBB-436A-B487-644DB20DE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75508-2993-4222-A8EB-B23BBECCF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1513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F9D28-3CB5-447E-8B30-222DCCB63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65B8C-F15A-4C02-A34B-425526EB8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5276C-5DA1-4E08-9F39-87DCDAFDB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D3396-48DA-471C-8CC6-8A71B6F6B0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6537C-5934-4144-98BE-F52B9F01E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4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08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0813" cy="4570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6172200" y="6191250"/>
            <a:ext cx="2474913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eaLnBrk="0" hangingPunct="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914400" y="6172200"/>
            <a:ext cx="39608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eaLnBrk="0" hangingPunct="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eaLnBrk="0" hangingPunct="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0A23137A-49FA-4B73-B651-5A1F7B215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33400" y="1066800"/>
            <a:ext cx="8077200" cy="1588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65088" y="69850"/>
            <a:ext cx="9013825" cy="6691313"/>
          </a:xfrm>
          <a:prstGeom prst="roundRect">
            <a:avLst>
              <a:gd name="adj" fmla="val 4931"/>
            </a:avLst>
          </a:prstGeom>
          <a:noFill/>
          <a:ln w="64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3500" y="1449388"/>
            <a:ext cx="9020175" cy="1527175"/>
          </a:xfrm>
          <a:prstGeom prst="rect">
            <a:avLst/>
          </a:prstGeom>
          <a:solidFill>
            <a:srgbClr val="D34817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500" y="2976563"/>
            <a:ext cx="9020175" cy="111125"/>
          </a:xfrm>
          <a:prstGeom prst="rect">
            <a:avLst/>
          </a:prstGeom>
          <a:solidFill>
            <a:srgbClr val="918485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533400" y="3733800"/>
            <a:ext cx="8077200" cy="1588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5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08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0813" cy="4570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2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6172200" y="6191250"/>
            <a:ext cx="2474913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696464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/>
          </p:nvPr>
        </p:nvSpPr>
        <p:spPr bwMode="auto">
          <a:xfrm>
            <a:off x="914400" y="6172200"/>
            <a:ext cx="39608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1400">
                <a:solidFill>
                  <a:srgbClr val="696464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defRPr sz="1400">
                <a:solidFill>
                  <a:srgbClr val="FFFFFF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DAA5F0AF-2B5A-4A67-9ADC-D9B3C55DA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3075" name="Group 2"/>
          <p:cNvGrpSpPr>
            <a:grpSpLocks/>
          </p:cNvGrpSpPr>
          <p:nvPr/>
        </p:nvGrpSpPr>
        <p:grpSpPr bwMode="auto">
          <a:xfrm>
            <a:off x="66675" y="66675"/>
            <a:ext cx="9015413" cy="6697663"/>
            <a:chOff x="42" y="42"/>
            <a:chExt cx="5679" cy="4219"/>
          </a:xfrm>
        </p:grpSpPr>
        <p:pic>
          <p:nvPicPr>
            <p:cNvPr id="2" name="Picture 3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2" y="42"/>
              <a:ext cx="5679" cy="42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3076" name="Text Box 4"/>
            <p:cNvSpPr txBox="1">
              <a:spLocks noChangeArrowheads="1"/>
            </p:cNvSpPr>
            <p:nvPr/>
          </p:nvSpPr>
          <p:spPr bwMode="auto">
            <a:xfrm>
              <a:off x="102" y="105"/>
              <a:ext cx="5555" cy="409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>
                <a:latin typeface="Arial" charset="0"/>
                <a:ea typeface="+mn-ea"/>
                <a:cs typeface="Arial" charset="0"/>
              </a:endParaRPr>
            </a:p>
          </p:txBody>
        </p:sp>
      </p:grpSp>
      <p:sp>
        <p:nvSpPr>
          <p:cNvPr id="3077" name="Rectangle 5"/>
          <p:cNvSpPr>
            <a:spLocks noChangeArrowheads="1"/>
          </p:cNvSpPr>
          <p:nvPr/>
        </p:nvSpPr>
        <p:spPr bwMode="auto">
          <a:xfrm flipV="1">
            <a:off x="69850" y="2376488"/>
            <a:ext cx="9013825" cy="92075"/>
          </a:xfrm>
          <a:prstGeom prst="rect">
            <a:avLst/>
          </a:prstGeom>
          <a:solidFill>
            <a:srgbClr val="D34817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9850" y="2341563"/>
            <a:ext cx="9013825" cy="46037"/>
          </a:xfrm>
          <a:prstGeom prst="rect">
            <a:avLst/>
          </a:prstGeom>
          <a:solidFill>
            <a:srgbClr val="E6B1AB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8263" y="2468563"/>
            <a:ext cx="9015412" cy="46037"/>
          </a:xfrm>
          <a:prstGeom prst="rect">
            <a:avLst/>
          </a:prstGeom>
          <a:solidFill>
            <a:srgbClr val="918485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08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8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0813" cy="4570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6172200" y="6191250"/>
            <a:ext cx="2474913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696464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ftr"/>
          </p:nvPr>
        </p:nvSpPr>
        <p:spPr bwMode="auto">
          <a:xfrm>
            <a:off x="800100" y="6172200"/>
            <a:ext cx="39989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1400">
                <a:solidFill>
                  <a:srgbClr val="696464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212725" y="6275388"/>
            <a:ext cx="322263" cy="322262"/>
          </a:xfrm>
          <a:prstGeom prst="rect">
            <a:avLst/>
          </a:prstGeom>
          <a:solidFill>
            <a:srgbClr val="D34817"/>
          </a:solidFill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defRPr sz="1400">
                <a:solidFill>
                  <a:srgbClr val="FFFFFF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B05EB721-2FE7-4537-9BDE-BF9C6862D4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4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533400" y="1066800"/>
            <a:ext cx="8077200" cy="1588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4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10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08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410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0813" cy="4570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6172200" y="6191250"/>
            <a:ext cx="2474913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696464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914400" y="6172200"/>
            <a:ext cx="39608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1400">
                <a:solidFill>
                  <a:srgbClr val="696464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defRPr sz="1400">
                <a:solidFill>
                  <a:srgbClr val="FFFFFF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56FB6FBB-32F6-4410-B748-085480912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4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533400" y="1066800"/>
            <a:ext cx="8077200" cy="1588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 flipV="1">
            <a:off x="68263" y="4683125"/>
            <a:ext cx="9007475" cy="92075"/>
          </a:xfrm>
          <a:prstGeom prst="rect">
            <a:avLst/>
          </a:prstGeom>
          <a:solidFill>
            <a:srgbClr val="D34817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8263" y="4649788"/>
            <a:ext cx="9007475" cy="46037"/>
          </a:xfrm>
          <a:prstGeom prst="rect">
            <a:avLst/>
          </a:prstGeom>
          <a:solidFill>
            <a:srgbClr val="E6B1AB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8263" y="4773613"/>
            <a:ext cx="9007475" cy="47625"/>
          </a:xfrm>
          <a:prstGeom prst="rect">
            <a:avLst/>
          </a:prstGeom>
          <a:solidFill>
            <a:srgbClr val="918485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1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08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5129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0813" cy="4570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2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6172200" y="6191250"/>
            <a:ext cx="2474913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696464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/>
          </p:nvPr>
        </p:nvSpPr>
        <p:spPr bwMode="auto">
          <a:xfrm>
            <a:off x="914400" y="6172200"/>
            <a:ext cx="38846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1400">
                <a:solidFill>
                  <a:srgbClr val="696464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212725" y="6275388"/>
            <a:ext cx="322263" cy="322262"/>
          </a:xfrm>
          <a:prstGeom prst="rect">
            <a:avLst/>
          </a:prstGeom>
          <a:solidFill>
            <a:srgbClr val="D34817"/>
          </a:solidFill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defRPr sz="1400">
                <a:solidFill>
                  <a:srgbClr val="FFFFFF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0F49CCC1-641A-4743-A9B0-07CDF977D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647700" y="3733800"/>
            <a:ext cx="7848600" cy="289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i="1">
              <a:solidFill>
                <a:srgbClr val="000000"/>
              </a:solidFill>
              <a:latin typeface="Perpetua" pitchFamily="18" charset="0"/>
            </a:endParaRPr>
          </a:p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1">
                <a:solidFill>
                  <a:srgbClr val="000000"/>
                </a:solidFill>
                <a:latin typeface="Perpetua" pitchFamily="18" charset="0"/>
              </a:rPr>
              <a:t>Prepared by-</a:t>
            </a:r>
          </a:p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" b="1" i="1">
              <a:solidFill>
                <a:srgbClr val="000000"/>
              </a:solidFill>
              <a:latin typeface="Perpetua" pitchFamily="18" charset="0"/>
            </a:endParaRPr>
          </a:p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b="1">
                <a:solidFill>
                  <a:srgbClr val="000000"/>
                </a:solidFill>
                <a:latin typeface="Perpetua" pitchFamily="18" charset="0"/>
              </a:rPr>
              <a:t>Patel Maulik Satishkumar (150124116006)</a:t>
            </a:r>
          </a:p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i="1">
              <a:solidFill>
                <a:srgbClr val="000000"/>
              </a:solidFill>
              <a:latin typeface="Perpetua" pitchFamily="18" charset="0"/>
            </a:endParaRPr>
          </a:p>
          <a:p>
            <a:pPr algn="r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1">
                <a:solidFill>
                  <a:srgbClr val="000000"/>
                </a:solidFill>
                <a:latin typeface="Perpetua" pitchFamily="18" charset="0"/>
              </a:rPr>
              <a:t>                                                  </a:t>
            </a:r>
          </a:p>
          <a:p>
            <a:pPr algn="r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1">
                <a:solidFill>
                  <a:srgbClr val="000000"/>
                </a:solidFill>
                <a:latin typeface="Perpetua" pitchFamily="18" charset="0"/>
              </a:rPr>
              <a:t>Guided By: </a:t>
            </a:r>
            <a:r>
              <a:rPr lang="en-US" sz="2200" b="1">
                <a:solidFill>
                  <a:srgbClr val="000000"/>
                </a:solidFill>
                <a:latin typeface="Perpetua" pitchFamily="18" charset="0"/>
              </a:rPr>
              <a:t>Prof. Bhumi M. Shah</a:t>
            </a:r>
            <a:endParaRPr lang="en-US" sz="2000" b="1" i="1">
              <a:solidFill>
                <a:srgbClr val="000000"/>
              </a:solidFill>
              <a:latin typeface="Perpetua" pitchFamily="18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8001000" cy="692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GANDHINAGAR INSTITUTE OF TECHNOLGY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772400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Information Technology Department </a:t>
            </a:r>
          </a:p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762000" y="1673225"/>
            <a:ext cx="77724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Software Engineering (2160701)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762000" y="2154238"/>
            <a:ext cx="7772400" cy="703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>
                <a:solidFill>
                  <a:srgbClr val="000000"/>
                </a:solidFill>
                <a:latin typeface="Times New Roman" pitchFamily="18" charset="0"/>
              </a:rPr>
              <a:t>Six Sigma for SE and SQA Plan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A1B9A74-9B77-4462-B984-F4D7C83808C3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endParaRPr lang="en-US" sz="140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364" name="Group 7"/>
          <p:cNvGrpSpPr>
            <a:grpSpLocks/>
          </p:cNvGrpSpPr>
          <p:nvPr/>
        </p:nvGrpSpPr>
        <p:grpSpPr bwMode="auto">
          <a:xfrm>
            <a:off x="4572000" y="4086225"/>
            <a:ext cx="3714750" cy="2557463"/>
            <a:chOff x="2643174" y="2000240"/>
            <a:chExt cx="3929090" cy="2771302"/>
          </a:xfrm>
        </p:grpSpPr>
        <p:grpSp>
          <p:nvGrpSpPr>
            <p:cNvPr id="15404" name="Group 5"/>
            <p:cNvGrpSpPr>
              <a:grpSpLocks/>
            </p:cNvGrpSpPr>
            <p:nvPr/>
          </p:nvGrpSpPr>
          <p:grpSpPr bwMode="auto">
            <a:xfrm>
              <a:off x="2643174" y="3714752"/>
              <a:ext cx="3929090" cy="1056790"/>
              <a:chOff x="857224" y="2214554"/>
              <a:chExt cx="3929090" cy="1056790"/>
            </a:xfrm>
          </p:grpSpPr>
          <p:sp>
            <p:nvSpPr>
              <p:cNvPr id="15" name="Isosceles Triangle 14"/>
              <p:cNvSpPr/>
              <p:nvPr/>
            </p:nvSpPr>
            <p:spPr bwMode="auto">
              <a:xfrm>
                <a:off x="2214546" y="2285992"/>
                <a:ext cx="1143008" cy="985352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/>
              <a:lstStyle/>
              <a:p>
                <a:pPr eaLnBrk="0" hangingPunct="0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dirty="0"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 rot="-540000">
                <a:off x="857224" y="2214554"/>
                <a:ext cx="3929090" cy="71438"/>
              </a:xfrm>
              <a:prstGeom prst="roundRect">
                <a:avLst/>
              </a:prstGeom>
              <a:solidFill>
                <a:srgbClr val="00B8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/>
              <a:lstStyle/>
              <a:p>
                <a:pPr eaLnBrk="0" hangingPunct="0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>
                  <a:latin typeface="Arial" charset="0"/>
                  <a:ea typeface="+mn-ea"/>
                  <a:cs typeface="Arial" charset="0"/>
                </a:endParaRPr>
              </a:p>
            </p:txBody>
          </p:sp>
        </p:grpSp>
        <p:sp>
          <p:nvSpPr>
            <p:cNvPr id="15405" name="Down Arrow 9"/>
            <p:cNvSpPr>
              <a:spLocks noChangeArrowheads="1"/>
            </p:cNvSpPr>
            <p:nvPr/>
          </p:nvSpPr>
          <p:spPr bwMode="auto">
            <a:xfrm>
              <a:off x="2643174" y="2571744"/>
              <a:ext cx="1357322" cy="121444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2F2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5406" name="Down Arrow 10"/>
            <p:cNvSpPr>
              <a:spLocks noChangeArrowheads="1"/>
            </p:cNvSpPr>
            <p:nvPr/>
          </p:nvSpPr>
          <p:spPr bwMode="auto">
            <a:xfrm flipV="1">
              <a:off x="5214942" y="2000240"/>
              <a:ext cx="1357322" cy="121444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5BFF5B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30287" y="3146495"/>
              <a:ext cx="1027333" cy="3539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1650" dirty="0">
                  <a:ln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Rockwell Extra Bold" pitchFamily="18" charset="0"/>
                  <a:ea typeface="+mn-ea"/>
                  <a:cs typeface="Arial" charset="0"/>
                </a:rPr>
                <a:t>Defect</a:t>
              </a:r>
              <a:endParaRPr lang="en-US" sz="165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Rockwell Extra Bold" pitchFamily="18" charset="0"/>
                <a:ea typeface="+mn-ea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29256" y="2273850"/>
              <a:ext cx="97590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dirty="0">
                  <a:ln>
                    <a:solidFill>
                      <a:schemeClr val="tx1"/>
                    </a:solidFill>
                  </a:ln>
                  <a:gradFill flip="none" rotWithShape="1">
                    <a:gsLst>
                      <a:gs pos="0">
                        <a:srgbClr val="FF0000">
                          <a:tint val="66000"/>
                          <a:satMod val="160000"/>
                        </a:srgbClr>
                      </a:gs>
                      <a:gs pos="50000">
                        <a:srgbClr val="FF0000">
                          <a:tint val="44500"/>
                          <a:satMod val="160000"/>
                        </a:srgbClr>
                      </a:gs>
                      <a:gs pos="100000">
                        <a:srgbClr val="FF0000">
                          <a:tint val="23500"/>
                          <a:satMod val="160000"/>
                        </a:srgbClr>
                      </a:gs>
                    </a:gsLst>
                    <a:lin ang="0" scaled="1"/>
                    <a:tileRect/>
                  </a:gradFill>
                  <a:latin typeface="Rockwell Extra Bold" pitchFamily="18" charset="0"/>
                  <a:ea typeface="+mn-ea"/>
                  <a:cs typeface="Arial" charset="0"/>
                </a:rPr>
                <a:t>Profit</a:t>
              </a:r>
              <a:endParaRPr lang="en-US" dirty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lin ang="0" scaled="1"/>
                  <a:tileRect/>
                </a:gradFill>
                <a:latin typeface="Rockwell Extra Bold" pitchFamily="18" charset="0"/>
                <a:ea typeface="+mn-ea"/>
                <a:cs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86248" y="4143380"/>
              <a:ext cx="5629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2400" b="1" dirty="0">
                  <a:ln w="12700">
                    <a:solidFill>
                      <a:srgbClr val="000000">
                        <a:satMod val="155000"/>
                      </a:srgbClr>
                    </a:solidFill>
                    <a:prstDash val="solid"/>
                  </a:ln>
                  <a:solidFill>
                    <a:srgbClr val="808080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  <a:reflection blurRad="6350" stA="50000" endA="300" endPos="50000" dist="29997" dir="5400000" sy="-100000" algn="bl" rotWithShape="0"/>
                  </a:effectLst>
                  <a:latin typeface="Rockwell Extra Bold" pitchFamily="18" charset="0"/>
                  <a:ea typeface="+mn-ea"/>
                  <a:cs typeface="Arial" charset="0"/>
                </a:rPr>
                <a:t>6</a:t>
              </a:r>
              <a:r>
                <a:rPr lang="el-GR" sz="2400" b="1" dirty="0">
                  <a:ln w="12700">
                    <a:solidFill>
                      <a:srgbClr val="000000">
                        <a:satMod val="155000"/>
                      </a:srgbClr>
                    </a:solidFill>
                    <a:prstDash val="solid"/>
                  </a:ln>
                  <a:solidFill>
                    <a:srgbClr val="808080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  <a:reflection blurRad="6350" stA="50000" endA="300" endPos="50000" dist="29997" dir="5400000" sy="-100000" algn="bl" rotWithShape="0"/>
                  </a:effectLst>
                  <a:latin typeface="Times New Roman"/>
                  <a:ea typeface="+mn-ea"/>
                  <a:cs typeface="Times New Roman"/>
                </a:rPr>
                <a:t>σ</a:t>
              </a:r>
              <a:endParaRPr lang="en-US" sz="2400" b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Rockwell Extra Bold" pitchFamily="18" charset="0"/>
                <a:ea typeface="+mn-ea"/>
                <a:cs typeface="Arial" charset="0"/>
              </a:endParaRP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857250" y="1285875"/>
          <a:ext cx="7500990" cy="2571767"/>
        </p:xfrm>
        <a:graphic>
          <a:graphicData uri="http://schemas.openxmlformats.org/drawingml/2006/table">
            <a:tbl>
              <a:tblPr firstRow="1"/>
              <a:tblGrid>
                <a:gridCol w="1007927"/>
                <a:gridCol w="1636307"/>
                <a:gridCol w="2752162"/>
                <a:gridCol w="2104594"/>
              </a:tblGrid>
              <a:tr h="734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65860" algn="l"/>
                        </a:tabLs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Rockwell" pitchFamily="18" charset="0"/>
                          <a:ea typeface="Times New Roman"/>
                          <a:cs typeface="Times New Roman"/>
                          <a:sym typeface="Symbol"/>
                        </a:rPr>
                        <a:t></a:t>
                      </a:r>
                      <a:r>
                        <a:rPr lang="fr-FR" sz="2000" b="1" dirty="0">
                          <a:solidFill>
                            <a:schemeClr val="bg1"/>
                          </a:solidFill>
                          <a:latin typeface="Rockwell" pitchFamily="18" charset="0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fr-FR" sz="2000" b="1" dirty="0" err="1">
                          <a:solidFill>
                            <a:schemeClr val="bg1"/>
                          </a:solidFill>
                          <a:latin typeface="Rockwell" pitchFamily="18" charset="0"/>
                          <a:ea typeface="Times New Roman"/>
                          <a:cs typeface="Times New Roman"/>
                        </a:rPr>
                        <a:t>level</a:t>
                      </a:r>
                      <a:endParaRPr lang="en-IN" sz="2000" dirty="0">
                        <a:solidFill>
                          <a:schemeClr val="bg1"/>
                        </a:solidFill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52627" marR="526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200" b="1" dirty="0" err="1">
                          <a:solidFill>
                            <a:schemeClr val="bg1"/>
                          </a:solidFill>
                          <a:latin typeface="Rockwell" pitchFamily="18" charset="0"/>
                          <a:ea typeface="Times New Roman"/>
                          <a:cs typeface="Times New Roman"/>
                        </a:rPr>
                        <a:t>Defect</a:t>
                      </a:r>
                      <a:r>
                        <a:rPr lang="fr-FR" sz="2200" b="1" dirty="0">
                          <a:solidFill>
                            <a:schemeClr val="bg1"/>
                          </a:solidFill>
                          <a:latin typeface="Rockwell" pitchFamily="18" charset="0"/>
                          <a:ea typeface="Times New Roman"/>
                          <a:cs typeface="Times New Roman"/>
                        </a:rPr>
                        <a:t> rate </a:t>
                      </a:r>
                      <a:endParaRPr lang="en-IN" sz="2200" dirty="0">
                        <a:solidFill>
                          <a:schemeClr val="bg1"/>
                        </a:solidFill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200" b="1" dirty="0">
                          <a:solidFill>
                            <a:schemeClr val="bg1"/>
                          </a:solidFill>
                          <a:latin typeface="Rockwell" pitchFamily="18" charset="0"/>
                          <a:ea typeface="Times New Roman"/>
                          <a:cs typeface="Times New Roman"/>
                        </a:rPr>
                        <a:t>(ppm)</a:t>
                      </a:r>
                      <a:endParaRPr lang="en-IN" sz="2200" dirty="0">
                        <a:solidFill>
                          <a:schemeClr val="bg1"/>
                        </a:solidFill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52627" marR="526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latin typeface="Rockwell" pitchFamily="18" charset="0"/>
                          <a:ea typeface="Times New Roman"/>
                          <a:cs typeface="Times New Roman"/>
                        </a:rPr>
                        <a:t>Costs of poor quality</a:t>
                      </a:r>
                      <a:endParaRPr lang="en-IN" sz="2200" dirty="0">
                        <a:solidFill>
                          <a:schemeClr val="bg1"/>
                        </a:solidFill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52627" marR="526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latin typeface="Rockwell" pitchFamily="18" charset="0"/>
                          <a:ea typeface="Times New Roman"/>
                          <a:cs typeface="Times New Roman"/>
                        </a:rPr>
                        <a:t>Status of the company</a:t>
                      </a:r>
                      <a:endParaRPr lang="en-IN" sz="2200" dirty="0">
                        <a:solidFill>
                          <a:schemeClr val="bg1"/>
                        </a:solidFill>
                        <a:latin typeface="Rockwell" pitchFamily="18" charset="0"/>
                        <a:ea typeface="Times New Roman"/>
                        <a:cs typeface="Times New Roman"/>
                      </a:endParaRPr>
                    </a:p>
                  </a:txBody>
                  <a:tcPr marL="52627" marR="526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367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800" dirty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IN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627" marR="526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800" dirty="0"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  <a:endParaRPr lang="en-IN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627" marR="526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 &lt; 10% of turnover</a:t>
                      </a:r>
                      <a:endParaRPr lang="en-IN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627" marR="526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World class</a:t>
                      </a:r>
                      <a:endParaRPr lang="en-IN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627" marR="526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67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8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IN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627" marR="526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800">
                          <a:latin typeface="Times New Roman"/>
                          <a:ea typeface="Times New Roman"/>
                          <a:cs typeface="Times New Roman"/>
                        </a:rPr>
                        <a:t>233</a:t>
                      </a:r>
                      <a:endParaRPr lang="en-IN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627" marR="526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800">
                          <a:latin typeface="Times New Roman"/>
                          <a:ea typeface="Times New Roman"/>
                          <a:cs typeface="Times New Roman"/>
                        </a:rPr>
                        <a:t>10-15% of turnover</a:t>
                      </a:r>
                      <a:endParaRPr lang="en-IN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627" marR="526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NL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627" marR="526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67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8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IN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627" marR="526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800" dirty="0">
                          <a:latin typeface="Times New Roman"/>
                          <a:ea typeface="Times New Roman"/>
                          <a:cs typeface="Times New Roman"/>
                        </a:rPr>
                        <a:t>6210</a:t>
                      </a:r>
                      <a:endParaRPr lang="en-IN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627" marR="526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15-20% of turnover</a:t>
                      </a:r>
                      <a:endParaRPr lang="en-IN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627" marR="526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Current standard</a:t>
                      </a:r>
                      <a:endParaRPr lang="en-IN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627" marR="526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67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8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IN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627" marR="526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800">
                          <a:latin typeface="Times New Roman"/>
                          <a:ea typeface="Times New Roman"/>
                          <a:cs typeface="Times New Roman"/>
                        </a:rPr>
                        <a:t>66807</a:t>
                      </a:r>
                      <a:endParaRPr lang="en-IN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627" marR="526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800">
                          <a:latin typeface="Times New Roman"/>
                          <a:ea typeface="Times New Roman"/>
                          <a:cs typeface="Times New Roman"/>
                        </a:rPr>
                        <a:t>20-30% of turnover</a:t>
                      </a:r>
                      <a:endParaRPr lang="en-IN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627" marR="526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endParaRPr lang="nl-NL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627" marR="526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67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8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627" marR="526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800">
                          <a:latin typeface="Times New Roman"/>
                          <a:ea typeface="Times New Roman"/>
                          <a:cs typeface="Times New Roman"/>
                        </a:rPr>
                        <a:t>308537</a:t>
                      </a:r>
                      <a:endParaRPr lang="en-IN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627" marR="526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30-40% of turnover</a:t>
                      </a:r>
                      <a:endParaRPr lang="en-IN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627" marR="526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Bankruptcy</a:t>
                      </a:r>
                      <a:endParaRPr lang="en-IN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627" marR="526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pic>
        <p:nvPicPr>
          <p:cNvPr id="15402" name="Picture 1" descr="C:\Users\Hello\Desktop\Pict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0" y="3500438"/>
            <a:ext cx="3571875" cy="360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642938" y="285750"/>
            <a:ext cx="7770812" cy="701675"/>
          </a:xfrm>
          <a:prstGeom prst="rect">
            <a:avLst/>
          </a:prstGeom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GB" sz="4000" kern="0" dirty="0">
                <a:solidFill>
                  <a:srgbClr val="696464"/>
                </a:solidFill>
                <a:latin typeface="+mj-lt"/>
                <a:ea typeface="+mj-ea"/>
                <a:cs typeface="+mj-cs"/>
              </a:rPr>
              <a:t>Concept of ‘Six Sigma’</a:t>
            </a:r>
            <a:endParaRPr lang="en-GB" sz="4000" kern="0" dirty="0">
              <a:solidFill>
                <a:srgbClr val="696464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>
                <a:solidFill>
                  <a:srgbClr val="696464"/>
                </a:solidFill>
                <a:latin typeface="Franklin Gothic Book" pitchFamily="34" charset="0"/>
              </a:rPr>
              <a:t>Roles in ‘Six Sigma’ team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00034" y="1285860"/>
            <a:ext cx="8143932" cy="471490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Roles in Six Sigma team are defined by member’s ability and their roles in software development.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6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Team Member’s roles are defined using ‘belt’ ,which are as below:</a:t>
            </a:r>
          </a:p>
          <a:p>
            <a:pPr marL="1257300" lvl="1" indent="-514350" algn="just">
              <a:spcBef>
                <a:spcPts val="575"/>
              </a:spcBef>
              <a:buSzPct val="85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Yellow Belt  (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Any professional who works on project</a:t>
            </a:r>
            <a:r>
              <a:rPr lang="en-US" sz="2600" dirty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  <a:p>
            <a:pPr marL="1257300" lvl="1" indent="-514350" algn="just">
              <a:spcBef>
                <a:spcPts val="575"/>
              </a:spcBef>
              <a:buSzPct val="85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Green Belt  (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Trained to analyze and solve quality problems</a:t>
            </a:r>
            <a:r>
              <a:rPr lang="en-US" sz="2600" dirty="0">
                <a:solidFill>
                  <a:schemeClr val="tx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  <a:p>
            <a:pPr marL="1257300" lvl="1" indent="-514350" algn="just">
              <a:spcBef>
                <a:spcPts val="575"/>
              </a:spcBef>
              <a:buSzPct val="85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Black Belt    (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Team Leader in Six Sigma Project</a:t>
            </a:r>
            <a:r>
              <a:rPr lang="en-US" sz="2600" dirty="0">
                <a:solidFill>
                  <a:schemeClr val="tx1"/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  <a:p>
            <a:pPr marL="1257300" lvl="1" indent="-514350" algn="just">
              <a:spcBef>
                <a:spcPts val="575"/>
              </a:spcBef>
              <a:buSzPct val="85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>
                  <a:glow rad="101600">
                    <a:schemeClr val="tx1">
                      <a:lumMod val="85000"/>
                      <a:lumOff val="15000"/>
                      <a:alpha val="60000"/>
                    </a:schemeClr>
                  </a:glo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Master Black Belt  (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Expert of Six Sigma Projects</a:t>
            </a:r>
            <a:r>
              <a:rPr lang="en-US" sz="2600" dirty="0">
                <a:solidFill>
                  <a:schemeClr val="tx1"/>
                </a:solidFill>
                <a:effectLst>
                  <a:glow rad="101600">
                    <a:schemeClr val="tx1">
                      <a:lumMod val="85000"/>
                      <a:lumOff val="15000"/>
                      <a:alpha val="60000"/>
                    </a:schemeClr>
                  </a:glo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sp>
        <p:nvSpPr>
          <p:cNvPr id="16388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4CC9387-AF9C-400C-AC56-2D61CDA4A213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</a:t>
            </a:fld>
            <a:endParaRPr lang="en-US" sz="140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500063" y="1214438"/>
            <a:ext cx="8143875" cy="5214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10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 are two methods for achieving Six Sigma in any process:</a:t>
            </a:r>
            <a:r>
              <a:rPr lang="en-US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(1). </a:t>
            </a:r>
            <a:r>
              <a:rPr 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DMAIC</a:t>
            </a:r>
            <a:endParaRPr lang="en-US" sz="22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            </a:t>
            </a:r>
            <a:r>
              <a:rPr lang="en-US"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(2). </a:t>
            </a:r>
            <a:r>
              <a:rPr lang="en-US" sz="22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DMADV</a:t>
            </a:r>
          </a:p>
          <a:p>
            <a:pPr marL="457200" indent="-457200" algn="just">
              <a:spcBef>
                <a:spcPts val="575"/>
              </a:spcBef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100000"/>
              <a:buFont typeface="Franklin Gothic Book" pitchFamily="34" charset="0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DMAIC</a:t>
            </a:r>
          </a:p>
          <a:p>
            <a:pPr marL="812800" lvl="1" indent="-368300" algn="just">
              <a:spcBef>
                <a:spcPts val="575"/>
              </a:spcBef>
              <a:buSzPct val="100000"/>
              <a:buFont typeface="Wingding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efine</a:t>
            </a:r>
            <a:r>
              <a:rPr lang="en-US" sz="22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-M</a:t>
            </a:r>
            <a:r>
              <a:rPr lang="en-US"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easure</a:t>
            </a:r>
            <a:r>
              <a:rPr lang="en-US" sz="22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-A</a:t>
            </a:r>
            <a:r>
              <a:rPr lang="en-US"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nalyze-</a:t>
            </a:r>
            <a:r>
              <a:rPr lang="en-US" sz="22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mprove-</a:t>
            </a:r>
            <a:r>
              <a:rPr lang="en-US" sz="22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ontrol</a:t>
            </a:r>
          </a:p>
          <a:p>
            <a:pPr marL="812800" lvl="1" indent="-368300" algn="just">
              <a:spcBef>
                <a:spcPts val="575"/>
              </a:spcBef>
              <a:buSzPct val="100000"/>
              <a:buFont typeface="Wingding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 for improvement of system for </a:t>
            </a:r>
            <a:r>
              <a:rPr lang="en-US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existing processes</a:t>
            </a:r>
            <a:r>
              <a:rPr lang="en-US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12800" lvl="1" indent="-368300" algn="just">
              <a:spcBef>
                <a:spcPts val="575"/>
              </a:spcBef>
              <a:buSzPct val="100000"/>
              <a:buFont typeface="Wingding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Focus on Execution of Process.</a:t>
            </a:r>
          </a:p>
          <a:p>
            <a:pPr marL="812800" lvl="1" indent="-368300" algn="just">
              <a:spcBef>
                <a:spcPts val="575"/>
              </a:spcBef>
              <a:buSzPct val="100000"/>
              <a:buFont typeface="Wingding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100000"/>
              <a:buFont typeface="Franklin Gothic Book" pitchFamily="34" charset="0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DMADV</a:t>
            </a:r>
          </a:p>
          <a:p>
            <a:pPr marL="812800" lvl="1" indent="-368300" algn="just">
              <a:spcBef>
                <a:spcPts val="575"/>
              </a:spcBef>
              <a:buSzPct val="100000"/>
              <a:buFont typeface="Wingding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efine</a:t>
            </a:r>
            <a:r>
              <a:rPr lang="en-US" sz="22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-M</a:t>
            </a:r>
            <a:r>
              <a:rPr lang="en-US"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easure</a:t>
            </a:r>
            <a:r>
              <a:rPr lang="en-US" sz="22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-A</a:t>
            </a:r>
            <a:r>
              <a:rPr lang="en-US"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nalyze-</a:t>
            </a:r>
            <a:r>
              <a:rPr lang="en-US" sz="22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esign-</a:t>
            </a:r>
            <a:r>
              <a:rPr lang="en-US" sz="22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erify</a:t>
            </a:r>
          </a:p>
          <a:p>
            <a:pPr marL="812800" lvl="1" indent="-368300" algn="just">
              <a:spcBef>
                <a:spcPts val="575"/>
              </a:spcBef>
              <a:buSzPct val="100000"/>
              <a:buFont typeface="Wingding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 for improvement of system for developing </a:t>
            </a:r>
            <a:r>
              <a:rPr lang="en-US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 processes</a:t>
            </a:r>
            <a:r>
              <a:rPr lang="en-US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products</a:t>
            </a:r>
            <a:r>
              <a:rPr lang="en-US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12800" lvl="1" indent="-368300" algn="just">
              <a:spcBef>
                <a:spcPts val="575"/>
              </a:spcBef>
              <a:buSzPct val="100000"/>
              <a:buFont typeface="Wingding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Focus on Design of Process.</a:t>
            </a:r>
            <a:endParaRPr lang="en-US" sz="2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42938" y="285750"/>
            <a:ext cx="7770812" cy="701675"/>
          </a:xfrm>
          <a:prstGeom prst="rect">
            <a:avLst/>
          </a:prstGeom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GB" sz="4000" kern="0" dirty="0">
                <a:solidFill>
                  <a:srgbClr val="696464"/>
                </a:solidFill>
                <a:latin typeface="+mj-lt"/>
                <a:ea typeface="+mj-ea"/>
                <a:cs typeface="+mj-cs"/>
              </a:rPr>
              <a:t>Methods of ‘Six Sigma’</a:t>
            </a:r>
            <a:endParaRPr lang="en-GB" sz="4000" kern="0" dirty="0">
              <a:solidFill>
                <a:srgbClr val="69646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EB21695-0F9B-4AAB-9AF9-771822F6A28C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endParaRPr lang="en-US" sz="140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571500" y="1214438"/>
            <a:ext cx="7858125" cy="52149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100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esign Phase :</a:t>
            </a:r>
          </a:p>
          <a:p>
            <a:pPr marL="982663" lvl="1" indent="-446088" algn="just">
              <a:spcBef>
                <a:spcPts val="575"/>
              </a:spcBef>
              <a:buSzPct val="100000"/>
              <a:buFont typeface="Wingdings" pitchFamily="2" charset="2"/>
              <a:buChar char="Ø"/>
              <a:tabLst>
                <a:tab pos="0" algn="l"/>
                <a:tab pos="8128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 this phase, First we define–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“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Who is the customer and what are their needs  (requirements)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”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marL="1200150" lvl="1" indent="-457200" algn="just">
              <a:spcBef>
                <a:spcPts val="575"/>
              </a:spcBef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6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100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easure Phase :</a:t>
            </a:r>
          </a:p>
          <a:p>
            <a:pPr marL="987425" lvl="1" indent="-450850" algn="just">
              <a:spcBef>
                <a:spcPts val="575"/>
              </a:spcBef>
              <a:buSzPct val="100000"/>
              <a:buFont typeface="Wingding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 this phase, we determine–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“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How is the process defined and how are defects measured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”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marL="987425" lvl="1" indent="-450850" algn="just">
              <a:spcBef>
                <a:spcPts val="575"/>
              </a:spcBef>
              <a:buSzPct val="100000"/>
              <a:buFont typeface="Wingding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6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100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nalyze Phase :</a:t>
            </a:r>
          </a:p>
          <a:p>
            <a:pPr marL="987425" lvl="1" indent="-450850" algn="just">
              <a:spcBef>
                <a:spcPts val="575"/>
              </a:spcBef>
              <a:buSzPct val="100000"/>
              <a:buFont typeface="Wingding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 this phase, we determine–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“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What are the most important causes of defects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”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42938" y="285750"/>
            <a:ext cx="7770812" cy="701675"/>
          </a:xfrm>
          <a:prstGeom prst="rect">
            <a:avLst/>
          </a:prstGeom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GB" sz="4000" kern="0" dirty="0">
                <a:solidFill>
                  <a:srgbClr val="696464"/>
                </a:solidFill>
                <a:latin typeface="+mj-lt"/>
                <a:ea typeface="+mj-ea"/>
                <a:cs typeface="+mj-cs"/>
              </a:rPr>
              <a:t>DMAIC Method</a:t>
            </a:r>
            <a:endParaRPr lang="en-GB" sz="4000" kern="0" dirty="0">
              <a:solidFill>
                <a:srgbClr val="69646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7983DF6-6AC7-4E3B-9F3D-38547E895ACC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13</a:t>
            </a:fld>
            <a:endParaRPr lang="en-US" sz="140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571500" y="1357313"/>
            <a:ext cx="7858125" cy="4429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100000"/>
              <a:buFont typeface="+mj-lt"/>
              <a:buAutoNum type="arabicParenR" startAt="4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mprove Phase :</a:t>
            </a:r>
          </a:p>
          <a:p>
            <a:pPr marL="982663" lvl="1" indent="-446088" algn="just">
              <a:spcBef>
                <a:spcPts val="575"/>
              </a:spcBef>
              <a:buSzPct val="100000"/>
              <a:buFont typeface="Wingdings" pitchFamily="2" charset="2"/>
              <a:buChar char="Ø"/>
              <a:tabLst>
                <a:tab pos="0" algn="l"/>
                <a:tab pos="8128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 this phase, we determine-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“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How can the causes of the defects be eliminated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”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marL="982663" lvl="1" indent="-446088" algn="just">
              <a:spcBef>
                <a:spcPts val="575"/>
              </a:spcBef>
              <a:buSzPct val="100000"/>
              <a:buFont typeface="Wingdings" pitchFamily="2" charset="2"/>
              <a:buChar char="Ø"/>
              <a:tabLst>
                <a:tab pos="0" algn="l"/>
                <a:tab pos="8128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Finding the solution to reduce the defects.</a:t>
            </a:r>
          </a:p>
          <a:p>
            <a:pPr marL="1200150" lvl="1" indent="-457200" algn="just">
              <a:spcBef>
                <a:spcPts val="575"/>
              </a:spcBef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6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100000"/>
              <a:buFont typeface="+mj-lt"/>
              <a:buAutoNum type="arabicParenR" startAt="4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ontrol Phase :</a:t>
            </a:r>
          </a:p>
          <a:p>
            <a:pPr marL="987425" lvl="1" indent="-450850" algn="just">
              <a:spcBef>
                <a:spcPts val="575"/>
              </a:spcBef>
              <a:buSzPct val="100000"/>
              <a:buFont typeface="Wingding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 this phase, we determine–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“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What actions are needed to sustain improvement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”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marL="987425" lvl="1" indent="-450850" algn="just">
              <a:spcBef>
                <a:spcPts val="575"/>
              </a:spcBef>
              <a:buSzPct val="100000"/>
              <a:buFont typeface="Wingding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Determine different techniques for better performance.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42938" y="285750"/>
            <a:ext cx="7770812" cy="701675"/>
          </a:xfrm>
          <a:prstGeom prst="rect">
            <a:avLst/>
          </a:prstGeom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GB" sz="4000" kern="0" dirty="0">
                <a:solidFill>
                  <a:srgbClr val="696464"/>
                </a:solidFill>
                <a:latin typeface="+mj-lt"/>
                <a:ea typeface="+mj-ea"/>
                <a:cs typeface="+mj-cs"/>
              </a:rPr>
              <a:t>DMAIC Method</a:t>
            </a:r>
            <a:endParaRPr lang="en-GB" sz="4000" kern="0" dirty="0">
              <a:solidFill>
                <a:srgbClr val="69646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460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BE03F0-D32B-4B62-B3F7-70B0174989B2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14</a:t>
            </a:fld>
            <a:endParaRPr lang="en-US" sz="140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571500" y="1214438"/>
            <a:ext cx="7858125" cy="52149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100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esign Phase :</a:t>
            </a:r>
          </a:p>
          <a:p>
            <a:pPr marL="982663" lvl="1" indent="-446088" algn="just">
              <a:spcBef>
                <a:spcPts val="575"/>
              </a:spcBef>
              <a:buSzPct val="100000"/>
              <a:buFont typeface="Wingdings" pitchFamily="2" charset="2"/>
              <a:buChar char="Ø"/>
              <a:tabLst>
                <a:tab pos="0" algn="l"/>
                <a:tab pos="8128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 this phase, First we define–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“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Who is the customer and what are their needs  (requirements)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”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0150" lvl="1" indent="-457200" algn="just">
              <a:spcBef>
                <a:spcPts val="575"/>
              </a:spcBef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2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100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easure Phase :</a:t>
            </a:r>
          </a:p>
          <a:p>
            <a:pPr marL="987425" lvl="1" indent="-450850" algn="just">
              <a:spcBef>
                <a:spcPts val="575"/>
              </a:spcBef>
              <a:buSzPct val="100000"/>
              <a:buFont typeface="Wingding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 this phase, we determine–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“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How is the process defined and how are defects measured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”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marL="987425" lvl="1" indent="-450850" algn="just">
              <a:spcBef>
                <a:spcPts val="575"/>
              </a:spcBef>
              <a:buSzPct val="100000"/>
              <a:buFont typeface="Wingding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2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100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nalyze Phase :</a:t>
            </a:r>
          </a:p>
          <a:p>
            <a:pPr marL="987425" lvl="1" indent="-450850" algn="just">
              <a:spcBef>
                <a:spcPts val="575"/>
              </a:spcBef>
              <a:buSzPct val="100000"/>
              <a:buFont typeface="Wingding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 this phase, we determine–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“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What are the most important causes of defects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”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42938" y="285750"/>
            <a:ext cx="7770812" cy="701675"/>
          </a:xfrm>
          <a:prstGeom prst="rect">
            <a:avLst/>
          </a:prstGeom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GB" sz="4000" kern="0" dirty="0">
                <a:solidFill>
                  <a:srgbClr val="696464"/>
                </a:solidFill>
                <a:latin typeface="+mj-lt"/>
                <a:ea typeface="+mj-ea"/>
                <a:cs typeface="+mj-cs"/>
              </a:rPr>
              <a:t>DMADV Method</a:t>
            </a:r>
            <a:endParaRPr lang="en-GB" sz="4000" kern="0" dirty="0">
              <a:solidFill>
                <a:srgbClr val="69646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484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10F37A0-A8E1-4B68-A6B4-DE685039587E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15</a:t>
            </a:fld>
            <a:endParaRPr lang="en-US" sz="140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571500" y="1214438"/>
            <a:ext cx="7858125" cy="52149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100000"/>
              <a:buFont typeface="+mj-lt"/>
              <a:buAutoNum type="arabicParenR" startAt="4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esign Phase :</a:t>
            </a:r>
          </a:p>
          <a:p>
            <a:pPr marL="982663" lvl="1" indent="-446088" algn="just">
              <a:spcBef>
                <a:spcPts val="575"/>
              </a:spcBef>
              <a:buSzPct val="100000"/>
              <a:buFont typeface="Wingdings" pitchFamily="2" charset="2"/>
              <a:buChar char="Ø"/>
              <a:tabLst>
                <a:tab pos="0" algn="l"/>
                <a:tab pos="8128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 this phase, we consider following terms-</a:t>
            </a:r>
          </a:p>
          <a:p>
            <a:pPr marL="1393825" lvl="2" indent="-457200" algn="just">
              <a:spcBef>
                <a:spcPts val="575"/>
              </a:spcBef>
              <a:buSzPct val="100000"/>
              <a:buFont typeface="Courier New" pitchFamily="49" charset="0"/>
              <a:buChar char="o"/>
              <a:tabLst>
                <a:tab pos="0" algn="l"/>
                <a:tab pos="8128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optimize the design and plan for design verification</a:t>
            </a:r>
          </a:p>
          <a:p>
            <a:pPr marL="1393825" lvl="2" indent="-457200" algn="just">
              <a:spcBef>
                <a:spcPts val="575"/>
              </a:spcBef>
              <a:buSzPct val="100000"/>
              <a:buFont typeface="Courier New" pitchFamily="49" charset="0"/>
              <a:buChar char="o"/>
              <a:tabLst>
                <a:tab pos="0" algn="l"/>
                <a:tab pos="8128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Specification Limits</a:t>
            </a:r>
          </a:p>
          <a:p>
            <a:pPr marL="1393825" lvl="2" indent="-457200" algn="just">
              <a:spcBef>
                <a:spcPts val="575"/>
              </a:spcBef>
              <a:buSzPct val="100000"/>
              <a:buFont typeface="Courier New" pitchFamily="49" charset="0"/>
              <a:buChar char="o"/>
              <a:tabLst>
                <a:tab pos="0" algn="l"/>
                <a:tab pos="8128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Simulation Model</a:t>
            </a:r>
          </a:p>
          <a:p>
            <a:pPr marL="1393825" lvl="2" indent="-457200" algn="just">
              <a:spcBef>
                <a:spcPts val="575"/>
              </a:spcBef>
              <a:buSzPct val="100000"/>
              <a:buFont typeface="Courier New" pitchFamily="49" charset="0"/>
              <a:buChar char="o"/>
              <a:tabLst>
                <a:tab pos="0" algn="l"/>
                <a:tab pos="8128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Measurement and Control Plan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0150" lvl="1" indent="-457200" algn="just">
              <a:spcBef>
                <a:spcPts val="575"/>
              </a:spcBef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2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100000"/>
              <a:buFont typeface="+mj-lt"/>
              <a:buAutoNum type="arabicParenR" startAt="4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erify Phase :</a:t>
            </a:r>
          </a:p>
          <a:p>
            <a:pPr marL="982663" lvl="1" indent="-446088" algn="just">
              <a:spcBef>
                <a:spcPts val="575"/>
              </a:spcBef>
              <a:buSzPct val="100000"/>
              <a:buFont typeface="Wingdings" pitchFamily="2" charset="2"/>
              <a:buChar char="Ø"/>
              <a:tabLst>
                <a:tab pos="0" algn="l"/>
                <a:tab pos="8128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 this phase, we consider following terms-</a:t>
            </a:r>
          </a:p>
          <a:p>
            <a:pPr marL="1393825" lvl="2" indent="-457200" algn="just">
              <a:spcBef>
                <a:spcPts val="575"/>
              </a:spcBef>
              <a:buSzPct val="100000"/>
              <a:buFont typeface="Courier New" pitchFamily="49" charset="0"/>
              <a:buChar char="o"/>
              <a:tabLst>
                <a:tab pos="0" algn="l"/>
                <a:tab pos="8128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Implement the production process</a:t>
            </a:r>
          </a:p>
          <a:p>
            <a:pPr marL="1393825" lvl="2" indent="-457200" algn="just">
              <a:spcBef>
                <a:spcPts val="575"/>
              </a:spcBef>
              <a:buSzPct val="100000"/>
              <a:buFont typeface="Courier New" pitchFamily="49" charset="0"/>
              <a:buChar char="o"/>
              <a:tabLst>
                <a:tab pos="0" algn="l"/>
                <a:tab pos="8128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Build testing model (pilot)</a:t>
            </a:r>
          </a:p>
          <a:p>
            <a:pPr marL="1393825" lvl="2" indent="-457200" algn="just">
              <a:spcBef>
                <a:spcPts val="575"/>
              </a:spcBef>
              <a:buSzPct val="100000"/>
              <a:buFont typeface="Courier New" pitchFamily="49" charset="0"/>
              <a:buChar char="o"/>
              <a:tabLst>
                <a:tab pos="0" algn="l"/>
                <a:tab pos="8128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Set up pilot runs (testing)</a:t>
            </a:r>
          </a:p>
          <a:p>
            <a:pPr marL="1393825" lvl="2" indent="-457200" algn="just">
              <a:spcBef>
                <a:spcPts val="575"/>
              </a:spcBef>
              <a:buSzPct val="100000"/>
              <a:buFont typeface="Courier New" pitchFamily="49" charset="0"/>
              <a:buChar char="o"/>
              <a:tabLst>
                <a:tab pos="0" algn="l"/>
                <a:tab pos="8128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Verify the result of testing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42938" y="285750"/>
            <a:ext cx="7770812" cy="701675"/>
          </a:xfrm>
          <a:prstGeom prst="rect">
            <a:avLst/>
          </a:prstGeom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GB" sz="4000" kern="0" dirty="0">
                <a:solidFill>
                  <a:srgbClr val="696464"/>
                </a:solidFill>
                <a:latin typeface="+mj-lt"/>
                <a:ea typeface="+mj-ea"/>
                <a:cs typeface="+mj-cs"/>
              </a:rPr>
              <a:t>DMADV Method</a:t>
            </a:r>
            <a:endParaRPr lang="en-GB" sz="4000" kern="0" dirty="0">
              <a:solidFill>
                <a:srgbClr val="69646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508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5A18F4A-2C78-4D19-9301-F0A58958D81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16</a:t>
            </a:fld>
            <a:endParaRPr lang="en-US" sz="140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EFAE081-1E3E-474A-B424-9AA8EC234695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17</a:t>
            </a:fld>
            <a:endParaRPr lang="en-US" sz="140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22531" name="Rectangle 7"/>
          <p:cNvSpPr>
            <a:spLocks noChangeArrowheads="1"/>
          </p:cNvSpPr>
          <p:nvPr/>
        </p:nvSpPr>
        <p:spPr bwMode="auto">
          <a:xfrm>
            <a:off x="285750" y="428625"/>
            <a:ext cx="8501063" cy="1143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94450" y="2571744"/>
            <a:ext cx="5755101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9000" b="1" spc="50" dirty="0">
                <a:ln w="19050" cmpd="sng">
                  <a:solidFill>
                    <a:schemeClr val="tx1"/>
                  </a:solidFill>
                  <a:prstDash val="solid"/>
                </a:ln>
                <a:solidFill>
                  <a:schemeClr val="accent3">
                    <a:lumMod val="8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ookman Old Style" pitchFamily="18" charset="0"/>
                <a:ea typeface="+mn-ea"/>
                <a:cs typeface="Arial" charset="0"/>
              </a:rPr>
              <a:t>SQA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>
                <a:solidFill>
                  <a:srgbClr val="696464"/>
                </a:solidFill>
                <a:latin typeface="Franklin Gothic Book" pitchFamily="34" charset="0"/>
              </a:rPr>
              <a:t>Content</a:t>
            </a:r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482600" y="1285875"/>
            <a:ext cx="8178800" cy="4786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SQA ?</a:t>
            </a: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SQA Plan ?</a:t>
            </a: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Quality Factors</a:t>
            </a: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Benefits of SQA</a:t>
            </a: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6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16C10E0-F79E-438D-8C91-627F5596386C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18</a:t>
            </a:fld>
            <a:endParaRPr lang="en-US" sz="140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>
                <a:solidFill>
                  <a:srgbClr val="696464"/>
                </a:solidFill>
                <a:latin typeface="Franklin Gothic Book" pitchFamily="34" charset="0"/>
              </a:rPr>
              <a:t>What is SQA ?</a:t>
            </a: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500063" y="1357313"/>
            <a:ext cx="8143875" cy="428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SQA stands for Software Quality Assurance.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Quality Assurance is an activity that is applied throughout the software process and it works parallel with software development.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SQA is simply a way to assure quality in the software.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Quality Assurance is also called Software Quality Management technique which defines the qualities of any software.</a:t>
            </a: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50A3F07-9AB2-41F7-B98A-D9B960553F8C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19</a:t>
            </a:fld>
            <a:endParaRPr lang="en-US" sz="140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A8C879A-22F2-4109-A0DB-9EE7F4E57C23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40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7171" name="Rectangle 7"/>
          <p:cNvSpPr>
            <a:spLocks noChangeArrowheads="1"/>
          </p:cNvSpPr>
          <p:nvPr/>
        </p:nvSpPr>
        <p:spPr bwMode="auto">
          <a:xfrm>
            <a:off x="285750" y="428625"/>
            <a:ext cx="8501063" cy="1143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84456" y="2571744"/>
            <a:ext cx="6175088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9000" b="1" spc="50" dirty="0">
                <a:ln w="19050" cmpd="sng">
                  <a:solidFill>
                    <a:schemeClr val="tx1"/>
                  </a:solidFill>
                  <a:prstDash val="solid"/>
                </a:ln>
                <a:solidFill>
                  <a:schemeClr val="accent3">
                    <a:lumMod val="8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ookman Old Style" pitchFamily="18" charset="0"/>
                <a:ea typeface="+mn-ea"/>
                <a:cs typeface="Arial" charset="0"/>
              </a:rPr>
              <a:t>Six Sigma</a:t>
            </a:r>
            <a:endParaRPr lang="en-US" sz="9000" b="1" spc="50" dirty="0">
              <a:ln w="19050" cmpd="sng">
                <a:solidFill>
                  <a:schemeClr val="tx1"/>
                </a:solidFill>
                <a:prstDash val="solid"/>
              </a:ln>
              <a:solidFill>
                <a:schemeClr val="accent3">
                  <a:lumMod val="8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Bookman Old Style" pitchFamily="18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>
                <a:solidFill>
                  <a:srgbClr val="696464"/>
                </a:solidFill>
                <a:latin typeface="Franklin Gothic Book" pitchFamily="34" charset="0"/>
              </a:rPr>
              <a:t>What is SQA Plan ?</a:t>
            </a:r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500063" y="1428750"/>
            <a:ext cx="8143875" cy="4643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SQA Plan is a plan developed by team members as part of project planning and which is reviewed by all stakeholders.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SQA Plan contain Software Quality Assurance techniques for software.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Quality assurance actions performed by the software engineering team and the SQA group are governed by the plan.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80E5D60-09CF-40E8-B9C0-80F55F0D0995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</a:t>
            </a:fld>
            <a:endParaRPr lang="en-US" sz="140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>
                <a:solidFill>
                  <a:srgbClr val="696464"/>
                </a:solidFill>
                <a:latin typeface="Franklin Gothic Book" pitchFamily="34" charset="0"/>
              </a:rPr>
              <a:t>What is SQA Plan ?</a:t>
            </a:r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500063" y="1785938"/>
            <a:ext cx="8143875" cy="207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SQA Plan provides roadmap for instituting SQA.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SQA Plan works as a template for SQA activities that are instituted for each software project.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8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0373F45-1E37-4D44-AB9D-FA9C0DA63C3F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21</a:t>
            </a:fld>
            <a:endParaRPr lang="en-US" sz="140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>
                <a:solidFill>
                  <a:srgbClr val="696464"/>
                </a:solidFill>
                <a:latin typeface="Franklin Gothic Book" pitchFamily="34" charset="0"/>
              </a:rPr>
              <a:t>Quality Factors</a:t>
            </a:r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500063" y="1428750"/>
            <a:ext cx="8143875" cy="4643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 is the list of quality factors which affects the quality of software:</a:t>
            </a:r>
            <a:endParaRPr lang="en-US" sz="11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6938" lvl="1" indent="-454025" algn="just" eaLnBrk="0" hangingPunct="0">
              <a:spcBef>
                <a:spcPts val="650"/>
              </a:spcBef>
              <a:buClr>
                <a:srgbClr val="000000"/>
              </a:buClr>
              <a:buSzPct val="100000"/>
              <a:buFont typeface="Franklin Gothic Book" pitchFamily="34" charset="0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5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Reliability</a:t>
            </a:r>
            <a:r>
              <a:rPr lang="en-GB" sz="3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5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the software has precision?</a:t>
            </a:r>
            <a:r>
              <a:rPr lang="en-GB" sz="25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896938" lvl="1" indent="-454025" algn="just" eaLnBrk="0" hangingPunct="0">
              <a:spcBef>
                <a:spcPts val="650"/>
              </a:spcBef>
              <a:buClr>
                <a:srgbClr val="000000"/>
              </a:buClr>
              <a:buSzPct val="100000"/>
              <a:buFont typeface="Franklin Gothic Book" pitchFamily="34" charset="0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5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Efficiency (</a:t>
            </a:r>
            <a:r>
              <a:rPr lang="en-GB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includes efficiency of resource utilization</a:t>
            </a:r>
            <a:r>
              <a:rPr lang="en-GB" sz="25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896938" lvl="1" indent="-454025" algn="just" eaLnBrk="0" hangingPunct="0">
              <a:spcBef>
                <a:spcPts val="650"/>
              </a:spcBef>
              <a:buClr>
                <a:srgbClr val="000000"/>
              </a:buClr>
              <a:buSzPct val="100000"/>
              <a:buFont typeface="Franklin Gothic Book" pitchFamily="34" charset="0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5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Portability (</a:t>
            </a:r>
            <a:r>
              <a:rPr lang="en-GB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the software is portable?</a:t>
            </a:r>
            <a:r>
              <a:rPr lang="en-GB" sz="25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896938" lvl="1" indent="-454025" algn="just" eaLnBrk="0" hangingPunct="0">
              <a:spcBef>
                <a:spcPts val="650"/>
              </a:spcBef>
              <a:buClr>
                <a:srgbClr val="000000"/>
              </a:buClr>
              <a:buSzPct val="100000"/>
              <a:buFont typeface="Franklin Gothic Book" pitchFamily="34" charset="0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5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Usability (</a:t>
            </a:r>
            <a:r>
              <a:rPr lang="en-GB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the software easy in use and operate? </a:t>
            </a:r>
            <a:r>
              <a:rPr lang="en-GB" sz="25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896938" lvl="1" indent="-454025" algn="just" eaLnBrk="0" hangingPunct="0">
              <a:spcBef>
                <a:spcPts val="650"/>
              </a:spcBef>
              <a:buClr>
                <a:srgbClr val="000000"/>
              </a:buClr>
              <a:buSzPct val="100000"/>
              <a:buFont typeface="Franklin Gothic Book" pitchFamily="34" charset="0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5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Reusability (</a:t>
            </a:r>
            <a:r>
              <a:rPr lang="en-GB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the software can use in other application?</a:t>
            </a:r>
            <a:r>
              <a:rPr lang="en-GB" sz="25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896938" lvl="1" indent="-454025" algn="just" eaLnBrk="0" hangingPunct="0">
              <a:spcBef>
                <a:spcPts val="650"/>
              </a:spcBef>
              <a:buClr>
                <a:srgbClr val="000000"/>
              </a:buClr>
              <a:buSzPct val="100000"/>
              <a:buFont typeface="Franklin Gothic Book" pitchFamily="34" charset="0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5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Maintainability (</a:t>
            </a:r>
            <a:r>
              <a:rPr lang="en-GB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the software easy to maintain?</a:t>
            </a:r>
            <a:r>
              <a:rPr lang="en-GB" sz="25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896938" lvl="1" indent="-454025" algn="just" eaLnBrk="0" hangingPunct="0">
              <a:spcBef>
                <a:spcPts val="650"/>
              </a:spcBef>
              <a:buClr>
                <a:srgbClr val="000000"/>
              </a:buClr>
              <a:buSzPct val="100000"/>
              <a:buFont typeface="Franklin Gothic Book" pitchFamily="34" charset="0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5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Correctness (</a:t>
            </a:r>
            <a:r>
              <a:rPr lang="en-GB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requirements &amp; objectives satisfied?</a:t>
            </a:r>
            <a:r>
              <a:rPr lang="en-GB" sz="25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7652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124081C-AE92-419A-88E6-C8183CF4B475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22</a:t>
            </a:fld>
            <a:endParaRPr lang="en-US" sz="140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>
                <a:solidFill>
                  <a:srgbClr val="696464"/>
                </a:solidFill>
                <a:latin typeface="Franklin Gothic Book" pitchFamily="34" charset="0"/>
              </a:rPr>
              <a:t>Benefits of SQA</a:t>
            </a:r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500063" y="1428750"/>
            <a:ext cx="8143875" cy="4643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SQA produce High Quality Software and those are beneficial.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High quality application means short development time.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High quality application saves time and cost.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Better reliability and no maintenance for long time.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High quality commercial software increase market share of company.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6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235AF9C-97C1-4B0C-9ECF-F0896E5ACF4E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23</a:t>
            </a:fld>
            <a:endParaRPr lang="en-US" sz="140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>
                <a:solidFill>
                  <a:srgbClr val="696464"/>
                </a:solidFill>
                <a:latin typeface="Franklin Gothic Book" pitchFamily="34" charset="0"/>
              </a:rPr>
              <a:t>References 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6B76697-04F9-4EEA-AA69-75D126C65E80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24</a:t>
            </a:fld>
            <a:endParaRPr lang="en-US" sz="140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712470" y="1223010"/>
            <a:ext cx="7931496" cy="52860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v"/>
              <a:defRPr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Pressman, R.S (2005). Software Engineering : a practitioner’s approach. Palgrave Macmillan.</a:t>
            </a:r>
          </a:p>
          <a:p>
            <a:pPr marL="342900" indent="-342900" eaLnBrk="0" hangingPunct="0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v"/>
              <a:defRPr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v"/>
              <a:defRPr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Accessed [05/01/2018]. Available : </a:t>
            </a:r>
            <a:r>
              <a:rPr lang="en-US" sz="1600" b="1" u="sng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https://www.tutorialspoint.com/software_engineering</a:t>
            </a:r>
          </a:p>
          <a:p>
            <a:pPr marL="342900" indent="-342900" eaLnBrk="0" hangingPunct="0">
              <a:lnSpc>
                <a:spcPct val="150000"/>
              </a:lnSpc>
              <a:buClr>
                <a:schemeClr val="tx1"/>
              </a:buClr>
              <a:buSzPct val="100000"/>
              <a:buFont typeface="Times New Roman" pitchFamily="16" charset="0"/>
              <a:buNone/>
              <a:defRPr/>
            </a:pPr>
            <a:endParaRPr lang="en-US" sz="1600" b="1" u="sng" dirty="0">
              <a:solidFill>
                <a:srgbClr val="0000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v"/>
              <a:defRPr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Accessed [05/01/2018]. Available :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50000"/>
              </a:lnSpc>
              <a:buClr>
                <a:schemeClr val="tx1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en-US" sz="1600" b="1" u="sng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http</a:t>
            </a:r>
            <a:r>
              <a:rPr lang="en-US" sz="1600" b="1" u="sng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://</a:t>
            </a:r>
            <a:r>
              <a:rPr lang="en-US" sz="1600" b="1" u="sng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www.nptel.ac.in</a:t>
            </a:r>
            <a:endParaRPr lang="en-US" sz="1600" b="1" u="sng" dirty="0">
              <a:solidFill>
                <a:srgbClr val="0000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v"/>
              <a:defRPr/>
            </a:pPr>
            <a:endParaRPr lang="en-US" sz="1600" b="1" u="sng" dirty="0">
              <a:solidFill>
                <a:srgbClr val="0000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v"/>
              <a:defRPr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Accessed [05/01/2018]. Available : </a:t>
            </a:r>
            <a:r>
              <a:rPr lang="en-US" sz="1600" b="1" u="sng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https://</a:t>
            </a:r>
            <a:r>
              <a:rPr lang="en-US" sz="1600" b="1" u="sng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www.slideshare.net/mobile</a:t>
            </a:r>
            <a:r>
              <a:rPr lang="en-US" sz="1600" dirty="0">
                <a:latin typeface="Arial" charset="0"/>
                <a:ea typeface="+mn-ea"/>
                <a:cs typeface="Arial" charset="0"/>
              </a:rPr>
              <a:t>06yq7_GdzzkkeGivrfKioj</a:t>
            </a:r>
            <a:endParaRPr lang="en-IN" sz="1600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v"/>
              <a:defRPr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v"/>
              <a:defRPr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Also Available on my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github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site:</a:t>
            </a:r>
          </a:p>
          <a:p>
            <a:pPr marL="1085850" lvl="1" indent="-342900" eaLnBrk="0" hangingPunct="0">
              <a:lnSpc>
                <a:spcPct val="150000"/>
              </a:lnSpc>
              <a:buClr>
                <a:schemeClr val="tx1"/>
              </a:buClr>
              <a:buSzPct val="100000"/>
              <a:buFont typeface="Times New Roman" pitchFamily="16" charset="0"/>
              <a:buNone/>
              <a:defRPr/>
            </a:pPr>
            <a:r>
              <a:rPr lang="en-IN" sz="17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man Old Style" pitchFamily="18" charset="0"/>
                <a:ea typeface="+mn-ea"/>
                <a:cs typeface="Times New Roman" panose="02020603050405020304" pitchFamily="18" charset="0"/>
              </a:rPr>
              <a:t>maulikpatel295.github.io/ALA/2160701_150124116006.pdf</a:t>
            </a:r>
            <a:endParaRPr lang="en-IN" sz="1700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itchFamily="18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A53F16D-5040-420C-A755-24FF381A2889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25</a:t>
            </a:fld>
            <a:endParaRPr lang="en-US" sz="140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30723" name="Rectangle 7"/>
          <p:cNvSpPr>
            <a:spLocks noChangeArrowheads="1"/>
          </p:cNvSpPr>
          <p:nvPr/>
        </p:nvSpPr>
        <p:spPr bwMode="auto">
          <a:xfrm>
            <a:off x="285750" y="428625"/>
            <a:ext cx="8501063" cy="1143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1950" y="2121937"/>
            <a:ext cx="4580100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9000" b="1" spc="50" dirty="0">
                <a:ln w="19050" cmpd="sng">
                  <a:solidFill>
                    <a:schemeClr val="tx1"/>
                  </a:solidFill>
                  <a:prstDash val="solid"/>
                </a:ln>
                <a:gradFill flip="none" rotWithShape="1">
                  <a:gsLst>
                    <a:gs pos="51000">
                      <a:srgbClr val="FFC000"/>
                    </a:gs>
                    <a:gs pos="0">
                      <a:srgbClr val="00B050"/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ookman Old Style" pitchFamily="18" charset="0"/>
                <a:ea typeface="+mn-ea"/>
                <a:cs typeface="Arial" charset="0"/>
              </a:rPr>
              <a:t>THANK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9000" b="1" spc="50" dirty="0">
                <a:ln w="19050" cmpd="sng">
                  <a:solidFill>
                    <a:schemeClr val="tx1"/>
                  </a:solidFill>
                  <a:prstDash val="solid"/>
                </a:ln>
                <a:gradFill flip="none" rotWithShape="1">
                  <a:gsLst>
                    <a:gs pos="51000">
                      <a:srgbClr val="FFC000"/>
                    </a:gs>
                    <a:gs pos="0">
                      <a:srgbClr val="00B050"/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ookman Old Style" pitchFamily="18" charset="0"/>
                <a:ea typeface="+mn-ea"/>
                <a:cs typeface="Arial" charset="0"/>
              </a:rPr>
              <a:t>YOU</a:t>
            </a:r>
            <a:endParaRPr lang="en-US" sz="4000" b="1" spc="50" dirty="0">
              <a:ln w="12700" cmpd="sng">
                <a:solidFill>
                  <a:schemeClr val="tx1"/>
                </a:solidFill>
                <a:prstDash val="solid"/>
              </a:ln>
              <a:gradFill flip="none" rotWithShape="1">
                <a:gsLst>
                  <a:gs pos="51000">
                    <a:srgbClr val="FFC000"/>
                  </a:gs>
                  <a:gs pos="0">
                    <a:srgbClr val="00B050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Bookman Old Style" pitchFamily="18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>
                <a:solidFill>
                  <a:srgbClr val="696464"/>
                </a:solidFill>
                <a:latin typeface="Franklin Gothic Book" pitchFamily="34" charset="0"/>
              </a:rPr>
              <a:t>Content</a:t>
            </a:r>
          </a:p>
        </p:txBody>
      </p:sp>
      <p:sp>
        <p:nvSpPr>
          <p:cNvPr id="8195" name="Text Box 1"/>
          <p:cNvSpPr txBox="1">
            <a:spLocks noChangeArrowheads="1"/>
          </p:cNvSpPr>
          <p:nvPr/>
        </p:nvSpPr>
        <p:spPr bwMode="auto">
          <a:xfrm>
            <a:off x="482600" y="1285875"/>
            <a:ext cx="8178800" cy="4786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History</a:t>
            </a: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Goals of Six Sigma</a:t>
            </a: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can Six Sigma be applied?</a:t>
            </a: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‘Six Sigma’ companies</a:t>
            </a: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Concept of ‘Six Sigma’</a:t>
            </a: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Roles in ‘Six Sigma’ team</a:t>
            </a: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Methods of ‘Six Sigma’</a:t>
            </a:r>
          </a:p>
          <a:p>
            <a:pPr marL="996950" lvl="2" indent="-514350" algn="just">
              <a:spcBef>
                <a:spcPts val="575"/>
              </a:spcBef>
              <a:buSzPct val="85000"/>
              <a:buFont typeface="Franklin Gothic Book" pitchFamily="34" charset="0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DMAIC</a:t>
            </a:r>
            <a:r>
              <a:rPr 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(D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efine</a:t>
            </a:r>
            <a:r>
              <a:rPr lang="en-US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-M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easure</a:t>
            </a:r>
            <a:r>
              <a:rPr lang="en-US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-A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nalyze-</a:t>
            </a:r>
            <a:r>
              <a:rPr lang="en-US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mprove-</a:t>
            </a:r>
            <a:r>
              <a:rPr lang="en-US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ontrol</a:t>
            </a:r>
            <a:r>
              <a:rPr lang="en-US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96950" lvl="2" indent="-514350" algn="just">
              <a:spcBef>
                <a:spcPts val="575"/>
              </a:spcBef>
              <a:buSzPct val="85000"/>
              <a:buFont typeface="Franklin Gothic Book" pitchFamily="34" charset="0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DMADV </a:t>
            </a:r>
            <a:r>
              <a:rPr lang="en-US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(D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efine</a:t>
            </a:r>
            <a:r>
              <a:rPr lang="en-US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-M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easure</a:t>
            </a:r>
            <a:r>
              <a:rPr lang="en-US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-A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nalyze-</a:t>
            </a:r>
            <a:r>
              <a:rPr lang="en-US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esign-</a:t>
            </a:r>
            <a:r>
              <a:rPr lang="en-US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erify</a:t>
            </a:r>
            <a:r>
              <a:rPr lang="en-US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196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61FB28-8879-4216-979B-5956CD0700E1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sz="140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>
                <a:solidFill>
                  <a:srgbClr val="696464"/>
                </a:solidFill>
                <a:latin typeface="Franklin Gothic Book" pitchFamily="34" charset="0"/>
              </a:rPr>
              <a:t>Definition</a:t>
            </a:r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500063" y="1285875"/>
            <a:ext cx="8143875" cy="4786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Six Sigma is management technique developed by Motorola in 1986.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scientific and practical method to achieve improvements in a company.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 set of tools &amp; techniques for process improvement which focuses on quality improvement and waste reduction. Which results in better faster and cost effective products and services.</a:t>
            </a:r>
          </a:p>
        </p:txBody>
      </p:sp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sz="140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571500" y="1785938"/>
            <a:ext cx="4214813" cy="381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534988" lvl="1" indent="-446088" algn="just" eaLnBrk="0" hangingPunct="0">
              <a:lnSpc>
                <a:spcPct val="95000"/>
              </a:lnSpc>
              <a:buClr>
                <a:srgbClr val="000000"/>
              </a:buClr>
              <a:buSzPct val="85000"/>
              <a:buFont typeface="Wingdings" pitchFamily="2" charset="2"/>
              <a:buChar char="q"/>
              <a:tabLst>
                <a:tab pos="608013" algn="l"/>
                <a:tab pos="1430338" algn="l"/>
                <a:tab pos="2254250" algn="l"/>
                <a:tab pos="3076575" algn="l"/>
                <a:tab pos="3900488" algn="l"/>
                <a:tab pos="4722813" algn="l"/>
                <a:tab pos="5545138" algn="l"/>
                <a:tab pos="6369050" algn="l"/>
                <a:tab pos="7191375" algn="l"/>
                <a:tab pos="8015288" algn="l"/>
                <a:tab pos="8837613" algn="l"/>
              </a:tabLst>
            </a:pPr>
            <a:r>
              <a:rPr lang="en-US" sz="2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"Born" at Motorola from Art Sundry's criticism of the company's quality.</a:t>
            </a:r>
          </a:p>
          <a:p>
            <a:pPr marL="534988" lvl="1" indent="-446088" algn="just" eaLnBrk="0" hangingPunct="0">
              <a:lnSpc>
                <a:spcPct val="95000"/>
              </a:lnSpc>
              <a:buClr>
                <a:srgbClr val="000000"/>
              </a:buClr>
              <a:buSzPct val="85000"/>
              <a:buFont typeface="Wingdings" pitchFamily="2" charset="2"/>
              <a:buChar char="q"/>
              <a:tabLst>
                <a:tab pos="608013" algn="l"/>
                <a:tab pos="1430338" algn="l"/>
                <a:tab pos="2254250" algn="l"/>
                <a:tab pos="3076575" algn="l"/>
                <a:tab pos="3900488" algn="l"/>
                <a:tab pos="4722813" algn="l"/>
                <a:tab pos="5545138" algn="l"/>
                <a:tab pos="6369050" algn="l"/>
                <a:tab pos="7191375" algn="l"/>
                <a:tab pos="8015288" algn="l"/>
                <a:tab pos="8837613" algn="l"/>
              </a:tabLst>
            </a:pPr>
            <a:endParaRPr lang="en-US" sz="2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4988" lvl="1" indent="-446088" algn="just" eaLnBrk="0" hangingPunct="0">
              <a:lnSpc>
                <a:spcPct val="95000"/>
              </a:lnSpc>
              <a:buClr>
                <a:srgbClr val="000000"/>
              </a:buClr>
              <a:buSzPct val="85000"/>
              <a:buFont typeface="Wingdings" pitchFamily="2" charset="2"/>
              <a:buChar char="q"/>
              <a:tabLst>
                <a:tab pos="608013" algn="l"/>
                <a:tab pos="1430338" algn="l"/>
                <a:tab pos="2254250" algn="l"/>
                <a:tab pos="3076575" algn="l"/>
                <a:tab pos="3900488" algn="l"/>
                <a:tab pos="4722813" algn="l"/>
                <a:tab pos="5545138" algn="l"/>
                <a:tab pos="6369050" algn="l"/>
                <a:tab pos="7191375" algn="l"/>
                <a:tab pos="8015288" algn="l"/>
                <a:tab pos="8837613" algn="l"/>
              </a:tabLst>
            </a:pPr>
            <a:r>
              <a:rPr lang="en-US" sz="2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 a result Motorola found out that better quality is cheaper.</a:t>
            </a:r>
          </a:p>
          <a:p>
            <a:pPr marL="534988" lvl="1" indent="-446088" algn="just" eaLnBrk="0" hangingPunct="0">
              <a:lnSpc>
                <a:spcPct val="95000"/>
              </a:lnSpc>
              <a:buClr>
                <a:srgbClr val="000000"/>
              </a:buClr>
              <a:buSzPct val="85000"/>
              <a:buFont typeface="Wingdings" pitchFamily="2" charset="2"/>
              <a:buChar char="q"/>
              <a:tabLst>
                <a:tab pos="608013" algn="l"/>
                <a:tab pos="1430338" algn="l"/>
                <a:tab pos="2254250" algn="l"/>
                <a:tab pos="3076575" algn="l"/>
                <a:tab pos="3900488" algn="l"/>
                <a:tab pos="4722813" algn="l"/>
                <a:tab pos="5545138" algn="l"/>
                <a:tab pos="6369050" algn="l"/>
                <a:tab pos="7191375" algn="l"/>
                <a:tab pos="8015288" algn="l"/>
                <a:tab pos="8837613" algn="l"/>
              </a:tabLst>
            </a:pPr>
            <a:endParaRPr lang="en-US" sz="2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4988" lvl="1" indent="-446088" algn="just" eaLnBrk="0" hangingPunct="0">
              <a:lnSpc>
                <a:spcPct val="95000"/>
              </a:lnSpc>
              <a:buClr>
                <a:srgbClr val="000000"/>
              </a:buClr>
              <a:buSzPct val="85000"/>
              <a:buFont typeface="Wingdings" pitchFamily="2" charset="2"/>
              <a:buChar char="q"/>
              <a:tabLst>
                <a:tab pos="608013" algn="l"/>
                <a:tab pos="1430338" algn="l"/>
                <a:tab pos="2254250" algn="l"/>
                <a:tab pos="3076575" algn="l"/>
                <a:tab pos="3900488" algn="l"/>
                <a:tab pos="4722813" algn="l"/>
                <a:tab pos="5545138" algn="l"/>
                <a:tab pos="6369050" algn="l"/>
                <a:tab pos="7191375" algn="l"/>
                <a:tab pos="8015288" algn="l"/>
                <a:tab pos="8837613" algn="l"/>
              </a:tabLst>
            </a:pPr>
            <a:r>
              <a:rPr lang="en-US" sz="2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Bill Smith developed the particulars in 1986.</a:t>
            </a:r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7C17F40-539C-45D5-B4CC-0CACFA656EE4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sz="140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024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>
                <a:solidFill>
                  <a:srgbClr val="696464"/>
                </a:solidFill>
                <a:latin typeface="Franklin Gothic Book" pitchFamily="34" charset="0"/>
              </a:rPr>
              <a:t>History</a:t>
            </a:r>
          </a:p>
        </p:txBody>
      </p:sp>
      <p:pic>
        <p:nvPicPr>
          <p:cNvPr id="1027" name="Picture 3" descr="C:\Users\Hello\Desktop\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1785926"/>
            <a:ext cx="2743198" cy="4295952"/>
          </a:xfrm>
          <a:prstGeom prst="rect">
            <a:avLst/>
          </a:prstGeom>
          <a:noFill/>
          <a:effectLst>
            <a:outerShdw blurRad="482600" dir="4920000" sy="23000" kx="-1200000" algn="bl" rotWithShape="0">
              <a:prstClr val="black">
                <a:alpha val="18000"/>
              </a:prstClr>
            </a:outerShdw>
          </a:effectLst>
          <a:scene3d>
            <a:camera prst="perspectiveHeroicExtremeLeftFacing" fov="4800000">
              <a:rot lat="21596993" lon="600004" rev="21594796"/>
            </a:camera>
            <a:lightRig rig="threePt" dir="t"/>
          </a:scene3d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3500438"/>
            <a:ext cx="51435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ounded Rectangle 21"/>
          <p:cNvSpPr/>
          <p:nvPr/>
        </p:nvSpPr>
        <p:spPr bwMode="auto">
          <a:xfrm>
            <a:off x="5572132" y="2571744"/>
            <a:ext cx="2857520" cy="1857388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Relaxed">
              <a:rot lat="19200000" lon="0" rev="0"/>
            </a:camera>
            <a:lightRig rig="threePt" dir="t"/>
          </a:scene3d>
          <a:sp3d z="273050">
            <a:bevelT w="114300" prst="artDeco"/>
          </a:sp3d>
        </p:spPr>
        <p:txBody>
          <a:bodyPr anchor="ctr"/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7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Low Defect Rate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7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=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7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High </a:t>
            </a:r>
            <a:r>
              <a:rPr lang="en-US" sz="1700" b="1" dirty="0">
                <a:solidFill>
                  <a:schemeClr val="tx1"/>
                </a:solidFill>
                <a:latin typeface="Symbol" pitchFamily="18" charset="2"/>
                <a:ea typeface="+mn-ea"/>
                <a:cs typeface="Arial" charset="0"/>
              </a:rPr>
              <a:t>s </a:t>
            </a:r>
            <a:r>
              <a:rPr lang="en-US" sz="17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level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7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=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7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High Performance (Profit)</a:t>
            </a:r>
          </a:p>
        </p:txBody>
      </p:sp>
      <p:sp>
        <p:nvSpPr>
          <p:cNvPr id="11268" name="Text Box 1"/>
          <p:cNvSpPr txBox="1">
            <a:spLocks noChangeArrowheads="1"/>
          </p:cNvSpPr>
          <p:nvPr/>
        </p:nvSpPr>
        <p:spPr bwMode="auto">
          <a:xfrm>
            <a:off x="657225" y="14287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>
                <a:solidFill>
                  <a:srgbClr val="696464"/>
                </a:solidFill>
                <a:latin typeface="Franklin Gothic Book" pitchFamily="34" charset="0"/>
              </a:rPr>
              <a:t>Goals of Six Sigma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196850" y="-1785938"/>
            <a:ext cx="8559800" cy="1331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1270" name="Text Box 1"/>
          <p:cNvSpPr txBox="1">
            <a:spLocks noChangeArrowheads="1"/>
          </p:cNvSpPr>
          <p:nvPr/>
        </p:nvSpPr>
        <p:spPr bwMode="auto">
          <a:xfrm>
            <a:off x="500063" y="1214438"/>
            <a:ext cx="8143875" cy="207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achieve Six Sigma, a process must not produce more than 3.4 defects per million opportunities (99.99966%).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Raise customer satisfaction.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Less customer service costs.</a:t>
            </a:r>
          </a:p>
        </p:txBody>
      </p:sp>
      <p:sp>
        <p:nvSpPr>
          <p:cNvPr id="11271" name="TextBox 16"/>
          <p:cNvSpPr txBox="1">
            <a:spLocks noChangeArrowheads="1"/>
          </p:cNvSpPr>
          <p:nvPr/>
        </p:nvSpPr>
        <p:spPr bwMode="auto">
          <a:xfrm>
            <a:off x="2212975" y="3230563"/>
            <a:ext cx="1562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>
                <a:solidFill>
                  <a:srgbClr val="FF0000"/>
                </a:solidFill>
                <a:latin typeface="Eras Demi ITC" pitchFamily="34" charset="0"/>
              </a:rPr>
              <a:t>Defect  Rate</a:t>
            </a:r>
          </a:p>
        </p:txBody>
      </p:sp>
      <p:sp>
        <p:nvSpPr>
          <p:cNvPr id="11272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394C4EB-63F6-4372-862B-B0371F5265AD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US" sz="140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1127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25" y="4833938"/>
            <a:ext cx="33051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19"/>
          <p:cNvGrpSpPr>
            <a:grpSpLocks/>
          </p:cNvGrpSpPr>
          <p:nvPr/>
        </p:nvGrpSpPr>
        <p:grpSpPr bwMode="auto">
          <a:xfrm>
            <a:off x="301625" y="1357313"/>
            <a:ext cx="8540750" cy="5143500"/>
            <a:chOff x="193675" y="1285860"/>
            <a:chExt cx="8540769" cy="5143536"/>
          </a:xfrm>
        </p:grpSpPr>
        <p:sp>
          <p:nvSpPr>
            <p:cNvPr id="12293" name="Line 3"/>
            <p:cNvSpPr>
              <a:spLocks noChangeShapeType="1"/>
            </p:cNvSpPr>
            <p:nvPr/>
          </p:nvSpPr>
          <p:spPr bwMode="auto">
            <a:xfrm>
              <a:off x="5141913" y="4335463"/>
              <a:ext cx="1939925" cy="7286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4" name="Line 4"/>
            <p:cNvSpPr>
              <a:spLocks noChangeShapeType="1"/>
            </p:cNvSpPr>
            <p:nvPr/>
          </p:nvSpPr>
          <p:spPr bwMode="auto">
            <a:xfrm>
              <a:off x="2584450" y="2287588"/>
              <a:ext cx="1114425" cy="10715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5" name="Line 6"/>
            <p:cNvSpPr>
              <a:spLocks noChangeShapeType="1"/>
            </p:cNvSpPr>
            <p:nvPr/>
          </p:nvSpPr>
          <p:spPr bwMode="auto">
            <a:xfrm flipH="1">
              <a:off x="5572131" y="3714751"/>
              <a:ext cx="1714511" cy="714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Line 7"/>
            <p:cNvSpPr>
              <a:spLocks noChangeShapeType="1"/>
            </p:cNvSpPr>
            <p:nvPr/>
          </p:nvSpPr>
          <p:spPr bwMode="auto">
            <a:xfrm flipH="1">
              <a:off x="5286379" y="2285992"/>
              <a:ext cx="1428758" cy="9286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Line 8"/>
            <p:cNvSpPr>
              <a:spLocks noChangeShapeType="1"/>
            </p:cNvSpPr>
            <p:nvPr/>
          </p:nvSpPr>
          <p:spPr bwMode="auto">
            <a:xfrm flipH="1">
              <a:off x="4572000" y="2071678"/>
              <a:ext cx="142876" cy="857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Line 9"/>
            <p:cNvSpPr>
              <a:spLocks noChangeShapeType="1"/>
            </p:cNvSpPr>
            <p:nvPr/>
          </p:nvSpPr>
          <p:spPr bwMode="auto">
            <a:xfrm flipH="1">
              <a:off x="2214545" y="3751263"/>
              <a:ext cx="1181117" cy="1063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26" name="Oval 10"/>
            <p:cNvSpPr>
              <a:spLocks noChangeArrowheads="1"/>
            </p:cNvSpPr>
            <p:nvPr/>
          </p:nvSpPr>
          <p:spPr bwMode="auto">
            <a:xfrm>
              <a:off x="3408370" y="2895596"/>
              <a:ext cx="2136780" cy="1757374"/>
            </a:xfrm>
            <a:prstGeom prst="ellipse">
              <a:avLst/>
            </a:prstGeom>
            <a:solidFill>
              <a:srgbClr val="FFC000"/>
            </a:solidFill>
            <a:ln w="508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2800" b="1" dirty="0">
                  <a:solidFill>
                    <a:schemeClr val="accent6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  <a:cs typeface="Arial" charset="0"/>
                </a:rPr>
                <a:t>Six Sigma </a:t>
              </a:r>
            </a:p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2800" b="1" dirty="0">
                  <a:solidFill>
                    <a:schemeClr val="accent6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  <a:cs typeface="Arial" charset="0"/>
                </a:rPr>
                <a:t>Methods</a:t>
              </a:r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 flipV="1">
              <a:off x="2714612" y="4222750"/>
              <a:ext cx="866788" cy="8500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31" name="Oval 15"/>
            <p:cNvSpPr>
              <a:spLocks noChangeArrowheads="1"/>
            </p:cNvSpPr>
            <p:nvPr/>
          </p:nvSpPr>
          <p:spPr bwMode="auto">
            <a:xfrm>
              <a:off x="6572264" y="1643049"/>
              <a:ext cx="1643067" cy="858844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2000" b="1" dirty="0">
                  <a:ea typeface="+mn-ea"/>
                  <a:cs typeface="Arial" charset="0"/>
                </a:rPr>
                <a:t>Design</a:t>
              </a:r>
              <a:endParaRPr lang="en-US" sz="2000" b="1" dirty="0">
                <a:solidFill>
                  <a:schemeClr val="tx2"/>
                </a:solidFill>
                <a:ea typeface="+mn-ea"/>
                <a:cs typeface="Arial" charset="0"/>
              </a:endParaRPr>
            </a:p>
          </p:txBody>
        </p:sp>
        <p:sp>
          <p:nvSpPr>
            <p:cNvPr id="214033" name="Oval 17"/>
            <p:cNvSpPr>
              <a:spLocks noChangeArrowheads="1"/>
            </p:cNvSpPr>
            <p:nvPr/>
          </p:nvSpPr>
          <p:spPr bwMode="auto">
            <a:xfrm>
              <a:off x="3929071" y="1285860"/>
              <a:ext cx="1671641" cy="723905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2000" b="1" dirty="0">
                  <a:ea typeface="+mn-ea"/>
                  <a:cs typeface="Arial" charset="0"/>
                </a:rPr>
                <a:t>Service</a:t>
              </a:r>
              <a:endParaRPr lang="en-US" sz="2000" b="1" dirty="0">
                <a:solidFill>
                  <a:schemeClr val="tx2"/>
                </a:solidFill>
                <a:ea typeface="+mn-ea"/>
                <a:cs typeface="Arial" charset="0"/>
              </a:endParaRPr>
            </a:p>
          </p:txBody>
        </p:sp>
        <p:sp>
          <p:nvSpPr>
            <p:cNvPr id="214035" name="Oval 19"/>
            <p:cNvSpPr>
              <a:spLocks noChangeArrowheads="1"/>
            </p:cNvSpPr>
            <p:nvPr/>
          </p:nvSpPr>
          <p:spPr bwMode="auto">
            <a:xfrm>
              <a:off x="7286641" y="3357561"/>
              <a:ext cx="1447803" cy="698505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b="1" dirty="0">
                  <a:ea typeface="+mn-ea"/>
                  <a:cs typeface="Arial" charset="0"/>
                </a:rPr>
                <a:t>Purchase</a:t>
              </a:r>
            </a:p>
          </p:txBody>
        </p:sp>
        <p:sp>
          <p:nvSpPr>
            <p:cNvPr id="214039" name="Oval 23"/>
            <p:cNvSpPr>
              <a:spLocks noChangeArrowheads="1"/>
            </p:cNvSpPr>
            <p:nvPr/>
          </p:nvSpPr>
          <p:spPr bwMode="auto">
            <a:xfrm>
              <a:off x="193675" y="3205160"/>
              <a:ext cx="2068518" cy="1147771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2000" b="1" dirty="0">
                  <a:ea typeface="+mn-ea"/>
                  <a:cs typeface="Arial" charset="0"/>
                </a:rPr>
                <a:t>Administration</a:t>
              </a:r>
              <a:endParaRPr lang="en-US" sz="2000" b="1" dirty="0">
                <a:solidFill>
                  <a:schemeClr val="tx2"/>
                </a:solidFill>
                <a:ea typeface="+mn-ea"/>
                <a:cs typeface="Arial" charset="0"/>
              </a:endParaRPr>
            </a:p>
          </p:txBody>
        </p:sp>
        <p:sp>
          <p:nvSpPr>
            <p:cNvPr id="214041" name="Oval 25"/>
            <p:cNvSpPr>
              <a:spLocks noChangeArrowheads="1"/>
            </p:cNvSpPr>
            <p:nvPr/>
          </p:nvSpPr>
          <p:spPr bwMode="auto">
            <a:xfrm>
              <a:off x="1420816" y="5002223"/>
              <a:ext cx="1714504" cy="1044582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2000" b="1" dirty="0">
                  <a:ea typeface="+mn-ea"/>
                  <a:cs typeface="Arial" charset="0"/>
                </a:rPr>
                <a:t>Quality</a:t>
              </a:r>
            </a:p>
            <a:p>
              <a:pPr algn="ctr" eaLnBrk="0" hangingPunct="0">
                <a:lnSpc>
                  <a:spcPct val="2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2000" b="1" dirty="0">
                  <a:ea typeface="+mn-ea"/>
                  <a:cs typeface="Arial" charset="0"/>
                </a:rPr>
                <a:t>Depart.</a:t>
              </a:r>
              <a:endParaRPr lang="en-US" sz="2000" b="1" dirty="0">
                <a:solidFill>
                  <a:schemeClr val="tx2"/>
                </a:solidFill>
                <a:ea typeface="+mn-ea"/>
                <a:cs typeface="Arial" charset="0"/>
              </a:endParaRPr>
            </a:p>
          </p:txBody>
        </p:sp>
        <p:sp>
          <p:nvSpPr>
            <p:cNvPr id="214043" name="Oval 27"/>
            <p:cNvSpPr>
              <a:spLocks noChangeArrowheads="1"/>
            </p:cNvSpPr>
            <p:nvPr/>
          </p:nvSpPr>
          <p:spPr bwMode="auto">
            <a:xfrm>
              <a:off x="1071565" y="1571612"/>
              <a:ext cx="2068517" cy="900118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2000" b="1" dirty="0">
                  <a:ea typeface="+mn-ea"/>
                  <a:cs typeface="Arial" charset="0"/>
                </a:rPr>
                <a:t>Management</a:t>
              </a:r>
            </a:p>
          </p:txBody>
        </p:sp>
        <p:sp>
          <p:nvSpPr>
            <p:cNvPr id="12307" name="Line 31"/>
            <p:cNvSpPr>
              <a:spLocks noChangeShapeType="1"/>
            </p:cNvSpPr>
            <p:nvPr/>
          </p:nvSpPr>
          <p:spPr bwMode="auto">
            <a:xfrm flipH="1" flipV="1">
              <a:off x="4786313" y="4643446"/>
              <a:ext cx="500066" cy="9286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48" name="Oval 32"/>
            <p:cNvSpPr>
              <a:spLocks noChangeArrowheads="1"/>
            </p:cNvSpPr>
            <p:nvPr/>
          </p:nvSpPr>
          <p:spPr bwMode="auto">
            <a:xfrm>
              <a:off x="6946915" y="4826010"/>
              <a:ext cx="1643067" cy="858843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2000" b="1" dirty="0">
                  <a:ea typeface="+mn-ea"/>
                  <a:cs typeface="Arial" charset="0"/>
                </a:rPr>
                <a:t>IT</a:t>
              </a:r>
              <a:endParaRPr lang="en-US" sz="2000" b="1" dirty="0">
                <a:solidFill>
                  <a:schemeClr val="tx2"/>
                </a:solidFill>
                <a:ea typeface="+mn-ea"/>
                <a:cs typeface="Arial" charset="0"/>
              </a:endParaRPr>
            </a:p>
          </p:txBody>
        </p:sp>
        <p:sp>
          <p:nvSpPr>
            <p:cNvPr id="36" name="Oval 17"/>
            <p:cNvSpPr>
              <a:spLocks noChangeArrowheads="1"/>
            </p:cNvSpPr>
            <p:nvPr/>
          </p:nvSpPr>
          <p:spPr bwMode="auto">
            <a:xfrm>
              <a:off x="4357697" y="5572140"/>
              <a:ext cx="1979616" cy="857256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2000" b="1" dirty="0">
                  <a:latin typeface="Arial" charset="0"/>
                  <a:ea typeface="+mn-ea"/>
                  <a:cs typeface="Arial" charset="0"/>
                </a:rPr>
                <a:t>Production</a:t>
              </a:r>
              <a:endParaRPr lang="en-US" sz="2000" b="1" dirty="0">
                <a:latin typeface="Arial" charset="0"/>
                <a:ea typeface="+mn-ea"/>
                <a:cs typeface="Arial" charset="0"/>
              </a:endParaRPr>
            </a:p>
          </p:txBody>
        </p:sp>
      </p:grp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428625" y="285750"/>
            <a:ext cx="7770813" cy="701675"/>
          </a:xfrm>
          <a:prstGeom prst="rect">
            <a:avLst/>
          </a:prstGeom>
        </p:spPr>
        <p:txBody>
          <a:bodyPr/>
          <a:lstStyle/>
          <a:p>
            <a:pPr algn="ctr" defTabSz="762000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nl-NL" sz="4000" dirty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charset="0"/>
              </a:rPr>
              <a:t>Where can Six Sigma be applied?</a:t>
            </a:r>
            <a:endParaRPr lang="nl-NL" sz="4000" dirty="0">
              <a:solidFill>
                <a:schemeClr val="bg1">
                  <a:lumMod val="50000"/>
                </a:schemeClr>
              </a:solidFill>
              <a:latin typeface="+mj-lt"/>
              <a:ea typeface="+mn-ea"/>
              <a:cs typeface="Arial" charset="0"/>
            </a:endParaRPr>
          </a:p>
        </p:txBody>
      </p:sp>
      <p:sp>
        <p:nvSpPr>
          <p:cNvPr id="12292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3305C2F-2B16-4087-9FCB-A6104DF1D9EC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US" sz="140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7"/>
          <p:cNvGrpSpPr>
            <a:grpSpLocks/>
          </p:cNvGrpSpPr>
          <p:nvPr/>
        </p:nvGrpSpPr>
        <p:grpSpPr bwMode="auto">
          <a:xfrm>
            <a:off x="606425" y="1428750"/>
            <a:ext cx="7931150" cy="1714500"/>
            <a:chOff x="607191" y="1428736"/>
            <a:chExt cx="7929618" cy="1714512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607191" y="1785927"/>
              <a:ext cx="7929618" cy="13573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1205485" y="1428736"/>
              <a:ext cx="6733031" cy="714380"/>
            </a:xfrm>
            <a:prstGeom prst="roundRect">
              <a:avLst/>
            </a:prstGeom>
            <a:solidFill>
              <a:srgbClr val="00B8FF"/>
            </a:solidFill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3200" dirty="0">
                  <a:ln w="3175">
                    <a:solidFill>
                      <a:schemeClr val="tx1"/>
                    </a:solidFill>
                  </a:ln>
                  <a:solidFill>
                    <a:srgbClr val="FFC000"/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Arial Black" pitchFamily="34" charset="0"/>
                  <a:ea typeface="+mn-ea"/>
                  <a:cs typeface="Arial" charset="0"/>
                </a:rPr>
                <a:t>Motorola</a:t>
              </a:r>
            </a:p>
          </p:txBody>
        </p:sp>
        <p:sp>
          <p:nvSpPr>
            <p:cNvPr id="13323" name="TextBox 9"/>
            <p:cNvSpPr txBox="1">
              <a:spLocks noChangeArrowheads="1"/>
            </p:cNvSpPr>
            <p:nvPr/>
          </p:nvSpPr>
          <p:spPr bwMode="auto">
            <a:xfrm>
              <a:off x="1071538" y="2428868"/>
              <a:ext cx="6750566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361950" indent="-361950" eaLnBrk="0" hangingPunct="0">
                <a:buClr>
                  <a:srgbClr val="000000"/>
                </a:buClr>
                <a:buSzPct val="100000"/>
                <a:buFont typeface="Wingdings" pitchFamily="2" charset="2"/>
                <a:buChar char="ü"/>
              </a:pPr>
              <a:r>
                <a:rPr lang="en-US" sz="2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Six Sigma is developed by </a:t>
              </a:r>
              <a:r>
                <a:rPr lang="en-US" sz="2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Bill Smith in 1986.</a:t>
              </a:r>
              <a:endParaRPr lang="en-US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315" name="Group 16"/>
          <p:cNvGrpSpPr>
            <a:grpSpLocks/>
          </p:cNvGrpSpPr>
          <p:nvPr/>
        </p:nvGrpSpPr>
        <p:grpSpPr bwMode="auto">
          <a:xfrm>
            <a:off x="612775" y="3571875"/>
            <a:ext cx="7929563" cy="2643188"/>
            <a:chOff x="613037" y="3571876"/>
            <a:chExt cx="7929618" cy="2643206"/>
          </a:xfrm>
        </p:grpSpPr>
        <p:sp>
          <p:nvSpPr>
            <p:cNvPr id="16" name="Rounded Rectangle 15"/>
            <p:cNvSpPr/>
            <p:nvPr/>
          </p:nvSpPr>
          <p:spPr bwMode="auto">
            <a:xfrm>
              <a:off x="613037" y="3929066"/>
              <a:ext cx="7929618" cy="2286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1214414" y="3571876"/>
              <a:ext cx="6733031" cy="714380"/>
            </a:xfrm>
            <a:prstGeom prst="roundRect">
              <a:avLst/>
            </a:prstGeom>
            <a:solidFill>
              <a:srgbClr val="00B8FF"/>
            </a:solidFill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3200" dirty="0">
                  <a:ln w="3175">
                    <a:solidFill>
                      <a:schemeClr val="tx1"/>
                    </a:solidFill>
                  </a:ln>
                  <a:solidFill>
                    <a:srgbClr val="FFC000"/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5000"/>
                      </a:prstClr>
                    </a:outerShdw>
                  </a:effectLst>
                  <a:latin typeface="Arial Black" pitchFamily="34" charset="0"/>
                  <a:ea typeface="+mn-ea"/>
                  <a:cs typeface="Arial" charset="0"/>
                </a:rPr>
                <a:t>Early Adopters of Six Sigma</a:t>
              </a:r>
            </a:p>
          </p:txBody>
        </p:sp>
        <p:sp>
          <p:nvSpPr>
            <p:cNvPr id="13319" name="TextBox 13"/>
            <p:cNvSpPr txBox="1">
              <a:spLocks noChangeArrowheads="1"/>
            </p:cNvSpPr>
            <p:nvPr/>
          </p:nvSpPr>
          <p:spPr bwMode="auto">
            <a:xfrm>
              <a:off x="1071538" y="4429132"/>
              <a:ext cx="1920719" cy="1692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361950" indent="-361950" eaLnBrk="0" hangingPunct="0">
                <a:buClr>
                  <a:srgbClr val="000000"/>
                </a:buClr>
                <a:buSzPct val="100000"/>
                <a:buFont typeface="Wingdings" pitchFamily="2" charset="2"/>
                <a:buChar char="ü"/>
              </a:pPr>
              <a:r>
                <a:rPr lang="en-US" sz="2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GE</a:t>
              </a:r>
            </a:p>
            <a:p>
              <a:pPr marL="361950" indent="-361950" eaLnBrk="0" hangingPunct="0">
                <a:buClr>
                  <a:srgbClr val="000000"/>
                </a:buClr>
                <a:buSzPct val="100000"/>
                <a:buFont typeface="Wingdings" pitchFamily="2" charset="2"/>
                <a:buChar char="ü"/>
              </a:pPr>
              <a:r>
                <a:rPr lang="en-US" sz="2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Microsoft</a:t>
              </a:r>
            </a:p>
            <a:p>
              <a:pPr marL="361950" indent="-361950" eaLnBrk="0" hangingPunct="0">
                <a:buClr>
                  <a:srgbClr val="000000"/>
                </a:buClr>
                <a:buSzPct val="100000"/>
                <a:buFont typeface="Wingdings" pitchFamily="2" charset="2"/>
                <a:buChar char="ü"/>
              </a:pPr>
              <a:r>
                <a:rPr lang="en-US" sz="2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SONY</a:t>
              </a:r>
            </a:p>
            <a:p>
              <a:pPr marL="361950" indent="-361950" eaLnBrk="0" hangingPunct="0">
                <a:buClr>
                  <a:srgbClr val="000000"/>
                </a:buClr>
                <a:buSzPct val="100000"/>
                <a:buFont typeface="Wingdings" pitchFamily="2" charset="2"/>
                <a:buChar char="ü"/>
              </a:pPr>
              <a:r>
                <a:rPr lang="en-US" sz="2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Whirlpool</a:t>
              </a:r>
            </a:p>
          </p:txBody>
        </p:sp>
        <p:sp>
          <p:nvSpPr>
            <p:cNvPr id="13320" name="TextBox 14"/>
            <p:cNvSpPr txBox="1">
              <a:spLocks noChangeArrowheads="1"/>
            </p:cNvSpPr>
            <p:nvPr/>
          </p:nvSpPr>
          <p:spPr bwMode="auto">
            <a:xfrm>
              <a:off x="5114184" y="4429132"/>
              <a:ext cx="2714205" cy="1692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361950" indent="-361950" eaLnBrk="0" hangingPunct="0">
                <a:buClr>
                  <a:srgbClr val="000000"/>
                </a:buClr>
                <a:buSzPct val="100000"/>
                <a:buFont typeface="Wingdings" pitchFamily="2" charset="2"/>
                <a:buChar char="ü"/>
              </a:pPr>
              <a:r>
                <a:rPr lang="en-US" sz="2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Black &amp; Decker</a:t>
              </a:r>
            </a:p>
            <a:p>
              <a:pPr marL="361950" indent="-361950" eaLnBrk="0" hangingPunct="0">
                <a:buClr>
                  <a:srgbClr val="000000"/>
                </a:buClr>
                <a:buSzPct val="100000"/>
                <a:buFont typeface="Wingdings" pitchFamily="2" charset="2"/>
                <a:buChar char="ü"/>
              </a:pPr>
              <a:r>
                <a:rPr lang="en-US" sz="2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Ford</a:t>
              </a:r>
            </a:p>
            <a:p>
              <a:pPr marL="361950" indent="-361950" eaLnBrk="0" hangingPunct="0">
                <a:buClr>
                  <a:srgbClr val="000000"/>
                </a:buClr>
                <a:buSzPct val="100000"/>
                <a:buFont typeface="Wingdings" pitchFamily="2" charset="2"/>
                <a:buChar char="ü"/>
              </a:pPr>
              <a:r>
                <a:rPr lang="en-US" sz="2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Honeywell</a:t>
              </a:r>
            </a:p>
            <a:p>
              <a:pPr marL="361950" indent="-361950" eaLnBrk="0" hangingPunct="0">
                <a:buClr>
                  <a:srgbClr val="000000"/>
                </a:buClr>
                <a:buSzPct val="100000"/>
                <a:buFont typeface="Wingdings" pitchFamily="2" charset="2"/>
                <a:buChar char="ü"/>
              </a:pPr>
              <a:r>
                <a:rPr lang="en-US" sz="2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Nissan</a:t>
              </a:r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42938" y="239713"/>
            <a:ext cx="7770812" cy="701675"/>
          </a:xfrm>
          <a:prstGeom prst="rect">
            <a:avLst/>
          </a:prstGeom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GB" sz="4000" kern="0" dirty="0">
                <a:solidFill>
                  <a:srgbClr val="696464"/>
                </a:solidFill>
                <a:latin typeface="+mj-lt"/>
                <a:ea typeface="+mj-ea"/>
                <a:cs typeface="+mj-cs"/>
              </a:rPr>
              <a:t>‘Six Sigma’ companies</a:t>
            </a:r>
            <a:endParaRPr lang="en-GB" sz="4000" kern="0" dirty="0">
              <a:solidFill>
                <a:srgbClr val="696464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0812" cy="701675"/>
          </a:xfrm>
        </p:spPr>
        <p:txBody>
          <a:bodyPr/>
          <a:lstStyle/>
          <a:p>
            <a:r>
              <a:rPr lang="en-GB" smtClean="0"/>
              <a:t>‘Six Sigma’ companies</a:t>
            </a:r>
          </a:p>
        </p:txBody>
      </p:sp>
      <p:pic>
        <p:nvPicPr>
          <p:cNvPr id="14339" name="Picture 4" descr="I:\New course material\Six-sigma\Poland\D phase\logos\black&amp;deck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124200"/>
            <a:ext cx="26670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5" descr="I:\New course material\Six-sigma\Poland\D phase\logos\ge_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3048000"/>
            <a:ext cx="24574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6" descr="I:\New course material\Six-sigma\Poland\D phase\logos\motologo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76400" y="4800600"/>
            <a:ext cx="2752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7" descr="I:\New course material\Six-sigma\Poland\D phase\logos\sony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29200" y="4800600"/>
            <a:ext cx="2133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001D6D4-64EB-4B00-82A0-21D4F935614D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n-US" sz="140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4344" name="Text Box 1"/>
          <p:cNvSpPr txBox="1">
            <a:spLocks noChangeArrowheads="1"/>
          </p:cNvSpPr>
          <p:nvPr/>
        </p:nvSpPr>
        <p:spPr bwMode="auto">
          <a:xfrm>
            <a:off x="500063" y="1285875"/>
            <a:ext cx="8072437" cy="1071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42913" indent="-442913" algn="just" eaLnBrk="0" hangingPunct="0">
              <a:buClr>
                <a:srgbClr val="000000"/>
              </a:buClr>
              <a:buSzPct val="100000"/>
              <a:buFont typeface="Wingdings" pitchFamily="2" charset="2"/>
              <a:buChar char="q"/>
            </a:pPr>
            <a:r>
              <a:rPr lang="en-GB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Companies who have successfully adopted ‘Six Sigma’ strategies include: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Franklin Gothic Book"/>
        <a:ea typeface="Droid Sans Fallback"/>
        <a:cs typeface="Droid Sans Fallback"/>
      </a:majorFont>
      <a:minorFont>
        <a:latin typeface="Perpetu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Franklin Gothic Book"/>
        <a:ea typeface="Droid Sans Fallback"/>
        <a:cs typeface="Droid Sans Fallback"/>
      </a:majorFont>
      <a:minorFont>
        <a:latin typeface="Perpetu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Franklin Gothic Book"/>
        <a:ea typeface="Droid Sans Fallback"/>
        <a:cs typeface="Droid Sans Fallback"/>
      </a:majorFont>
      <a:minorFont>
        <a:latin typeface="Perpetu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Franklin Gothic Book"/>
        <a:ea typeface="Droid Sans Fallback"/>
        <a:cs typeface="Droid Sans Fallback"/>
      </a:majorFont>
      <a:minorFont>
        <a:latin typeface="Perpetu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Franklin Gothic Book"/>
        <a:ea typeface="Droid Sans Fallback"/>
        <a:cs typeface="Droid Sans Fallback"/>
      </a:majorFont>
      <a:minorFont>
        <a:latin typeface="Perpetu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3127581</TotalTime>
  <Words>1078</Words>
  <PresentationFormat>On-screen Show (4:3)</PresentationFormat>
  <Paragraphs>242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Arial</vt:lpstr>
      <vt:lpstr>Droid Sans Fallback</vt:lpstr>
      <vt:lpstr>Times New Roman</vt:lpstr>
      <vt:lpstr>Franklin Gothic Book</vt:lpstr>
      <vt:lpstr>Perpetua</vt:lpstr>
      <vt:lpstr>Wingdings</vt:lpstr>
      <vt:lpstr>Eras Demi ITC</vt:lpstr>
      <vt:lpstr>Cambria Math</vt:lpstr>
      <vt:lpstr>Rockwell</vt:lpstr>
      <vt:lpstr>Symbol</vt:lpstr>
      <vt:lpstr>Courier New</vt:lpstr>
      <vt:lpstr>Office Theme</vt:lpstr>
      <vt:lpstr>1_Office Theme</vt:lpstr>
      <vt:lpstr>2_Office Theme</vt:lpstr>
      <vt:lpstr>3_Office Theme</vt:lpstr>
      <vt:lpstr>4_Office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‘Six Sigma’ companies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 Sigma &amp; SQA in SE</dc:title>
  <dc:creator>Maulik Patel</dc:creator>
  <cp:lastModifiedBy>Windows User</cp:lastModifiedBy>
  <cp:revision>294</cp:revision>
  <cp:lastPrinted>1601-01-01T00:00:00Z</cp:lastPrinted>
  <dcterms:created xsi:type="dcterms:W3CDTF">2010-08-24T15:56:10Z</dcterms:created>
  <dcterms:modified xsi:type="dcterms:W3CDTF">2018-01-21T09:43:34Z</dcterms:modified>
</cp:coreProperties>
</file>