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312" r:id="rId2"/>
    <p:sldId id="258" r:id="rId3"/>
    <p:sldId id="262" r:id="rId4"/>
    <p:sldId id="300" r:id="rId5"/>
    <p:sldId id="303" r:id="rId6"/>
    <p:sldId id="301" r:id="rId7"/>
    <p:sldId id="302" r:id="rId8"/>
    <p:sldId id="306" r:id="rId9"/>
    <p:sldId id="282" r:id="rId10"/>
    <p:sldId id="311" r:id="rId11"/>
    <p:sldId id="307" r:id="rId12"/>
    <p:sldId id="308" r:id="rId13"/>
    <p:sldId id="294" r:id="rId14"/>
    <p:sldId id="309" r:id="rId15"/>
    <p:sldId id="310" r:id="rId16"/>
    <p:sldId id="295" r:id="rId17"/>
    <p:sldId id="296" r:id="rId18"/>
    <p:sldId id="297" r:id="rId19"/>
    <p:sldId id="298" r:id="rId20"/>
    <p:sldId id="299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D5D"/>
    <a:srgbClr val="0000CC"/>
    <a:srgbClr val="148A1F"/>
    <a:srgbClr val="FFFF66"/>
    <a:srgbClr val="66FF66"/>
    <a:srgbClr val="FF9900"/>
    <a:srgbClr val="30FF0D"/>
    <a:srgbClr val="F5AE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13" autoAdjust="0"/>
    <p:restoredTop sz="97283" autoAdjust="0"/>
  </p:normalViewPr>
  <p:slideViewPr>
    <p:cSldViewPr snapToGrid="0">
      <p:cViewPr varScale="1">
        <p:scale>
          <a:sx n="69" d="100"/>
          <a:sy n="69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7D41-FF6A-45B4-B983-E7142C04490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74FA-FAC4-495D-A4AF-DFA5B98C9E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274FA-FAC4-495D-A4AF-DFA5B98C9EE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21</a:t>
            </a:fld>
            <a:endParaRPr lang="en-US" dirty="0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D5FE-9965-4316-8840-882FF5C80990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EFCE-C19E-4A7D-9BD1-23DF90848500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23D2-5336-47B8-A4C9-3CB9BA2D7BC5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1E5-2022-4EF0-929C-1FB5C4265DF6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2B8-4D28-4A17-A2C9-60EC8CA32445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83BE-178A-4EC6-8F9D-96F91E93EFFB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4C04-CE41-48FB-A8F9-89847F8884F9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2E76-7942-4B86-BCE5-733A9AC17526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ECBC-97C2-4C6E-9583-EF334E786A87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E9BE-1E47-44DE-9349-078042F0D55C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7CB8-4D10-4488-9FAE-2E45325B795E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6977-ACCA-4C9F-8F1E-15BB057E5C43}" type="datetime1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62120" y="4010895"/>
            <a:ext cx="7659504" cy="2395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N" sz="2400" b="1" i="1" dirty="0">
                <a:solidFill>
                  <a:srgbClr val="000000"/>
                </a:solidFill>
                <a:latin typeface="Cambria" pitchFamily="18" charset="0"/>
                <a:ea typeface="Libre Baskerville"/>
              </a:rPr>
              <a:t>Prepared by-</a:t>
            </a:r>
            <a:endParaRPr i="1" dirty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endParaRPr dirty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400" b="1" dirty="0" smtClean="0">
                <a:solidFill>
                  <a:srgbClr val="000000"/>
                </a:solidFill>
                <a:latin typeface="Cambria" pitchFamily="18" charset="0"/>
                <a:ea typeface="Libre Baskerville"/>
              </a:rPr>
              <a:t>Patel Maulik </a:t>
            </a:r>
            <a:r>
              <a:rPr lang="en-IN" sz="2400" b="1" dirty="0" err="1" smtClean="0">
                <a:solidFill>
                  <a:srgbClr val="000000"/>
                </a:solidFill>
                <a:latin typeface="Cambria" pitchFamily="18" charset="0"/>
                <a:ea typeface="Libre Baskerville"/>
              </a:rPr>
              <a:t>Satishkumar</a:t>
            </a:r>
            <a:r>
              <a:rPr lang="en-IN" sz="2400" b="1" dirty="0" smtClean="0">
                <a:solidFill>
                  <a:srgbClr val="000000"/>
                </a:solidFill>
                <a:latin typeface="Cambria" pitchFamily="18" charset="0"/>
                <a:ea typeface="Libre Baskerville"/>
              </a:rPr>
              <a:t> (150124116006)</a:t>
            </a:r>
            <a:endParaRPr lang="en-IN" sz="2400" b="1" dirty="0" smtClean="0">
              <a:solidFill>
                <a:srgbClr val="000000"/>
              </a:solidFill>
              <a:latin typeface="Cambria" pitchFamily="18" charset="0"/>
              <a:ea typeface="Libre Baskerville"/>
            </a:endParaRPr>
          </a:p>
          <a:p>
            <a:pPr>
              <a:lnSpc>
                <a:spcPct val="80000"/>
              </a:lnSpc>
            </a:pPr>
            <a:endParaRPr lang="en-IN" sz="2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endParaRPr lang="en-IN" sz="2400" b="1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endParaRPr lang="en-IN" sz="2400" b="1" dirty="0" smtClean="0">
              <a:solidFill>
                <a:srgbClr val="000000"/>
              </a:solidFill>
              <a:latin typeface="Cambria" pitchFamily="18" charset="0"/>
            </a:endParaRPr>
          </a:p>
          <a:p>
            <a:pPr algn="r">
              <a:lnSpc>
                <a:spcPct val="80000"/>
              </a:lnSpc>
            </a:pPr>
            <a:r>
              <a:rPr lang="en-IN" sz="2500" b="1" i="1" dirty="0">
                <a:solidFill>
                  <a:srgbClr val="000000"/>
                </a:solidFill>
                <a:latin typeface="Cambria" pitchFamily="18" charset="0"/>
                <a:ea typeface="Arial"/>
              </a:rPr>
              <a:t>Guided by –</a:t>
            </a:r>
            <a:r>
              <a:rPr lang="en-IN" sz="2500" b="1" dirty="0">
                <a:solidFill>
                  <a:srgbClr val="000000"/>
                </a:solidFill>
                <a:latin typeface="Cambria" pitchFamily="18" charset="0"/>
                <a:ea typeface="Arial"/>
              </a:rPr>
              <a:t> </a:t>
            </a:r>
            <a:r>
              <a:rPr lang="en-IN" sz="2500" b="1" dirty="0" smtClean="0">
                <a:solidFill>
                  <a:srgbClr val="000000"/>
                </a:solidFill>
                <a:latin typeface="Cambria" pitchFamily="18" charset="0"/>
                <a:ea typeface="Arial"/>
              </a:rPr>
              <a:t>Prof. </a:t>
            </a:r>
            <a:r>
              <a:rPr lang="en-IN" sz="2500" b="1" dirty="0" err="1" smtClean="0">
                <a:solidFill>
                  <a:srgbClr val="000000"/>
                </a:solidFill>
                <a:latin typeface="Cambria" pitchFamily="18" charset="0"/>
                <a:ea typeface="Arial"/>
              </a:rPr>
              <a:t>Dhaval</a:t>
            </a:r>
            <a:r>
              <a:rPr lang="en-IN" sz="2500" b="1" dirty="0" smtClean="0">
                <a:solidFill>
                  <a:srgbClr val="000000"/>
                </a:solidFill>
                <a:latin typeface="Cambria" pitchFamily="18" charset="0"/>
                <a:ea typeface="Arial"/>
              </a:rPr>
              <a:t> D. </a:t>
            </a:r>
            <a:r>
              <a:rPr lang="en-IN" sz="2500" b="1" dirty="0" err="1" smtClean="0">
                <a:solidFill>
                  <a:srgbClr val="000000"/>
                </a:solidFill>
                <a:latin typeface="Cambria" pitchFamily="18" charset="0"/>
                <a:ea typeface="Arial"/>
              </a:rPr>
              <a:t>Vaja</a:t>
            </a:r>
            <a:endParaRPr dirty="0">
              <a:latin typeface="Cambria" pitchFamily="18" charset="0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76320" y="2130480"/>
            <a:ext cx="9067320" cy="1469520"/>
          </a:xfrm>
          <a:prstGeom prst="rect">
            <a:avLst/>
          </a:prstGeom>
        </p:spPr>
        <p:txBody>
          <a:bodyPr bIns="91440" anchor="ctr"/>
          <a:lstStyle/>
          <a:p>
            <a:pPr algn="r">
              <a:lnSpc>
                <a:spcPct val="100000"/>
              </a:lnSpc>
            </a:pPr>
            <a:r>
              <a:rPr lang="en-IN" sz="2500" b="1" i="1" dirty="0">
                <a:solidFill>
                  <a:srgbClr val="BDB196"/>
                </a:solidFill>
                <a:latin typeface="Arial"/>
                <a:ea typeface="Arial"/>
              </a:rPr>
              <a:t>                                                               
</a:t>
            </a:r>
            <a:r>
              <a:rPr lang="en-IN" sz="2500" b="1" i="1" dirty="0" smtClean="0">
                <a:solidFill>
                  <a:srgbClr val="BDB196"/>
                </a:solidFill>
                <a:latin typeface="Arial"/>
                <a:ea typeface="Arial"/>
              </a:rPr>
              <a:t>
				</a:t>
            </a:r>
            <a:endParaRPr dirty="0"/>
          </a:p>
        </p:txBody>
      </p:sp>
      <p:sp>
        <p:nvSpPr>
          <p:cNvPr id="47" name="CustomShape 3"/>
          <p:cNvSpPr/>
          <p:nvPr/>
        </p:nvSpPr>
        <p:spPr>
          <a:xfrm>
            <a:off x="667512" y="595745"/>
            <a:ext cx="7863840" cy="29648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solidFill>
                  <a:srgbClr val="855D5D"/>
                </a:solidFill>
                <a:latin typeface="Cambria" pitchFamily="18" charset="0"/>
                <a:ea typeface="Arial"/>
              </a:rPr>
              <a:t>Gandhinagar Institute of Technology</a:t>
            </a:r>
            <a:endParaRPr sz="3200" dirty="0"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latin typeface="Cambria" pitchFamily="18" charset="0"/>
              </a:rPr>
              <a:t>Information Technology</a:t>
            </a:r>
            <a:endParaRPr dirty="0"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00" b="1" dirty="0">
                <a:solidFill>
                  <a:srgbClr val="000000"/>
                </a:solidFill>
                <a:latin typeface="Cambria" pitchFamily="18" charset="0"/>
                <a:ea typeface="Arial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Cambria" pitchFamily="18" charset="0"/>
                <a:ea typeface="Arial"/>
              </a:rPr>
              <a:t>         </a:t>
            </a:r>
            <a:endParaRPr lang="en-IN" sz="700" b="1" dirty="0" smtClean="0">
              <a:solidFill>
                <a:srgbClr val="000000"/>
              </a:solidFill>
              <a:latin typeface="Cambria" pitchFamily="18" charset="0"/>
              <a:ea typeface="Arial"/>
            </a:endParaRPr>
          </a:p>
          <a:p>
            <a:pPr algn="ctr">
              <a:lnSpc>
                <a:spcPct val="100000"/>
              </a:lnSpc>
            </a:pPr>
            <a:endParaRPr sz="1000" dirty="0"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Cambria" pitchFamily="18" charset="0"/>
                <a:ea typeface="Arial"/>
              </a:rPr>
              <a:t>  SUBJECT </a:t>
            </a:r>
            <a:r>
              <a:rPr lang="en-IN" sz="2400" b="1" dirty="0" smtClean="0">
                <a:solidFill>
                  <a:srgbClr val="000000"/>
                </a:solidFill>
                <a:latin typeface="Cambria" pitchFamily="18" charset="0"/>
                <a:ea typeface="Arial"/>
              </a:rPr>
              <a:t>– </a:t>
            </a:r>
            <a:r>
              <a:rPr lang="en-IN" sz="2400" b="1" dirty="0">
                <a:solidFill>
                  <a:srgbClr val="000000"/>
                </a:solidFill>
                <a:latin typeface="Cambria" pitchFamily="18" charset="0"/>
                <a:ea typeface="Arial"/>
              </a:rPr>
              <a:t>DNT (</a:t>
            </a:r>
            <a:r>
              <a:rPr lang="en-IN" sz="2400" b="1" dirty="0" smtClean="0">
                <a:solidFill>
                  <a:srgbClr val="000000"/>
                </a:solidFill>
                <a:latin typeface="Cambria" pitchFamily="18" charset="0"/>
                <a:ea typeface="Arial"/>
              </a:rPr>
              <a:t>2160711</a:t>
            </a:r>
            <a:r>
              <a:rPr lang="en-IN" sz="2400" b="1" dirty="0" smtClean="0">
                <a:solidFill>
                  <a:srgbClr val="000000"/>
                </a:solidFill>
                <a:latin typeface="Cambria" pitchFamily="18" charset="0"/>
                <a:ea typeface="Arial"/>
              </a:rPr>
              <a:t>)</a:t>
            </a:r>
          </a:p>
          <a:p>
            <a:pPr algn="ctr">
              <a:lnSpc>
                <a:spcPct val="100000"/>
              </a:lnSpc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Modifiers, Properties and Indexers, </a:t>
            </a:r>
            <a:endParaRPr 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Attributes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&amp; Reflection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API</a:t>
            </a:r>
            <a:endParaRPr sz="2400" dirty="0"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Cambria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755775"/>
            <a:ext cx="8143875" cy="3647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For example, let us have a class named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Student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, with private field for name. We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cannot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directly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these field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outside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the class scope, but we can have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properties for accessing these private fields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So, to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this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private (hidden) field          outside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 class we will use this concept of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Properties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System;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namespace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Properties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Student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private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name = "not known";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Name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Declare a Name property of type string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get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return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name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name = 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value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 override string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ToString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return 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"Name = "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+ Name;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Demo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static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void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Main()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{		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Student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 = new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Student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  <a:r>
              <a:rPr lang="en-IN" dirty="0" smtClean="0">
                <a:latin typeface="Bell MT" pitchFamily="18" charset="0"/>
                <a:cs typeface="Courier New" pitchFamily="49" charset="0"/>
              </a:rPr>
              <a:t>  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Create a new Student object</a:t>
            </a:r>
          </a:p>
          <a:p>
            <a:pPr defTabSz="540000"/>
            <a:endParaRPr lang="en-IN" sz="10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S.Name = 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“Maulik"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             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Setting name of the student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.WriteLine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("Student Info: {0}"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S);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.ReadKey();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 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81880" y="5404009"/>
            <a:ext cx="3376294" cy="966311"/>
            <a:chOff x="4874260" y="5404009"/>
            <a:chExt cx="3376294" cy="966311"/>
          </a:xfrm>
        </p:grpSpPr>
        <p:sp>
          <p:nvSpPr>
            <p:cNvPr id="7" name="Rectangle 6"/>
            <p:cNvSpPr/>
            <p:nvPr/>
          </p:nvSpPr>
          <p:spPr>
            <a:xfrm>
              <a:off x="4881879" y="5405120"/>
              <a:ext cx="3368675" cy="9652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algn="ctr"/>
              <a:r>
                <a:rPr lang="en-US" sz="2000" dirty="0" smtClean="0"/>
                <a:t>Student Info: name=Maulik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4260" y="5404009"/>
              <a:ext cx="431800" cy="9644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Franklin Gothic Heavy" pitchFamily="34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Franklin Gothic Heavy" pitchFamily="34" charset="0"/>
              </a:endParaRPr>
            </a:p>
          </p:txBody>
        </p:sp>
      </p:grp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Indexer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concept is object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an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array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 is an object to be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indexed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the same way as an array.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 modifier can be private, public, protected or internal.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 return type can be any valid C# types.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Indexers in C#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must have at least one parameter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 Else the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compilation error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System;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System.Collections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namespace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Indexers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ParentClass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private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  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range = new string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5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this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int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get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return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value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		        //The Above Class just act as array declaration using this pointer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Childclass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static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void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Main()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new 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//The Above Class </a:t>
            </a:r>
            <a:r>
              <a:rPr lang="en-IN" sz="1700" dirty="0" err="1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 create one object name is </a:t>
            </a:r>
            <a:r>
              <a:rPr lang="en-IN" sz="1700" dirty="0" err="1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obj</a:t>
            </a:r>
            <a:endParaRPr lang="en-IN" sz="17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0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 </a:t>
            </a:r>
            <a:endParaRPr lang="en-IN" sz="2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0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"ONE";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1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"TWO";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2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"THREE";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.WriteLine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("{0} ,{1} ,{2}"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0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1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2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.ReadLine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81879" y="5389880"/>
            <a:ext cx="3368675" cy="965200"/>
            <a:chOff x="4660899" y="5359400"/>
            <a:chExt cx="3368675" cy="965200"/>
          </a:xfrm>
        </p:grpSpPr>
        <p:sp>
          <p:nvSpPr>
            <p:cNvPr id="11" name="Rectangle 10"/>
            <p:cNvSpPr/>
            <p:nvPr/>
          </p:nvSpPr>
          <p:spPr>
            <a:xfrm>
              <a:off x="4660899" y="5359400"/>
              <a:ext cx="3368675" cy="9652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algn="ctr"/>
              <a:r>
                <a:rPr lang="en-US" sz="2000" dirty="0" smtClean="0"/>
                <a:t>ONE, TWO, THREE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60900" y="5360194"/>
              <a:ext cx="431800" cy="9644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Franklin Gothic Heavy" pitchFamily="34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Franklin Gothic Heavy" pitchFamily="34" charset="0"/>
              </a:endParaRPr>
            </a:p>
          </p:txBody>
        </p:sp>
      </p:grp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Attributes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 attribute is a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declarative tag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that is used to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convey information to runtime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about the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behaviors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of various elements like classes, methods, structures, enumerators, assemblies etc.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You can add declarative information to a program by using an attribute. A declarative tag is depicted by square ([ ]) brackets placed above the element it is used for.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Attributes are </a:t>
            </a:r>
            <a:r>
              <a:rPr lang="en-IN" sz="2200" b="1" i="1" dirty="0" smtClean="0">
                <a:latin typeface="Bookman Old Style" pitchFamily="18" charset="0"/>
                <a:cs typeface="Times New Roman" pitchFamily="18" charset="0"/>
              </a:rPr>
              <a:t>used for adding metadata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such as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compiler instruction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and other information such as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comments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description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methods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and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classes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to a program.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Attributes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39838"/>
            <a:ext cx="8143875" cy="542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.NET Framework provides two types of attributes: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Pre-defined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Attributes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Custom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built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attributes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Syntax for specifying an attribute is as follows: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Name of the attribute and its values are specified within the square brackets, before the element to which the attribute is applied.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Positional parameter specify the essential information and the name parameters specify the optional information.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654" y="2787074"/>
            <a:ext cx="6982692" cy="1895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[ attribute ( positional_parametres, name_parameter = value,…) ]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{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	Element ;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}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Reflection objects are </a:t>
            </a:r>
            <a:r>
              <a:rPr lang="en-US" sz="2200" b="1" i="1" dirty="0" smtClean="0">
                <a:latin typeface="Bookman Old Style" pitchFamily="18" charset="0"/>
              </a:rPr>
              <a:t>used for obtaining type information at runtime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.NET Framework's Reflection API </a:t>
            </a:r>
            <a:r>
              <a:rPr lang="en-US" sz="2200" i="1" dirty="0" smtClean="0">
                <a:latin typeface="Bookman Old Style" pitchFamily="18" charset="0"/>
              </a:rPr>
              <a:t>allows fetching</a:t>
            </a:r>
            <a:r>
              <a:rPr lang="en-US" sz="2200" dirty="0" smtClean="0">
                <a:latin typeface="Bookman Old Style" pitchFamily="18" charset="0"/>
              </a:rPr>
              <a:t> type (assembly) information at runtime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programmatically.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The classes that </a:t>
            </a:r>
            <a:r>
              <a:rPr lang="en-US" sz="2200" i="1" dirty="0" smtClean="0">
                <a:latin typeface="Bookman Old Style" pitchFamily="18" charset="0"/>
              </a:rPr>
              <a:t>give access to the metadata </a:t>
            </a:r>
            <a:r>
              <a:rPr lang="en-US" sz="2200" dirty="0" smtClean="0">
                <a:latin typeface="Bookman Old Style" pitchFamily="18" charset="0"/>
              </a:rPr>
              <a:t>of a running program are in the </a:t>
            </a:r>
            <a:r>
              <a:rPr lang="en-US" sz="2200" b="1" dirty="0" err="1" smtClean="0">
                <a:latin typeface="Bookman Old Style" pitchFamily="18" charset="0"/>
              </a:rPr>
              <a:t>System.Reflection</a:t>
            </a:r>
            <a:r>
              <a:rPr lang="en-US" sz="2200" dirty="0" smtClean="0">
                <a:latin typeface="Bookman Old Style" pitchFamily="18" charset="0"/>
              </a:rPr>
              <a:t> namespace.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The </a:t>
            </a:r>
            <a:r>
              <a:rPr lang="en-US" sz="2200" b="1" dirty="0" err="1" smtClean="0">
                <a:latin typeface="Bookman Old Style" pitchFamily="18" charset="0"/>
              </a:rPr>
              <a:t>System.Reflection</a:t>
            </a:r>
            <a:r>
              <a:rPr lang="en-US" sz="2200" dirty="0" smtClean="0">
                <a:latin typeface="Bookman Old Style" pitchFamily="18" charset="0"/>
              </a:rPr>
              <a:t> namespace contains classes that allow you to obtain information about the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application and to dynamically add types, values, and objects to the application.</a:t>
            </a:r>
            <a:endParaRPr lang="en-IN" sz="2200" dirty="0" smtClean="0">
              <a:latin typeface="Bookman Old Style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452136"/>
            <a:ext cx="8143875" cy="4117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Applications of </a:t>
            </a:r>
            <a:r>
              <a:rPr lang="en-US" sz="2200" b="1" i="1" dirty="0" smtClean="0">
                <a:latin typeface="Bookman Old Style" pitchFamily="18" charset="0"/>
              </a:rPr>
              <a:t>Reflections</a:t>
            </a:r>
            <a:r>
              <a:rPr lang="en-US" sz="2200" dirty="0" smtClean="0">
                <a:latin typeface="Bookman Old Style" pitchFamily="18" charset="0"/>
              </a:rPr>
              <a:t> are as follows: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view</a:t>
            </a:r>
            <a:r>
              <a:rPr lang="en-US" sz="2200" i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attribute information at runtime.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examining</a:t>
            </a:r>
            <a:r>
              <a:rPr lang="en-US" sz="2200" i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various types in an assembly and </a:t>
            </a:r>
            <a:r>
              <a:rPr lang="en-US" sz="2200" b="1" i="1" dirty="0" smtClean="0">
                <a:latin typeface="Bookman Old Style" pitchFamily="18" charset="0"/>
              </a:rPr>
              <a:t>instantiate</a:t>
            </a:r>
            <a:r>
              <a:rPr lang="en-US" sz="2200" dirty="0" smtClean="0">
                <a:latin typeface="Bookman Old Style" pitchFamily="18" charset="0"/>
              </a:rPr>
              <a:t> these types.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</a:rPr>
              <a:t>late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</a:rPr>
              <a:t>binding</a:t>
            </a:r>
            <a:r>
              <a:rPr lang="en-US" sz="2200" dirty="0" smtClean="0">
                <a:latin typeface="Bookman Old Style" pitchFamily="18" charset="0"/>
              </a:rPr>
              <a:t> to methods and properties.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creating new types</a:t>
            </a:r>
            <a:r>
              <a:rPr lang="en-US" sz="2200" b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at runtime and then performs some tasks using those types.</a:t>
            </a:r>
            <a:endParaRPr lang="en-IN" sz="2200" dirty="0" smtClean="0">
              <a:latin typeface="Bookman Old Style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647700" y="1476375"/>
            <a:ext cx="51181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Modifiers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Property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Indexers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Attributes</a:t>
            </a: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latin typeface="Bookman Old Style" pitchFamily="18" charset="0"/>
                <a:cs typeface="Times New Roman" pitchFamily="18" charset="0"/>
              </a:rPr>
              <a:t>Reflection API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44500" indent="-444500"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Bookman Old Style" pitchFamily="18" charset="0"/>
              </a:rPr>
              <a:t>Reflection enables us to use code that is not available at compile time.</a:t>
            </a:r>
          </a:p>
          <a:p>
            <a:pPr marL="444500" indent="-444500">
              <a:buSzPct val="85000"/>
              <a:buFont typeface="Wingdings" pitchFamily="2" charset="2"/>
              <a:buChar char="q"/>
            </a:pPr>
            <a:endParaRPr lang="en-IN" sz="2200" dirty="0" smtClean="0">
              <a:latin typeface="Bookman Old Style" pitchFamily="18" charset="0"/>
            </a:endParaRPr>
          </a:p>
          <a:p>
            <a:pPr marL="444500" indent="-444500"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Bookman Old Style" pitchFamily="18" charset="0"/>
              </a:rPr>
              <a:t>.NET Reflection allows an application to collect information about itself and also to manipulate on itself.</a:t>
            </a:r>
          </a:p>
          <a:p>
            <a:pPr marL="444500" indent="-444500">
              <a:buSzPct val="85000"/>
              <a:buFont typeface="Wingdings" pitchFamily="2" charset="2"/>
              <a:buChar char="q"/>
            </a:pPr>
            <a:endParaRPr lang="en-US" sz="2200" dirty="0" smtClean="0">
              <a:latin typeface="Bookman Old Style" pitchFamily="18" charset="0"/>
            </a:endParaRP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With Reflection, we can dynamically create an instance of a type, bind the type to an existing object, or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get the type from an existing object and invoke its methods or access its fields and properties.</a:t>
            </a: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We can also access attribute information using Reflection.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Ribbon 6"/>
          <p:cNvSpPr/>
          <p:nvPr/>
        </p:nvSpPr>
        <p:spPr>
          <a:xfrm>
            <a:off x="457200" y="1752600"/>
            <a:ext cx="8229600" cy="1295400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[01/02/2018]. Available :</a:t>
            </a:r>
          </a:p>
          <a:p>
            <a:pPr marL="800100" lvl="1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</a:t>
            </a:r>
          </a:p>
        </p:txBody>
      </p:sp>
      <p:sp>
        <p:nvSpPr>
          <p:cNvPr id="9" name="Up Ribbon 8"/>
          <p:cNvSpPr/>
          <p:nvPr/>
        </p:nvSpPr>
        <p:spPr>
          <a:xfrm>
            <a:off x="190500" y="3544277"/>
            <a:ext cx="8763000" cy="1484923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Available on my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</a:t>
            </a:r>
          </a:p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sz="2000" u="sng" dirty="0" smtClean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maulikpatel295.github.io/ALA/2160711_150124116006.pdf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90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4382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are keywords used to specify the </a:t>
            </a:r>
            <a:r>
              <a:rPr lang="en-US" sz="2300" b="1" dirty="0" smtClean="0">
                <a:latin typeface="Bookman Old Style" pitchFamily="18" charset="0"/>
                <a:cs typeface="Times New Roman" pitchFamily="18" charset="0"/>
              </a:rPr>
              <a:t>scope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 (declared accessibility) of a member or a type.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are an integral part of                        object-oriented programming.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They support the concept of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encapsulation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, which promotes the idea of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hiding functionality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allow you to define, who does or doesn’t have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access to certain features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45691" y="1209675"/>
            <a:ext cx="8252618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There are five types of access modifiers are used in C# :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Private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Public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Internal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Internal</a:t>
            </a:r>
          </a:p>
          <a:p>
            <a:pPr marL="1371600" lvl="2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Private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Private members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only within the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body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scope of the class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which they are declared.  </a:t>
            </a:r>
            <a:r>
              <a:rPr lang="en-US" i="1" dirty="0" smtClean="0">
                <a:latin typeface="Bookman Old Style" pitchFamily="18" charset="0"/>
                <a:cs typeface="Times New Roman" pitchFamily="18" charset="0"/>
              </a:rPr>
              <a:t>(by  default  any  member  is  </a:t>
            </a:r>
            <a:r>
              <a:rPr lang="en-US" b="1" i="1" dirty="0" smtClean="0">
                <a:latin typeface="Bookman Old Style" pitchFamily="18" charset="0"/>
                <a:cs typeface="Times New Roman" pitchFamily="18" charset="0"/>
              </a:rPr>
              <a:t>default</a:t>
            </a:r>
            <a:r>
              <a:rPr lang="en-US" i="1" dirty="0" smtClean="0">
                <a:latin typeface="Bookman Old Style" pitchFamily="18" charset="0"/>
                <a:cs typeface="Times New Roman" pitchFamily="18" charset="0"/>
              </a:rPr>
              <a:t>)</a:t>
            </a:r>
            <a:endParaRPr lang="en-US" sz="2200" i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private.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9191" y="1184275"/>
            <a:ext cx="8125618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Public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  <a:endParaRPr lang="en-US" sz="10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Public members are accessible from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anywhere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program or application.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There is no restriction to access public access modifiers.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public.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5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Internal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  <a:endParaRPr lang="en-US" sz="10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Internal members are accessible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only within the same namespace/assembly/project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scope in which they are declared. 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internal.</a:t>
            </a:r>
          </a:p>
          <a:p>
            <a:pPr marL="457200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5906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Protected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members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body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scope of the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 which they are declared.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And also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Derived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(Child Class)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of that Base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(Parent Class) in same or different namespace/assembly/project 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protected.</a:t>
            </a: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5906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5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Protected</a:t>
            </a:r>
            <a:r>
              <a:rPr lang="en-US" sz="2400" u="sng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Internal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5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Internal members of any class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same namespace/assembly/project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scope in which they are declared.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And also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Derived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(Child Class)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of that Base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(Parent Class)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same or different namespace/assembly/project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protected internal.</a:t>
            </a: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89520" y="1333500"/>
          <a:ext cx="8273480" cy="44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/>
                <a:gridCol w="1273387"/>
                <a:gridCol w="1273387"/>
                <a:gridCol w="1352973"/>
                <a:gridCol w="1432560"/>
                <a:gridCol w="1429173"/>
              </a:tblGrid>
              <a:tr h="817880">
                <a:tc rowSpan="2">
                  <a:txBody>
                    <a:bodyPr/>
                    <a:lstStyle/>
                    <a:p>
                      <a:pPr marL="0" indent="0" algn="ctr"/>
                      <a:endParaRPr lang="en-US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44500" indent="-444500"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Same </a:t>
                      </a:r>
                    </a:p>
                    <a:p>
                      <a:pPr marL="444500" indent="-444500"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cs typeface="Times New Roman" pitchFamily="18" charset="0"/>
                        </a:rPr>
                        <a:t>namespace/assembly/project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7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Other</a:t>
                      </a:r>
                    </a:p>
                    <a:p>
                      <a:pPr algn="ctr"/>
                      <a:r>
                        <a:rPr lang="en-US" sz="1670" b="1" dirty="0" smtClean="0">
                          <a:solidFill>
                            <a:sysClr val="windowText" lastClr="000000"/>
                          </a:solidFill>
                          <a:latin typeface="+mn-lt"/>
                          <a:cs typeface="Times New Roman" pitchFamily="18" charset="0"/>
                        </a:rPr>
                        <a:t>namespace/assembly/project</a:t>
                      </a:r>
                      <a:endParaRPr lang="en-US" sz="167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50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Same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Derived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Non-Derived</a:t>
                      </a:r>
                    </a:p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6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Derived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Non-Derived</a:t>
                      </a:r>
                    </a:p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6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Private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Protected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Internal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Protected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Internal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Public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95300" y="1066800"/>
            <a:ext cx="8153400" cy="4644552"/>
            <a:chOff x="495300" y="1066800"/>
            <a:chExt cx="8153400" cy="464455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95300" y="1066800"/>
              <a:ext cx="81534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65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12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51101" y="52739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3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49673" y="527012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4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45074" y="5277106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5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1" y="52612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6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7785100" y="52866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7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63800" y="4677030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8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51100" y="40420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9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63800" y="34832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0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38400" y="28990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1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71901" y="46897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2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29200" y="46516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3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71900" y="40674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4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41900" y="40674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5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84600" y="34705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6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0" y="34578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7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0" y="46516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8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38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29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135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0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51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1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3800" y="34798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2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5100" y="34925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3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13500" y="40767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4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10500" y="40767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6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10500" y="4686301"/>
              <a:ext cx="444500" cy="434730"/>
            </a:xfrm>
            <a:prstGeom prst="rect">
              <a:avLst/>
            </a:prstGeom>
            <a:noFill/>
          </p:spPr>
        </p:pic>
        <p:sp>
          <p:nvSpPr>
            <p:cNvPr id="37" name="Rectangle 36"/>
            <p:cNvSpPr/>
            <p:nvPr/>
          </p:nvSpPr>
          <p:spPr>
            <a:xfrm>
              <a:off x="547693" y="2012041"/>
              <a:ext cx="1142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ysClr val="windowText" lastClr="000000"/>
                  </a:solidFill>
                </a:rPr>
                <a:t>Access</a:t>
              </a:r>
            </a:p>
            <a:p>
              <a:r>
                <a:rPr lang="en-US" b="1" dirty="0" smtClean="0">
                  <a:solidFill>
                    <a:sysClr val="windowText" lastClr="000000"/>
                  </a:solidFill>
                </a:rPr>
                <a:t>Modifier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3852" y="1364739"/>
              <a:ext cx="8290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Scope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4825" y="1355408"/>
              <a:ext cx="1495425" cy="144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3366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Properties are named members of classes, structures and interfaces. Member variables or methods in a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or structures are called Fields.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Properties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are an extension of fields and are accessed using the same syntax. They use accessors through which the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values of the private fields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can be read, written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manipulated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Properties do not name the storage locations. Instead, they have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accessors that read, write or compute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their values.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855D5D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1079</Words>
  <Application>Microsoft Office PowerPoint</Application>
  <PresentationFormat>On-screen Show (4:3)</PresentationFormat>
  <Paragraphs>290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Maulik Patel</dc:creator>
  <cp:lastModifiedBy>Windows User</cp:lastModifiedBy>
  <cp:revision>314</cp:revision>
  <dcterms:created xsi:type="dcterms:W3CDTF">2006-08-16T00:00:00Z</dcterms:created>
  <dcterms:modified xsi:type="dcterms:W3CDTF">2018-02-08T02:49:09Z</dcterms:modified>
</cp:coreProperties>
</file>