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78" r:id="rId7"/>
    <p:sldId id="279" r:id="rId8"/>
    <p:sldId id="290" r:id="rId9"/>
    <p:sldId id="280" r:id="rId10"/>
    <p:sldId id="29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6FF33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39" autoAdjust="0"/>
    <p:restoredTop sz="95161" autoAdjust="0"/>
  </p:normalViewPr>
  <p:slideViewPr>
    <p:cSldViewPr>
      <p:cViewPr>
        <p:scale>
          <a:sx n="75" d="100"/>
          <a:sy n="75" d="100"/>
        </p:scale>
        <p:origin x="-112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22A9D-5BB5-4F46-A14E-1B543594D53F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4450-A74F-4C36-BA79-D282C2192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4450-A74F-4C36-BA79-D282C2192B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7C9E1F18-F852-4DF7-84FA-D6F772ACC5D0}" type="slidenum">
              <a:rPr lang="en-US" smtClean="0">
                <a:latin typeface="Times New Roman" pitchFamily="18" charset="0"/>
                <a:ea typeface="Droid Sans Fallback"/>
                <a:cs typeface="Droid Sans Fallback"/>
              </a:rPr>
              <a:pPr>
                <a:buFont typeface="Wingdings" pitchFamily="2" charset="2"/>
                <a:buNone/>
              </a:pPr>
              <a:t>18</a:t>
            </a:fld>
            <a:endParaRPr lang="en-US" dirty="0" smtClean="0">
              <a:latin typeface="Times New Roman" pitchFamily="18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A296-1D03-473A-B710-00E698FC9FB5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0CE8-6017-45C8-A44B-73EF078E133D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4CF-5658-4599-A390-2E0DD744AD9B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2D4-20A5-4C87-98C5-4D88802D071E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8B30-6B4B-4485-9F35-B0DD41533A75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8E6F-302A-44C3-94A1-9D473C89C1B8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E783-5CD7-4367-942C-A75DD531E719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2CAF-3097-4DC7-A2D0-EBF354257E47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6844-311F-4B25-A0D8-EDC47AE9392B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8AA3-7B39-4CAA-973C-D337693BF9BE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5590-AA34-4DC6-A87E-9F47BD6E078B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6636AC-26D0-40E4-91FA-58C6B5A9F7B3}" type="datetime1">
              <a:rPr lang="en-US" smtClean="0"/>
              <a:pPr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0010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GANDHINAGAR INSTITUTE OF TECHNOLGY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7724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Information Technology Department </a:t>
            </a:r>
          </a:p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1673225"/>
            <a:ext cx="77724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Data Compression &amp; Data 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Retrival</a:t>
            </a: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2161603)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66700" y="2154238"/>
            <a:ext cx="8610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1" dirty="0" smtClean="0">
                <a:solidFill>
                  <a:srgbClr val="000000"/>
                </a:solidFill>
                <a:effectLst/>
                <a:latin typeface="Times New Roman" pitchFamily="18" charset="0"/>
              </a:rPr>
              <a:t>Applications of Huffman Coding</a:t>
            </a:r>
            <a:endParaRPr lang="en-US" sz="3600" b="1" dirty="0"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538163" y="3505200"/>
            <a:ext cx="8067675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dirty="0" smtClean="0">
                <a:solidFill>
                  <a:srgbClr val="000000"/>
                </a:solidFill>
                <a:latin typeface="Perpetua" pitchFamily="18" charset="0"/>
              </a:rPr>
              <a:t>Prepared by :</a:t>
            </a:r>
            <a:endParaRPr lang="en-US" sz="24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Patel Maulik Satishkumar (150124116006)</a:t>
            </a: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i="1" dirty="0" smtClean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i="1" dirty="0">
              <a:solidFill>
                <a:srgbClr val="000000"/>
              </a:solidFill>
              <a:latin typeface="Perpetua" pitchFamily="18" charset="0"/>
            </a:endParaRPr>
          </a:p>
          <a:p>
            <a:pPr algn="r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dirty="0">
                <a:solidFill>
                  <a:srgbClr val="000000"/>
                </a:solidFill>
                <a:latin typeface="Perpetua" pitchFamily="18" charset="0"/>
              </a:rPr>
              <a:t>                                        </a:t>
            </a:r>
            <a:endParaRPr lang="en-US" sz="2000" b="1" i="1" dirty="0" smtClean="0">
              <a:solidFill>
                <a:srgbClr val="000000"/>
              </a:solidFill>
              <a:latin typeface="Perpetua" pitchFamily="18" charset="0"/>
            </a:endParaRPr>
          </a:p>
          <a:p>
            <a:pPr algn="r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dirty="0" smtClean="0">
                <a:solidFill>
                  <a:srgbClr val="000000"/>
                </a:solidFill>
                <a:latin typeface="Perpetua" pitchFamily="18" charset="0"/>
              </a:rPr>
              <a:t>Guided </a:t>
            </a:r>
            <a:r>
              <a:rPr lang="en-US" sz="2400" b="1" i="1" dirty="0">
                <a:solidFill>
                  <a:srgbClr val="000000"/>
                </a:solidFill>
                <a:latin typeface="Perpetua" pitchFamily="18" charset="0"/>
              </a:rPr>
              <a:t>By: </a:t>
            </a:r>
            <a:r>
              <a:rPr lang="en-US" sz="2400" b="1" i="1" dirty="0" smtClean="0">
                <a:solidFill>
                  <a:srgbClr val="000000"/>
                </a:solidFill>
                <a:latin typeface="Perpetua" pitchFamily="18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Arial Rounded MT Bold" pitchFamily="34" charset="0"/>
              </a:rPr>
              <a:t>Prof</a:t>
            </a:r>
            <a:r>
              <a:rPr lang="en-US" sz="2800" dirty="0">
                <a:solidFill>
                  <a:srgbClr val="000000"/>
                </a:solidFill>
                <a:latin typeface="Arial Rounded MT Bold" pitchFamily="34" charset="0"/>
              </a:rPr>
              <a:t>. </a:t>
            </a:r>
            <a:r>
              <a:rPr lang="en-US" sz="2800" dirty="0" err="1" smtClean="0">
                <a:solidFill>
                  <a:srgbClr val="000000"/>
                </a:solidFill>
                <a:latin typeface="Arial Rounded MT Bold" pitchFamily="34" charset="0"/>
              </a:rPr>
              <a:t>Krunal</a:t>
            </a:r>
            <a:r>
              <a:rPr lang="en-US" sz="2800" dirty="0" smtClean="0">
                <a:solidFill>
                  <a:srgbClr val="000000"/>
                </a:solidFill>
                <a:latin typeface="Arial Rounded MT Bold" pitchFamily="34" charset="0"/>
              </a:rPr>
              <a:t> J. Shah</a:t>
            </a:r>
            <a:endParaRPr lang="en-US" sz="2800" i="1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Example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85800" y="1193800"/>
            <a:ext cx="7772400" cy="4902200"/>
            <a:chOff x="685800" y="1193800"/>
            <a:chExt cx="7772400" cy="4902200"/>
          </a:xfrm>
        </p:grpSpPr>
        <p:sp>
          <p:nvSpPr>
            <p:cNvPr id="19" name="Content Placeholder 11"/>
            <p:cNvSpPr txBox="1">
              <a:spLocks/>
            </p:cNvSpPr>
            <p:nvPr/>
          </p:nvSpPr>
          <p:spPr>
            <a:xfrm>
              <a:off x="685800" y="1193800"/>
              <a:ext cx="7772400" cy="1143000"/>
            </a:xfrm>
            <a:prstGeom prst="rect">
              <a:avLst/>
            </a:prstGeom>
          </p:spPr>
          <p:txBody>
            <a:bodyPr vert="horz" anchor="t">
              <a:normAutofit/>
            </a:bodyPr>
            <a:lstStyle/>
            <a:p>
              <a:pPr marL="274320" lvl="0" indent="-274320">
                <a:spcBef>
                  <a:spcPts val="580"/>
                </a:spcBef>
                <a:buClr>
                  <a:schemeClr val="accent1"/>
                </a:buClr>
                <a:buSzPct val="85000"/>
                <a:defRPr/>
              </a:pPr>
              <a:r>
                <a:rPr kumimoji="0" lang="en-US" sz="3200" b="1" i="0" u="sng" strike="noStrike" kern="120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Agency FB" pitchFamily="34" charset="0"/>
                  <a:ea typeface="+mn-ea"/>
                  <a:cs typeface="+mn-cs"/>
                </a:rPr>
                <a:t>Step 7</a:t>
              </a: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Agency FB" pitchFamily="34" charset="0"/>
                  <a:ea typeface="+mn-ea"/>
                  <a:cs typeface="+mn-cs"/>
                </a:rPr>
                <a:t> </a:t>
              </a:r>
              <a:r>
                <a:rPr lang="en-US" sz="3200" dirty="0" smtClean="0">
                  <a:solidFill>
                    <a:schemeClr val="bg2">
                      <a:lumMod val="10000"/>
                    </a:schemeClr>
                  </a:solidFill>
                  <a:latin typeface="Agency FB" pitchFamily="34" charset="0"/>
                </a:rPr>
                <a:t>: Assign </a:t>
              </a:r>
              <a:r>
                <a:rPr lang="en-US" sz="3200" b="1" dirty="0" smtClean="0">
                  <a:solidFill>
                    <a:schemeClr val="bg2">
                      <a:lumMod val="10000"/>
                    </a:schemeClr>
                  </a:solidFill>
                  <a:latin typeface="Agency FB" pitchFamily="34" charset="0"/>
                </a:rPr>
                <a:t>0 and 1</a:t>
              </a:r>
              <a:r>
                <a:rPr lang="en-US" sz="3200" dirty="0" smtClean="0">
                  <a:solidFill>
                    <a:schemeClr val="bg2">
                      <a:lumMod val="10000"/>
                    </a:schemeClr>
                  </a:solidFill>
                  <a:latin typeface="Agency FB" pitchFamily="34" charset="0"/>
                </a:rPr>
                <a:t> to </a:t>
              </a:r>
              <a:r>
                <a:rPr lang="en-US" sz="3200" b="1" dirty="0" smtClean="0">
                  <a:solidFill>
                    <a:schemeClr val="bg2">
                      <a:lumMod val="10000"/>
                    </a:schemeClr>
                  </a:solidFill>
                  <a:latin typeface="Agency FB" pitchFamily="34" charset="0"/>
                </a:rPr>
                <a:t>left and right</a:t>
              </a:r>
              <a:r>
                <a:rPr lang="en-US" sz="3200" dirty="0" smtClean="0">
                  <a:solidFill>
                    <a:schemeClr val="bg2">
                      <a:lumMod val="10000"/>
                    </a:schemeClr>
                  </a:solidFill>
                  <a:latin typeface="Agency FB" pitchFamily="34" charset="0"/>
                </a:rPr>
                <a:t> branch of each node respectively…</a:t>
              </a:r>
              <a:endParaRPr lang="en-US" sz="32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90600" y="2286000"/>
              <a:ext cx="7239000" cy="3810000"/>
              <a:chOff x="990600" y="2286000"/>
              <a:chExt cx="7239000" cy="38100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076700" y="2286000"/>
                <a:ext cx="1066800" cy="9144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3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5</a:t>
                </a:r>
                <a:endParaRPr lang="en-US" sz="3300" dirty="0"/>
              </a:p>
            </p:txBody>
          </p:sp>
          <p:cxnSp>
            <p:nvCxnSpPr>
              <p:cNvPr id="29" name="Straight Connector 28"/>
              <p:cNvCxnSpPr>
                <a:stCxn id="28" idx="3"/>
                <a:endCxn id="35" idx="7"/>
              </p:cNvCxnSpPr>
              <p:nvPr/>
            </p:nvCxnSpPr>
            <p:spPr>
              <a:xfrm rot="5400000">
                <a:off x="3161739" y="2948921"/>
                <a:ext cx="953622" cy="118875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8" idx="5"/>
                <a:endCxn id="40" idx="1"/>
              </p:cNvCxnSpPr>
              <p:nvPr/>
            </p:nvCxnSpPr>
            <p:spPr>
              <a:xfrm rot="16200000" flipH="1">
                <a:off x="5104839" y="2948921"/>
                <a:ext cx="953622" cy="118875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ounded Rectangle 32"/>
              <p:cNvSpPr/>
              <p:nvPr/>
            </p:nvSpPr>
            <p:spPr>
              <a:xfrm>
                <a:off x="990600" y="54102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L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2</a:t>
                </a:r>
                <a:endParaRPr lang="en-US" sz="3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819400" y="54102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H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133600" y="3886200"/>
                <a:ext cx="1066800" cy="9144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3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3</a:t>
                </a:r>
                <a:endParaRPr lang="en-US" sz="3300" dirty="0"/>
              </a:p>
            </p:txBody>
          </p:sp>
          <p:cxnSp>
            <p:nvCxnSpPr>
              <p:cNvPr id="36" name="Straight Connector 35"/>
              <p:cNvCxnSpPr>
                <a:stCxn id="35" idx="3"/>
                <a:endCxn id="33" idx="0"/>
              </p:cNvCxnSpPr>
              <p:nvPr/>
            </p:nvCxnSpPr>
            <p:spPr>
              <a:xfrm rot="5400000">
                <a:off x="1649460" y="4769830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5" idx="5"/>
                <a:endCxn id="34" idx="0"/>
              </p:cNvCxnSpPr>
              <p:nvPr/>
            </p:nvCxnSpPr>
            <p:spPr>
              <a:xfrm rot="16200000" flipH="1">
                <a:off x="2941030" y="4769829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/>
              <p:cNvSpPr/>
              <p:nvPr/>
            </p:nvSpPr>
            <p:spPr>
              <a:xfrm>
                <a:off x="4876800" y="54102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E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6705600" y="54102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O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019800" y="3886200"/>
                <a:ext cx="1066800" cy="9144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3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2</a:t>
                </a:r>
                <a:endParaRPr lang="en-US" sz="3300" dirty="0"/>
              </a:p>
            </p:txBody>
          </p:sp>
          <p:cxnSp>
            <p:nvCxnSpPr>
              <p:cNvPr id="41" name="Straight Connector 40"/>
              <p:cNvCxnSpPr>
                <a:stCxn id="40" idx="3"/>
                <a:endCxn id="38" idx="0"/>
              </p:cNvCxnSpPr>
              <p:nvPr/>
            </p:nvCxnSpPr>
            <p:spPr>
              <a:xfrm rot="5400000">
                <a:off x="5535660" y="4769830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5"/>
                <a:endCxn id="39" idx="0"/>
              </p:cNvCxnSpPr>
              <p:nvPr/>
            </p:nvCxnSpPr>
            <p:spPr>
              <a:xfrm rot="16200000" flipH="1">
                <a:off x="6827230" y="4769829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380818" y="3134380"/>
                <a:ext cx="352982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  <a:latin typeface="Agency FB" pitchFamily="34" charset="0"/>
                  </a:rPr>
                  <a:t>0</a:t>
                </a:r>
                <a:endParaRPr lang="en-US" sz="2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04418" y="4711700"/>
                <a:ext cx="352982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  <a:latin typeface="Agency FB" pitchFamily="34" charset="0"/>
                  </a:rPr>
                  <a:t>0</a:t>
                </a:r>
                <a:endParaRPr lang="en-US" sz="2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600700" y="4711700"/>
                <a:ext cx="352982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  <a:latin typeface="Agency FB" pitchFamily="34" charset="0"/>
                  </a:rPr>
                  <a:t>0</a:t>
                </a:r>
                <a:endParaRPr lang="en-US" sz="2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11775" y="4709180"/>
                <a:ext cx="269625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  <a:latin typeface="Agency FB" pitchFamily="34" charset="0"/>
                  </a:rPr>
                  <a:t>1</a:t>
                </a:r>
                <a:endParaRPr lang="en-US" sz="2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188200" y="4711700"/>
                <a:ext cx="269625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  <a:latin typeface="Agency FB" pitchFamily="34" charset="0"/>
                  </a:rPr>
                  <a:t>1</a:t>
                </a:r>
                <a:endParaRPr lang="en-US" sz="2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21575" y="3121680"/>
                <a:ext cx="269625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  <a:latin typeface="Agency FB" pitchFamily="34" charset="0"/>
                  </a:rPr>
                  <a:t>1</a:t>
                </a:r>
                <a:endParaRPr lang="en-US" sz="28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11"/>
          <p:cNvSpPr txBox="1">
            <a:spLocks/>
          </p:cNvSpPr>
          <p:nvPr/>
        </p:nvSpPr>
        <p:spPr>
          <a:xfrm>
            <a:off x="685800" y="1231900"/>
            <a:ext cx="7772400" cy="6858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Step 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: Write prefix code for each letters…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Example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295400" y="1981199"/>
          <a:ext cx="6705600" cy="2743201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1371600"/>
                <a:gridCol w="2362200"/>
                <a:gridCol w="2971800"/>
              </a:tblGrid>
              <a:tr h="65975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Letter</a:t>
                      </a:r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Prefix</a:t>
                      </a:r>
                      <a:r>
                        <a:rPr lang="en-US" sz="3200" baseline="0" dirty="0" smtClean="0"/>
                        <a:t> Code</a:t>
                      </a:r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Memory</a:t>
                      </a:r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20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Arial Black" pitchFamily="34" charset="0"/>
                        </a:rPr>
                        <a:t>H</a:t>
                      </a:r>
                      <a:endParaRPr lang="en-US" sz="2800" b="0" dirty="0"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Arial Black" pitchFamily="34" charset="0"/>
                        </a:rPr>
                        <a:t>01</a:t>
                      </a:r>
                      <a:endParaRPr lang="en-US" sz="2800" b="0" dirty="0"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latin typeface="+mn-lt"/>
                        </a:rPr>
                        <a:t>2 </a:t>
                      </a:r>
                      <a:r>
                        <a:rPr lang="en-US" sz="2800" b="0" baseline="0" dirty="0" smtClean="0">
                          <a:latin typeface="+mn-lt"/>
                        </a:rPr>
                        <a:t>bit *1 = </a:t>
                      </a: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20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Arial Black" pitchFamily="34" charset="0"/>
                        </a:rPr>
                        <a:t>E</a:t>
                      </a:r>
                      <a:endParaRPr lang="en-US" sz="2800" b="0" dirty="0"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Arial Black" pitchFamily="34" charset="0"/>
                        </a:rPr>
                        <a:t>10</a:t>
                      </a:r>
                      <a:endParaRPr lang="en-US" sz="2800" b="0" dirty="0"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latin typeface="+mn-lt"/>
                        </a:rPr>
                        <a:t>2 </a:t>
                      </a:r>
                      <a:r>
                        <a:rPr lang="en-US" sz="2800" b="0" baseline="0" dirty="0" smtClean="0">
                          <a:latin typeface="+mn-lt"/>
                        </a:rPr>
                        <a:t>bit *1 = </a:t>
                      </a: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20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Arial Black" pitchFamily="34" charset="0"/>
                        </a:rPr>
                        <a:t>L</a:t>
                      </a:r>
                      <a:endParaRPr lang="en-US" sz="2800" b="0" dirty="0"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Arial Black" pitchFamily="34" charset="0"/>
                        </a:rPr>
                        <a:t>00</a:t>
                      </a:r>
                      <a:endParaRPr lang="en-US" sz="2800" b="0" dirty="0"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latin typeface="+mn-lt"/>
                        </a:rPr>
                        <a:t>2 </a:t>
                      </a:r>
                      <a:r>
                        <a:rPr lang="en-US" sz="2800" b="0" baseline="0" dirty="0" smtClean="0">
                          <a:latin typeface="+mn-lt"/>
                        </a:rPr>
                        <a:t>bit *2 = </a:t>
                      </a: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20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Arial Black" pitchFamily="34" charset="0"/>
                        </a:rPr>
                        <a:t>O</a:t>
                      </a:r>
                      <a:endParaRPr lang="en-US" sz="2800" b="0" dirty="0"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Arial Black" pitchFamily="34" charset="0"/>
                        </a:rPr>
                        <a:t>11</a:t>
                      </a:r>
                      <a:endParaRPr lang="en-US" sz="2800" b="0" dirty="0"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latin typeface="+mn-lt"/>
                        </a:rPr>
                        <a:t>2 bit *1 = </a:t>
                      </a: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31" name="Content Placeholder 11"/>
          <p:cNvSpPr txBox="1">
            <a:spLocks/>
          </p:cNvSpPr>
          <p:nvPr/>
        </p:nvSpPr>
        <p:spPr>
          <a:xfrm>
            <a:off x="914400" y="5105400"/>
            <a:ext cx="7772400" cy="1219200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 lnSpcReduction="10000"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Original</a:t>
            </a: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Memory</a:t>
            </a: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:               </a:t>
            </a:r>
            <a:r>
              <a:rPr kumimoji="0" lang="en-US" sz="3200" i="0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3</a:t>
            </a:r>
            <a:r>
              <a:rPr kumimoji="0" lang="en-US" sz="3200" i="0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bits * (5 letters)  =  </a:t>
            </a:r>
            <a:r>
              <a:rPr kumimoji="0" lang="en-US" sz="3200" b="1" i="0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15 bits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32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Memory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</a:t>
            </a:r>
            <a:r>
              <a:rPr lang="en-US" sz="32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by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</a:t>
            </a:r>
            <a:r>
              <a:rPr lang="en-US" sz="32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Huffman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</a:t>
            </a:r>
            <a:r>
              <a:rPr lang="en-US" sz="32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Coding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: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     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2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+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2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+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4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+ 2  = </a:t>
            </a:r>
            <a:r>
              <a:rPr lang="en-US" sz="3200" b="1" dirty="0" smtClean="0">
                <a:solidFill>
                  <a:srgbClr val="00CC00"/>
                </a:solidFill>
                <a:latin typeface="Agency FB" pitchFamily="34" charset="0"/>
              </a:rPr>
              <a:t>10 bits</a:t>
            </a:r>
            <a:endParaRPr lang="en-US" sz="3200" b="1" dirty="0">
              <a:solidFill>
                <a:srgbClr val="00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Applications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648892" y="1407319"/>
            <a:ext cx="7846217" cy="4043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coding is very useful in many lossless data compression ... 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Wingdings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Arial Rounded MT Bold" pitchFamily="34" charset="0"/>
              </a:rPr>
              <a:t>Image Compression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Wingdings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Arial Rounded MT Bold" pitchFamily="34" charset="0"/>
              </a:rPr>
              <a:t>Text Compression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Wingdings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Arial Rounded MT Bold" pitchFamily="34" charset="0"/>
              </a:rPr>
              <a:t>Audio Compression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Wingdings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coding is also used in other places ...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Wingdings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Arial Rounded MT Bold" pitchFamily="34" charset="0"/>
              </a:rPr>
              <a:t>Computer Security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Wingdings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Arial Rounded MT Bold" pitchFamily="34" charset="0"/>
              </a:rPr>
              <a:t>Fax Machine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Wingdings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Arial Rounded MT Bold" pitchFamily="34" charset="0"/>
              </a:rPr>
              <a:t>Secure Data Transfer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Applications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648892" y="1407318"/>
            <a:ext cx="7846217" cy="47648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1" u="sng" dirty="0" smtClean="0">
                <a:latin typeface="Agency FB" pitchFamily="34" charset="0"/>
              </a:rPr>
              <a:t>Image</a:t>
            </a:r>
            <a:r>
              <a:rPr lang="en-GB" sz="4400" b="1" dirty="0" smtClean="0">
                <a:latin typeface="Agency FB" pitchFamily="34" charset="0"/>
              </a:rPr>
              <a:t> </a:t>
            </a:r>
            <a:r>
              <a:rPr lang="en-GB" sz="4400" b="1" u="sng" dirty="0" smtClean="0">
                <a:latin typeface="Agency FB" pitchFamily="34" charset="0"/>
              </a:rPr>
              <a:t>Compression</a:t>
            </a:r>
            <a:r>
              <a:rPr lang="en-GB" sz="4400" b="1" dirty="0" smtClean="0">
                <a:latin typeface="Agency FB" pitchFamily="34" charset="0"/>
              </a:rPr>
              <a:t> :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latin typeface="Agency FB" pitchFamily="34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A simple application of Huffman coding to image( </a:t>
            </a:r>
            <a:r>
              <a:rPr lang="en-GB" sz="2400" b="1" i="1" dirty="0" smtClean="0">
                <a:latin typeface="Bookman Old Style" pitchFamily="18" charset="0"/>
              </a:rPr>
              <a:t>.jpg</a:t>
            </a:r>
            <a:r>
              <a:rPr lang="en-GB" sz="2400" dirty="0" smtClean="0">
                <a:latin typeface="Bookman Old Style" pitchFamily="18" charset="0"/>
              </a:rPr>
              <a:t> , </a:t>
            </a:r>
            <a:r>
              <a:rPr lang="en-GB" sz="2400" b="1" i="1" dirty="0" smtClean="0">
                <a:latin typeface="Bookman Old Style" pitchFamily="18" charset="0"/>
              </a:rPr>
              <a:t>.jpeg</a:t>
            </a:r>
            <a:r>
              <a:rPr lang="en-GB" sz="2400" i="1" dirty="0" smtClean="0">
                <a:latin typeface="Bookman Old Style" pitchFamily="18" charset="0"/>
              </a:rPr>
              <a:t> </a:t>
            </a:r>
            <a:r>
              <a:rPr lang="en-GB" sz="2400" dirty="0" smtClean="0">
                <a:latin typeface="Bookman Old Style" pitchFamily="18" charset="0"/>
              </a:rPr>
              <a:t>) compression would be to generate a Huffman Code for the set of values that any pixel may take.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For monochrome images, this set usually consist of integers from </a:t>
            </a:r>
            <a:r>
              <a:rPr lang="en-GB" sz="2400" b="1" dirty="0" smtClean="0">
                <a:latin typeface="Bookman Old Style" pitchFamily="18" charset="0"/>
              </a:rPr>
              <a:t>0</a:t>
            </a:r>
            <a:r>
              <a:rPr lang="en-GB" sz="2400" dirty="0" smtClean="0">
                <a:latin typeface="Bookman Old Style" pitchFamily="18" charset="0"/>
              </a:rPr>
              <a:t> to </a:t>
            </a:r>
            <a:r>
              <a:rPr lang="en-GB" sz="2400" b="1" dirty="0" smtClean="0">
                <a:latin typeface="Bookman Old Style" pitchFamily="18" charset="0"/>
              </a:rPr>
              <a:t>255</a:t>
            </a:r>
            <a:r>
              <a:rPr lang="en-GB" sz="2400" dirty="0" smtClean="0">
                <a:latin typeface="Bookman Old Style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Applications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000" y="1397000"/>
            <a:ext cx="8391525" cy="5097804"/>
            <a:chOff x="381000" y="1397000"/>
            <a:chExt cx="8391525" cy="509780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38200" y="4572000"/>
              <a:ext cx="7620000" cy="1922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0" name="Group 9"/>
            <p:cNvGrpSpPr/>
            <p:nvPr/>
          </p:nvGrpSpPr>
          <p:grpSpPr>
            <a:xfrm>
              <a:off x="381000" y="1397000"/>
              <a:ext cx="8391525" cy="2794000"/>
              <a:chOff x="381000" y="1397000"/>
              <a:chExt cx="8391525" cy="2794000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1000" y="1400175"/>
                <a:ext cx="2771775" cy="279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214688" y="1425575"/>
                <a:ext cx="2714625" cy="2752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19800" y="1397000"/>
                <a:ext cx="2752725" cy="2743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Applications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648892" y="1407318"/>
            <a:ext cx="7846217" cy="47648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1" u="sng" dirty="0" smtClean="0">
                <a:latin typeface="Agency FB" pitchFamily="34" charset="0"/>
              </a:rPr>
              <a:t>Text</a:t>
            </a:r>
            <a:r>
              <a:rPr lang="en-GB" sz="4400" b="1" dirty="0" smtClean="0">
                <a:latin typeface="Agency FB" pitchFamily="34" charset="0"/>
              </a:rPr>
              <a:t> </a:t>
            </a:r>
            <a:r>
              <a:rPr lang="en-GB" sz="4400" b="1" u="sng" dirty="0" smtClean="0">
                <a:latin typeface="Agency FB" pitchFamily="34" charset="0"/>
              </a:rPr>
              <a:t>Compression</a:t>
            </a:r>
            <a:r>
              <a:rPr lang="en-GB" sz="4400" b="1" dirty="0" smtClean="0">
                <a:latin typeface="Agency FB" pitchFamily="34" charset="0"/>
              </a:rPr>
              <a:t> :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latin typeface="Agency FB" pitchFamily="34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Text Compression using Huffman Coding is done using the given probabilities </a:t>
            </a:r>
            <a:r>
              <a:rPr lang="en-GB" sz="2400" i="1" dirty="0" smtClean="0">
                <a:latin typeface="Bookman Old Style" pitchFamily="18" charset="0"/>
              </a:rPr>
              <a:t>or </a:t>
            </a:r>
            <a:r>
              <a:rPr lang="en-GB" sz="2400" dirty="0" smtClean="0">
                <a:latin typeface="Bookman Old Style" pitchFamily="18" charset="0"/>
              </a:rPr>
              <a:t>frequencies of each letters. 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We had seen earlier the example of text compression. (e.g. </a:t>
            </a:r>
            <a:r>
              <a:rPr lang="en-GB" sz="2400" b="1" dirty="0" smtClean="0">
                <a:latin typeface="Bookman Old Style" pitchFamily="18" charset="0"/>
              </a:rPr>
              <a:t>HELLO</a:t>
            </a:r>
            <a:r>
              <a:rPr lang="en-GB" sz="2400" dirty="0" smtClean="0">
                <a:latin typeface="Bookman Old Style" pitchFamily="18" charset="0"/>
              </a:rPr>
              <a:t>)</a:t>
            </a: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Applications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648892" y="1407318"/>
            <a:ext cx="7846217" cy="461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1" u="sng" dirty="0" smtClean="0">
                <a:latin typeface="Agency FB" pitchFamily="34" charset="0"/>
              </a:rPr>
              <a:t>Audio</a:t>
            </a:r>
            <a:r>
              <a:rPr lang="en-GB" sz="4400" b="1" dirty="0" smtClean="0">
                <a:latin typeface="Agency FB" pitchFamily="34" charset="0"/>
              </a:rPr>
              <a:t> </a:t>
            </a:r>
            <a:r>
              <a:rPr lang="en-GB" sz="4400" b="1" u="sng" dirty="0" smtClean="0">
                <a:latin typeface="Agency FB" pitchFamily="34" charset="0"/>
              </a:rPr>
              <a:t>Compression</a:t>
            </a:r>
            <a:r>
              <a:rPr lang="en-GB" sz="4400" b="1" dirty="0" smtClean="0">
                <a:latin typeface="Agency FB" pitchFamily="34" charset="0"/>
              </a:rPr>
              <a:t> :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latin typeface="Agency FB" pitchFamily="34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Audio Compression using Huffman Coding is done using the entropy and bitrates of audio file(</a:t>
            </a:r>
            <a:r>
              <a:rPr lang="en-GB" sz="2400" b="1" i="1" dirty="0" smtClean="0">
                <a:latin typeface="Bookman Old Style" pitchFamily="18" charset="0"/>
              </a:rPr>
              <a:t>.mp3</a:t>
            </a:r>
            <a:r>
              <a:rPr lang="en-GB" sz="2400" dirty="0" smtClean="0">
                <a:latin typeface="Bookman Old Style" pitchFamily="18" charset="0"/>
              </a:rPr>
              <a:t>). 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coding does not affect the quality of original audio file.</a:t>
            </a: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Applications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648892" y="1559719"/>
            <a:ext cx="7846217" cy="35456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coding is a technique which is used to compress file for transmission.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Coding also provides security for transmission of file.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coding is useful in text and fax transmission.</a:t>
            </a: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>
                <a:solidFill>
                  <a:srgbClr val="696464"/>
                </a:solidFill>
                <a:latin typeface="Franklin Gothic Book" pitchFamily="34" charset="0"/>
              </a:rPr>
              <a:t>References 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6B76697-04F9-4EEA-AA69-75D126C65E80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90500" y="1752600"/>
            <a:ext cx="8763000" cy="3276600"/>
            <a:chOff x="190500" y="1752600"/>
            <a:chExt cx="8763000" cy="3276600"/>
          </a:xfrm>
        </p:grpSpPr>
        <p:sp>
          <p:nvSpPr>
            <p:cNvPr id="7" name="Up Ribbon 6"/>
            <p:cNvSpPr/>
            <p:nvPr/>
          </p:nvSpPr>
          <p:spPr>
            <a:xfrm>
              <a:off x="457200" y="1752600"/>
              <a:ext cx="8229600" cy="1295400"/>
            </a:xfrm>
            <a:prstGeom prst="ribbon2">
              <a:avLst>
                <a:gd name="adj1" fmla="val 16667"/>
                <a:gd name="adj2" fmla="val 75000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ctr" eaLnBrk="0" hangingPunct="0">
                <a:lnSpc>
                  <a:spcPct val="150000"/>
                </a:lnSpc>
                <a:buClr>
                  <a:schemeClr val="tx1"/>
                </a:buClr>
                <a:buSzPct val="100000"/>
                <a:defRPr/>
              </a:pP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Accessed [15/02/2018]. Available :</a:t>
              </a:r>
            </a:p>
            <a:p>
              <a:pPr marL="800100" lvl="1" indent="-342900" algn="ctr" eaLnBrk="0" hangingPunct="0">
                <a:lnSpc>
                  <a:spcPct val="150000"/>
                </a:lnSpc>
                <a:buClr>
                  <a:schemeClr val="tx1"/>
                </a:buClr>
                <a:buSzPct val="100000"/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u="sng" dirty="0" smtClean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https://www.tutorialspoint.com/</a:t>
              </a:r>
            </a:p>
          </p:txBody>
        </p:sp>
        <p:sp>
          <p:nvSpPr>
            <p:cNvPr id="9" name="Up Ribbon 8"/>
            <p:cNvSpPr/>
            <p:nvPr/>
          </p:nvSpPr>
          <p:spPr>
            <a:xfrm>
              <a:off x="190500" y="3544277"/>
              <a:ext cx="8763000" cy="1484923"/>
            </a:xfrm>
            <a:prstGeom prst="ribbon2">
              <a:avLst>
                <a:gd name="adj1" fmla="val 16667"/>
                <a:gd name="adj2" fmla="val 75000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ctr" eaLnBrk="0" hangingPunct="0">
                <a:lnSpc>
                  <a:spcPct val="150000"/>
                </a:lnSpc>
                <a:buClr>
                  <a:schemeClr val="tx1"/>
                </a:buClr>
                <a:buSzPct val="100000"/>
                <a:defRPr/>
              </a:pPr>
              <a:r>
                <a: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Also Available on my </a:t>
              </a:r>
              <a:r>
                <a:rPr lang="en-IN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</a:t>
              </a:r>
              <a:r>
                <a: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site:</a:t>
              </a:r>
            </a:p>
            <a:p>
              <a:pPr marL="342900" indent="-342900" algn="ctr" eaLnBrk="0" hangingPunct="0">
                <a:lnSpc>
                  <a:spcPct val="150000"/>
                </a:lnSpc>
                <a:buClr>
                  <a:schemeClr val="tx1"/>
                </a:buClr>
                <a:buSzPct val="100000"/>
                <a:defRPr/>
              </a:pPr>
              <a:r>
                <a:rPr lang="en-IN" sz="2000" u="sng" dirty="0" smtClean="0">
                  <a:ln w="1905"/>
                  <a:solidFill>
                    <a:srgbClr val="0000CC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maulikpatel295.github.io/ALA/2161603_150124116006.pdf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A53F16D-5040-420C-A755-24FF381A2889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285750" y="428625"/>
            <a:ext cx="8501063" cy="1143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1950" y="2121937"/>
            <a:ext cx="4580100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9000" b="1" spc="50" dirty="0">
                <a:ln w="1905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0"/>
                </a:gra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THANK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9000" b="1" spc="50" dirty="0">
                <a:ln w="1905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0"/>
                </a:gra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YOU</a:t>
            </a:r>
            <a:endParaRPr lang="en-US" sz="4000" b="1" spc="50" dirty="0">
              <a:ln w="1905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5400000" scaled="0"/>
              </a:gra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ookman Old Style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>
                <a:solidFill>
                  <a:srgbClr val="696464"/>
                </a:solidFill>
                <a:latin typeface="Franklin Gothic Book" pitchFamily="34" charset="0"/>
              </a:rPr>
              <a:t>Content</a:t>
            </a:r>
          </a:p>
        </p:txBody>
      </p:sp>
      <p:sp>
        <p:nvSpPr>
          <p:cNvPr id="21" name="Text Box 1"/>
          <p:cNvSpPr txBox="1">
            <a:spLocks noChangeArrowheads="1"/>
          </p:cNvSpPr>
          <p:nvPr/>
        </p:nvSpPr>
        <p:spPr bwMode="auto">
          <a:xfrm>
            <a:off x="723900" y="1552575"/>
            <a:ext cx="6819900" cy="2790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What is Huffman Coding ?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Example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Applications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1079500" lvl="2" indent="-539750" algn="just">
              <a:spcBef>
                <a:spcPts val="575"/>
              </a:spcBef>
              <a:buSzPct val="85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Image Compression</a:t>
            </a:r>
          </a:p>
          <a:p>
            <a:pPr marL="1079500" lvl="2" indent="-539750" algn="just">
              <a:spcBef>
                <a:spcPts val="575"/>
              </a:spcBef>
              <a:buSzPct val="85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 dirty="0" smtClean="0">
                <a:latin typeface="Bookman Old Style" pitchFamily="18" charset="0"/>
                <a:cs typeface="Times New Roman" pitchFamily="18" charset="0"/>
              </a:rPr>
              <a:t>Text Compression</a:t>
            </a:r>
          </a:p>
          <a:p>
            <a:pPr marL="1079500" lvl="2" indent="-539750" algn="just">
              <a:spcBef>
                <a:spcPts val="575"/>
              </a:spcBef>
              <a:buSzPct val="85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Audio Compression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48892" y="1559719"/>
            <a:ext cx="7846217" cy="3850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coding is a coding algorithm developed by David A. Huffman in 1952.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code is a type of optimal prefix code which is used for lossless data techniques </a:t>
            </a:r>
            <a:r>
              <a:rPr lang="en-GB" sz="2400" i="1" dirty="0" smtClean="0">
                <a:latin typeface="Bookman Old Style" pitchFamily="18" charset="0"/>
              </a:rPr>
              <a:t>or </a:t>
            </a:r>
            <a:r>
              <a:rPr lang="en-GB" sz="2400" dirty="0" smtClean="0">
                <a:latin typeface="Bookman Old Style" pitchFamily="18" charset="0"/>
              </a:rPr>
              <a:t>data compression.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algorithm works on binary tree technique. </a:t>
            </a: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What is Huffman Coding ?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10791" y="1295400"/>
            <a:ext cx="7922418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These codes are prefix codes and are optimum for a given model (set of probabilities).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The Huffman procedure is based on two observations regarding optimum prefix codes: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300" dirty="0" smtClean="0">
                <a:latin typeface="Bookman Old Style" pitchFamily="18" charset="0"/>
              </a:rPr>
              <a:t>In an optimum code, symbols that occur more frequently (have a higher probability of occurrence) will have shorter code words than symbols that occur less frequently.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300" dirty="0" smtClean="0">
                <a:latin typeface="Bookman Old Style" pitchFamily="18" charset="0"/>
              </a:rPr>
              <a:t>In an optimum code, the two symbols that occur least frequently will have the same length.  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What is Huffman Coding ?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Example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077200" cy="2590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39750" indent="-539750">
              <a:buFont typeface="Wingdings" pitchFamily="2" charset="2"/>
              <a:buChar char="q"/>
            </a:pPr>
            <a:r>
              <a:rPr lang="en-US" sz="36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Given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</a:t>
            </a:r>
            <a:r>
              <a:rPr lang="en-US" sz="36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String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:</a:t>
            </a:r>
            <a:r>
              <a:rPr lang="en-US" sz="3600" dirty="0" smtClean="0">
                <a:solidFill>
                  <a:srgbClr val="002060"/>
                </a:solidFill>
                <a:latin typeface="Cooper Black" pitchFamily="18" charset="0"/>
              </a:rPr>
              <a:t> </a:t>
            </a:r>
            <a:r>
              <a:rPr lang="en-US" sz="3600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HELLO</a:t>
            </a:r>
          </a:p>
          <a:p>
            <a:pPr marL="539750" indent="-539750">
              <a:buFont typeface="Wingdings" pitchFamily="2" charset="2"/>
              <a:buChar char="q"/>
            </a:pPr>
            <a:endParaRPr lang="en-US" sz="1400" dirty="0" smtClean="0">
              <a:solidFill>
                <a:srgbClr val="002060"/>
              </a:solidFill>
              <a:latin typeface="Cooper Black" pitchFamily="18" charset="0"/>
            </a:endParaRPr>
          </a:p>
          <a:p>
            <a:pPr marL="539750" indent="-539750">
              <a:buFont typeface="Wingdings" pitchFamily="2" charset="2"/>
              <a:buChar char="q"/>
            </a:pPr>
            <a:r>
              <a:rPr lang="en-US" sz="36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Frequency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</a:t>
            </a:r>
            <a:r>
              <a:rPr lang="en-US" sz="36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of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</a:t>
            </a:r>
            <a:r>
              <a:rPr lang="en-US" sz="36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Occurrence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</a:t>
            </a:r>
            <a:r>
              <a:rPr lang="en-US" sz="36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(Probabilities)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:</a:t>
            </a:r>
          </a:p>
          <a:p>
            <a:pPr marL="360363" indent="-360363">
              <a:buNone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Agency FB" pitchFamily="34" charset="0"/>
            </a:endParaRPr>
          </a:p>
          <a:p>
            <a:pPr marL="360363" indent="-360363" algn="ctr">
              <a:buNone/>
            </a:pP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H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	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E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	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L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2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	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O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</a:t>
            </a:r>
            <a:endParaRPr lang="en-US" sz="3600" dirty="0" smtClean="0">
              <a:ln>
                <a:solidFill>
                  <a:schemeClr val="tx1"/>
                </a:solidFill>
              </a:ln>
              <a:solidFill>
                <a:srgbClr val="00CC00"/>
              </a:solidFill>
              <a:latin typeface="Arial Black" pitchFamily="34" charset="0"/>
            </a:endParaRP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21" name="Content Placeholder 11"/>
          <p:cNvSpPr txBox="1">
            <a:spLocks/>
          </p:cNvSpPr>
          <p:nvPr/>
        </p:nvSpPr>
        <p:spPr>
          <a:xfrm>
            <a:off x="685800" y="4114800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Step 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: Arrange frequencies in descending order…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66800" y="5181600"/>
            <a:ext cx="7010400" cy="685800"/>
            <a:chOff x="1066800" y="5181600"/>
            <a:chExt cx="7010400" cy="685800"/>
          </a:xfrm>
        </p:grpSpPr>
        <p:sp>
          <p:nvSpPr>
            <p:cNvPr id="22" name="Rounded Rectangle 21"/>
            <p:cNvSpPr/>
            <p:nvPr/>
          </p:nvSpPr>
          <p:spPr>
            <a:xfrm>
              <a:off x="1066800" y="5181600"/>
              <a:ext cx="1524000" cy="685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itchFamily="34" charset="0"/>
                </a:rPr>
                <a:t>L</a:t>
              </a:r>
              <a:r>
                <a:rPr lang="en-US" sz="3600" dirty="0" smtClean="0">
                  <a:ln>
                    <a:solidFill>
                      <a:schemeClr val="tx1"/>
                    </a:solidFill>
                  </a:ln>
                  <a:solidFill>
                    <a:srgbClr val="002060"/>
                  </a:solidFill>
                  <a:latin typeface="Arial Black" pitchFamily="34" charset="0"/>
                </a:rPr>
                <a:t> – </a:t>
              </a:r>
              <a:r>
                <a:rPr lang="en-US" sz="3600" dirty="0" smtClean="0">
                  <a:ln>
                    <a:solidFill>
                      <a:schemeClr val="tx1"/>
                    </a:solidFill>
                  </a:ln>
                  <a:solidFill>
                    <a:srgbClr val="00CC00"/>
                  </a:solidFill>
                  <a:latin typeface="Arial Black" pitchFamily="34" charset="0"/>
                </a:rPr>
                <a:t>2</a:t>
              </a:r>
              <a:endParaRPr lang="en-US" sz="36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95600" y="5181600"/>
              <a:ext cx="1524000" cy="685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itchFamily="34" charset="0"/>
                </a:rPr>
                <a:t>H</a:t>
              </a:r>
              <a:r>
                <a:rPr lang="en-US" sz="3600" dirty="0" smtClean="0">
                  <a:ln>
                    <a:solidFill>
                      <a:schemeClr val="tx1"/>
                    </a:solidFill>
                  </a:ln>
                  <a:solidFill>
                    <a:srgbClr val="002060"/>
                  </a:solidFill>
                  <a:latin typeface="Arial Black" pitchFamily="34" charset="0"/>
                </a:rPr>
                <a:t> </a:t>
              </a:r>
              <a:r>
                <a:rPr lang="en-US" sz="3600" dirty="0" smtClean="0">
                  <a:ln>
                    <a:solidFill>
                      <a:schemeClr val="tx1"/>
                    </a:solidFill>
                  </a:ln>
                  <a:solidFill>
                    <a:srgbClr val="002060"/>
                  </a:solidFill>
                  <a:latin typeface="Arial Black" pitchFamily="34" charset="0"/>
                </a:rPr>
                <a:t>– </a:t>
              </a:r>
              <a:r>
                <a:rPr lang="en-US" sz="3600" dirty="0" smtClean="0">
                  <a:ln>
                    <a:solidFill>
                      <a:schemeClr val="tx1"/>
                    </a:solidFill>
                  </a:ln>
                  <a:solidFill>
                    <a:srgbClr val="00CC00"/>
                  </a:solidFill>
                  <a:latin typeface="Arial Black" pitchFamily="34" charset="0"/>
                </a:rPr>
                <a:t>1</a:t>
              </a:r>
              <a:endParaRPr lang="en-US" sz="36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724400" y="5181600"/>
              <a:ext cx="1524000" cy="685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itchFamily="34" charset="0"/>
                </a:rPr>
                <a:t>E</a:t>
              </a:r>
              <a:r>
                <a:rPr lang="en-US" sz="3600" dirty="0" smtClean="0">
                  <a:ln>
                    <a:solidFill>
                      <a:schemeClr val="tx1"/>
                    </a:solidFill>
                  </a:ln>
                  <a:solidFill>
                    <a:srgbClr val="002060"/>
                  </a:solidFill>
                  <a:latin typeface="Arial Black" pitchFamily="34" charset="0"/>
                </a:rPr>
                <a:t> </a:t>
              </a:r>
              <a:r>
                <a:rPr lang="en-US" sz="3600" dirty="0" smtClean="0">
                  <a:ln>
                    <a:solidFill>
                      <a:schemeClr val="tx1"/>
                    </a:solidFill>
                  </a:ln>
                  <a:solidFill>
                    <a:srgbClr val="002060"/>
                  </a:solidFill>
                  <a:latin typeface="Arial Black" pitchFamily="34" charset="0"/>
                </a:rPr>
                <a:t>– </a:t>
              </a:r>
              <a:r>
                <a:rPr lang="en-US" sz="3600" dirty="0" smtClean="0">
                  <a:ln>
                    <a:solidFill>
                      <a:schemeClr val="tx1"/>
                    </a:solidFill>
                  </a:ln>
                  <a:solidFill>
                    <a:srgbClr val="00CC00"/>
                  </a:solidFill>
                  <a:latin typeface="Arial Black" pitchFamily="34" charset="0"/>
                </a:rPr>
                <a:t>1</a:t>
              </a:r>
              <a:endParaRPr lang="en-US" sz="36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553200" y="5181600"/>
              <a:ext cx="1524000" cy="685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itchFamily="34" charset="0"/>
                </a:rPr>
                <a:t>O</a:t>
              </a:r>
              <a:r>
                <a:rPr lang="en-US" sz="3600" dirty="0" smtClean="0">
                  <a:ln>
                    <a:solidFill>
                      <a:schemeClr val="tx1"/>
                    </a:solidFill>
                  </a:ln>
                  <a:solidFill>
                    <a:srgbClr val="002060"/>
                  </a:solidFill>
                  <a:latin typeface="Arial Black" pitchFamily="34" charset="0"/>
                </a:rPr>
                <a:t> </a:t>
              </a:r>
              <a:r>
                <a:rPr lang="en-US" sz="3600" dirty="0" smtClean="0">
                  <a:ln>
                    <a:solidFill>
                      <a:schemeClr val="tx1"/>
                    </a:solidFill>
                  </a:ln>
                  <a:solidFill>
                    <a:srgbClr val="002060"/>
                  </a:solidFill>
                  <a:latin typeface="Arial Black" pitchFamily="34" charset="0"/>
                </a:rPr>
                <a:t>– </a:t>
              </a:r>
              <a:r>
                <a:rPr lang="en-US" sz="3600" dirty="0" smtClean="0">
                  <a:ln>
                    <a:solidFill>
                      <a:schemeClr val="tx1"/>
                    </a:solidFill>
                  </a:ln>
                  <a:solidFill>
                    <a:srgbClr val="00CC00"/>
                  </a:solidFill>
                  <a:latin typeface="Arial Black" pitchFamily="34" charset="0"/>
                </a:rPr>
                <a:t>1</a:t>
              </a:r>
              <a:endParaRPr lang="en-US" sz="3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Example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85800" y="1219200"/>
            <a:ext cx="7772400" cy="2438400"/>
            <a:chOff x="685800" y="1219200"/>
            <a:chExt cx="7772400" cy="2438400"/>
          </a:xfrm>
        </p:grpSpPr>
        <p:sp>
          <p:nvSpPr>
            <p:cNvPr id="5" name="Content Placeholder 11"/>
            <p:cNvSpPr txBox="1">
              <a:spLocks/>
            </p:cNvSpPr>
            <p:nvPr/>
          </p:nvSpPr>
          <p:spPr>
            <a:xfrm>
              <a:off x="685800" y="1219200"/>
              <a:ext cx="7772400" cy="609600"/>
            </a:xfrm>
            <a:prstGeom prst="rect">
              <a:avLst/>
            </a:prstGeom>
          </p:spPr>
          <p:txBody>
            <a:bodyPr vert="horz" anchor="ctr">
              <a:norm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buFont typeface="Wingdings 2"/>
                <a:buNone/>
                <a:tabLst/>
                <a:defRPr/>
              </a:pPr>
              <a:r>
                <a:rPr kumimoji="0" lang="en-US" sz="3200" b="1" i="0" u="sng" strike="noStrike" kern="120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Agency FB" pitchFamily="34" charset="0"/>
                  <a:ea typeface="+mn-ea"/>
                  <a:cs typeface="+mn-cs"/>
                </a:rPr>
                <a:t>Step 2</a:t>
              </a: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Agency FB" pitchFamily="34" charset="0"/>
                  <a:ea typeface="+mn-ea"/>
                  <a:cs typeface="+mn-cs"/>
                </a:rPr>
                <a:t> : Merge least two frequencies…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219200" y="1447800"/>
              <a:ext cx="7086600" cy="2209800"/>
              <a:chOff x="1219200" y="1447800"/>
              <a:chExt cx="7086600" cy="22098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219200" y="19812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L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2</a:t>
                </a:r>
                <a:endParaRPr lang="en-US" sz="36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048000" y="19812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H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953000" y="29718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E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781800" y="29718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O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096000" y="1447800"/>
                <a:ext cx="1066800" cy="9144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3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2</a:t>
                </a:r>
                <a:endParaRPr lang="en-US" sz="3300" dirty="0"/>
              </a:p>
            </p:txBody>
          </p:sp>
          <p:cxnSp>
            <p:nvCxnSpPr>
              <p:cNvPr id="14" name="Straight Connector 13"/>
              <p:cNvCxnSpPr>
                <a:stCxn id="12" idx="3"/>
                <a:endCxn id="8" idx="0"/>
              </p:cNvCxnSpPr>
              <p:nvPr/>
            </p:nvCxnSpPr>
            <p:spPr>
              <a:xfrm rot="5400000">
                <a:off x="5611860" y="2331430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2" idx="5"/>
                <a:endCxn id="9" idx="0"/>
              </p:cNvCxnSpPr>
              <p:nvPr/>
            </p:nvCxnSpPr>
            <p:spPr>
              <a:xfrm rot="16200000" flipH="1">
                <a:off x="6903430" y="2331429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685800" y="3733800"/>
            <a:ext cx="7772400" cy="2819400"/>
            <a:chOff x="685800" y="3733800"/>
            <a:chExt cx="7772400" cy="2819400"/>
          </a:xfrm>
        </p:grpSpPr>
        <p:sp>
          <p:nvSpPr>
            <p:cNvPr id="22" name="Content Placeholder 11"/>
            <p:cNvSpPr txBox="1">
              <a:spLocks/>
            </p:cNvSpPr>
            <p:nvPr/>
          </p:nvSpPr>
          <p:spPr>
            <a:xfrm>
              <a:off x="685800" y="3733800"/>
              <a:ext cx="7772400" cy="609600"/>
            </a:xfrm>
            <a:prstGeom prst="rect">
              <a:avLst/>
            </a:prstGeom>
          </p:spPr>
          <p:txBody>
            <a:bodyPr vert="horz" anchor="ctr">
              <a:normAutofit/>
            </a:bodyPr>
            <a:lstStyle/>
            <a:p>
              <a:pPr marL="274320" lvl="0" indent="-274320">
                <a:spcBef>
                  <a:spcPts val="580"/>
                </a:spcBef>
                <a:buClr>
                  <a:schemeClr val="accent1"/>
                </a:buClr>
                <a:buSzPct val="85000"/>
                <a:defRPr/>
              </a:pPr>
              <a:r>
                <a:rPr lang="en-US" sz="3200" b="1" u="sng" dirty="0" smtClean="0">
                  <a:solidFill>
                    <a:schemeClr val="bg2">
                      <a:lumMod val="10000"/>
                    </a:schemeClr>
                  </a:solidFill>
                  <a:latin typeface="Agency FB" pitchFamily="34" charset="0"/>
                </a:rPr>
                <a:t>Step 3</a:t>
              </a:r>
              <a:r>
                <a:rPr lang="en-US" sz="3200" dirty="0" smtClean="0">
                  <a:solidFill>
                    <a:schemeClr val="bg2">
                      <a:lumMod val="10000"/>
                    </a:schemeClr>
                  </a:solidFill>
                  <a:latin typeface="Agency FB" pitchFamily="34" charset="0"/>
                </a:rPr>
                <a:t> : Arrange frequencies in descending order…</a:t>
              </a:r>
              <a:endParaRPr lang="en-US" sz="32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90600" y="4343400"/>
              <a:ext cx="7086600" cy="2209800"/>
              <a:chOff x="990600" y="4343400"/>
              <a:chExt cx="7086600" cy="22098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4419600" y="49530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L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2</a:t>
                </a:r>
                <a:endParaRPr lang="en-US" sz="36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6553200" y="49530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H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990600" y="58674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E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19400" y="58674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O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133600" y="4343400"/>
                <a:ext cx="1066800" cy="9144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3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2</a:t>
                </a:r>
                <a:endParaRPr lang="en-US" sz="3300" dirty="0"/>
              </a:p>
            </p:txBody>
          </p:sp>
          <p:cxnSp>
            <p:nvCxnSpPr>
              <p:cNvPr id="33" name="Straight Connector 32"/>
              <p:cNvCxnSpPr>
                <a:stCxn id="32" idx="3"/>
                <a:endCxn id="30" idx="0"/>
              </p:cNvCxnSpPr>
              <p:nvPr/>
            </p:nvCxnSpPr>
            <p:spPr>
              <a:xfrm rot="5400000">
                <a:off x="1649460" y="5227030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2" idx="5"/>
                <a:endCxn id="31" idx="0"/>
              </p:cNvCxnSpPr>
              <p:nvPr/>
            </p:nvCxnSpPr>
            <p:spPr>
              <a:xfrm rot="16200000" flipH="1">
                <a:off x="2941030" y="5227029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Example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85800" y="1219200"/>
            <a:ext cx="7772400" cy="3733800"/>
            <a:chOff x="685800" y="1219200"/>
            <a:chExt cx="7772400" cy="3733800"/>
          </a:xfrm>
        </p:grpSpPr>
        <p:sp>
          <p:nvSpPr>
            <p:cNvPr id="13" name="Content Placeholder 11"/>
            <p:cNvSpPr txBox="1">
              <a:spLocks/>
            </p:cNvSpPr>
            <p:nvPr/>
          </p:nvSpPr>
          <p:spPr>
            <a:xfrm>
              <a:off x="685800" y="1219200"/>
              <a:ext cx="7772400" cy="609600"/>
            </a:xfrm>
            <a:prstGeom prst="rect">
              <a:avLst/>
            </a:prstGeom>
          </p:spPr>
          <p:txBody>
            <a:bodyPr vert="horz" anchor="ctr">
              <a:norm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buFont typeface="Wingdings 2"/>
                <a:buNone/>
                <a:tabLst/>
                <a:defRPr/>
              </a:pPr>
              <a:r>
                <a:rPr kumimoji="0" lang="en-US" sz="3200" b="1" i="0" u="sng" strike="noStrike" kern="120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Agency FB" pitchFamily="34" charset="0"/>
                  <a:ea typeface="+mn-ea"/>
                  <a:cs typeface="+mn-cs"/>
                </a:rPr>
                <a:t>Step 4</a:t>
              </a: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Agency FB" pitchFamily="34" charset="0"/>
                  <a:ea typeface="+mn-ea"/>
                  <a:cs typeface="+mn-cs"/>
                </a:rPr>
                <a:t> : Merge least two frequencies…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914400" y="2743200"/>
              <a:ext cx="7251700" cy="2209800"/>
              <a:chOff x="914400" y="2743200"/>
              <a:chExt cx="7251700" cy="22098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914400" y="42672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E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743200" y="42672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O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057400" y="2743200"/>
                <a:ext cx="1066800" cy="9144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3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2</a:t>
                </a:r>
                <a:endParaRPr lang="en-US" sz="3300" dirty="0"/>
              </a:p>
            </p:txBody>
          </p:sp>
          <p:cxnSp>
            <p:nvCxnSpPr>
              <p:cNvPr id="29" name="Straight Connector 28"/>
              <p:cNvCxnSpPr>
                <a:stCxn id="28" idx="3"/>
                <a:endCxn id="26" idx="0"/>
              </p:cNvCxnSpPr>
              <p:nvPr/>
            </p:nvCxnSpPr>
            <p:spPr>
              <a:xfrm rot="5400000">
                <a:off x="1573260" y="3626830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8" idx="5"/>
                <a:endCxn id="27" idx="0"/>
              </p:cNvCxnSpPr>
              <p:nvPr/>
            </p:nvCxnSpPr>
            <p:spPr>
              <a:xfrm rot="16200000" flipH="1">
                <a:off x="2864830" y="3626829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ounded Rectangle 30"/>
              <p:cNvSpPr/>
              <p:nvPr/>
            </p:nvSpPr>
            <p:spPr>
              <a:xfrm>
                <a:off x="4813300" y="42672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L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2</a:t>
                </a:r>
                <a:endParaRPr lang="en-US" sz="3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642100" y="42672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H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56300" y="2743200"/>
                <a:ext cx="1066800" cy="9144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3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3</a:t>
                </a:r>
                <a:endParaRPr lang="en-US" sz="3300" dirty="0"/>
              </a:p>
            </p:txBody>
          </p:sp>
          <p:cxnSp>
            <p:nvCxnSpPr>
              <p:cNvPr id="34" name="Straight Connector 33"/>
              <p:cNvCxnSpPr>
                <a:stCxn id="33" idx="3"/>
                <a:endCxn id="31" idx="0"/>
              </p:cNvCxnSpPr>
              <p:nvPr/>
            </p:nvCxnSpPr>
            <p:spPr>
              <a:xfrm rot="5400000">
                <a:off x="5472160" y="3626830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3" idx="5"/>
                <a:endCxn id="32" idx="0"/>
              </p:cNvCxnSpPr>
              <p:nvPr/>
            </p:nvCxnSpPr>
            <p:spPr>
              <a:xfrm rot="16200000" flipH="1">
                <a:off x="6763730" y="3626829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Example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85800" y="1231900"/>
            <a:ext cx="7772400" cy="3721100"/>
            <a:chOff x="685800" y="1231900"/>
            <a:chExt cx="7772400" cy="3721100"/>
          </a:xfrm>
        </p:grpSpPr>
        <p:sp>
          <p:nvSpPr>
            <p:cNvPr id="16" name="Content Placeholder 11"/>
            <p:cNvSpPr txBox="1">
              <a:spLocks/>
            </p:cNvSpPr>
            <p:nvPr/>
          </p:nvSpPr>
          <p:spPr>
            <a:xfrm>
              <a:off x="685800" y="1231900"/>
              <a:ext cx="7772400" cy="6096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lvl="0" indent="-274320">
                <a:spcBef>
                  <a:spcPts val="580"/>
                </a:spcBef>
                <a:buClr>
                  <a:schemeClr val="accent1"/>
                </a:buClr>
                <a:buSzPct val="85000"/>
                <a:defRPr/>
              </a:pPr>
              <a:r>
                <a:rPr kumimoji="0" lang="en-US" sz="3200" b="1" i="0" u="sng" strike="noStrike" kern="120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Agency FB" pitchFamily="34" charset="0"/>
                  <a:ea typeface="+mn-ea"/>
                  <a:cs typeface="+mn-cs"/>
                </a:rPr>
                <a:t>Step 5</a:t>
              </a: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Agency FB" pitchFamily="34" charset="0"/>
                  <a:ea typeface="+mn-ea"/>
                  <a:cs typeface="+mn-cs"/>
                </a:rPr>
                <a:t> : </a:t>
              </a:r>
              <a:r>
                <a:rPr lang="en-US" sz="3200" dirty="0" smtClean="0">
                  <a:solidFill>
                    <a:schemeClr val="bg2">
                      <a:lumMod val="10000"/>
                    </a:schemeClr>
                  </a:solidFill>
                  <a:latin typeface="Agency FB" pitchFamily="34" charset="0"/>
                </a:rPr>
                <a:t>Arrange frequencies in descending order…</a:t>
              </a:r>
              <a:endParaRPr lang="en-US" sz="32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14400" y="2743200"/>
              <a:ext cx="7251700" cy="2209800"/>
              <a:chOff x="914400" y="2743200"/>
              <a:chExt cx="7251700" cy="22098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914400" y="42672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L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2</a:t>
                </a:r>
                <a:endParaRPr lang="en-US" sz="36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743200" y="42672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H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057400" y="2743200"/>
                <a:ext cx="1066800" cy="9144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3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3</a:t>
                </a:r>
                <a:endParaRPr lang="en-US" sz="3300" dirty="0"/>
              </a:p>
            </p:txBody>
          </p:sp>
          <p:cxnSp>
            <p:nvCxnSpPr>
              <p:cNvPr id="20" name="Straight Connector 19"/>
              <p:cNvCxnSpPr>
                <a:stCxn id="19" idx="3"/>
                <a:endCxn id="17" idx="0"/>
              </p:cNvCxnSpPr>
              <p:nvPr/>
            </p:nvCxnSpPr>
            <p:spPr>
              <a:xfrm rot="5400000">
                <a:off x="1573260" y="3626830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9" idx="5"/>
                <a:endCxn id="18" idx="0"/>
              </p:cNvCxnSpPr>
              <p:nvPr/>
            </p:nvCxnSpPr>
            <p:spPr>
              <a:xfrm rot="16200000" flipH="1">
                <a:off x="2864830" y="3626829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4813300" y="42672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E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642100" y="42672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O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956300" y="2743200"/>
                <a:ext cx="1066800" cy="9144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3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2</a:t>
                </a:r>
                <a:endParaRPr lang="en-US" sz="3300" dirty="0"/>
              </a:p>
            </p:txBody>
          </p:sp>
          <p:cxnSp>
            <p:nvCxnSpPr>
              <p:cNvPr id="37" name="Straight Connector 36"/>
              <p:cNvCxnSpPr>
                <a:stCxn id="36" idx="3"/>
                <a:endCxn id="24" idx="0"/>
              </p:cNvCxnSpPr>
              <p:nvPr/>
            </p:nvCxnSpPr>
            <p:spPr>
              <a:xfrm rot="5400000">
                <a:off x="5472160" y="3626830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6" idx="5"/>
                <a:endCxn id="25" idx="0"/>
              </p:cNvCxnSpPr>
              <p:nvPr/>
            </p:nvCxnSpPr>
            <p:spPr>
              <a:xfrm rot="16200000" flipH="1">
                <a:off x="6763730" y="3626829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Example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85800" y="1219200"/>
            <a:ext cx="7772400" cy="4876800"/>
            <a:chOff x="685800" y="1219200"/>
            <a:chExt cx="7772400" cy="4876800"/>
          </a:xfrm>
        </p:grpSpPr>
        <p:grpSp>
          <p:nvGrpSpPr>
            <p:cNvPr id="47" name="Group 46"/>
            <p:cNvGrpSpPr/>
            <p:nvPr/>
          </p:nvGrpSpPr>
          <p:grpSpPr>
            <a:xfrm>
              <a:off x="990600" y="2286000"/>
              <a:ext cx="7239000" cy="3810000"/>
              <a:chOff x="990600" y="2057400"/>
              <a:chExt cx="7239000" cy="38100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076700" y="2057400"/>
                <a:ext cx="1066800" cy="9144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3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5</a:t>
                </a:r>
                <a:endParaRPr lang="en-US" sz="3300" dirty="0"/>
              </a:p>
            </p:txBody>
          </p:sp>
          <p:cxnSp>
            <p:nvCxnSpPr>
              <p:cNvPr id="29" name="Straight Connector 28"/>
              <p:cNvCxnSpPr>
                <a:stCxn id="28" idx="3"/>
                <a:endCxn id="35" idx="7"/>
              </p:cNvCxnSpPr>
              <p:nvPr/>
            </p:nvCxnSpPr>
            <p:spPr>
              <a:xfrm rot="5400000">
                <a:off x="3161739" y="2720321"/>
                <a:ext cx="953622" cy="118875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8" idx="5"/>
                <a:endCxn id="40" idx="1"/>
              </p:cNvCxnSpPr>
              <p:nvPr/>
            </p:nvCxnSpPr>
            <p:spPr>
              <a:xfrm rot="16200000" flipH="1">
                <a:off x="5104839" y="2720321"/>
                <a:ext cx="953622" cy="118875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ounded Rectangle 32"/>
              <p:cNvSpPr/>
              <p:nvPr/>
            </p:nvSpPr>
            <p:spPr>
              <a:xfrm>
                <a:off x="990600" y="51816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L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2</a:t>
                </a:r>
                <a:endParaRPr lang="en-US" sz="3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819400" y="51816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H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133600" y="3657600"/>
                <a:ext cx="1066800" cy="9144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3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3</a:t>
                </a:r>
                <a:endParaRPr lang="en-US" sz="3300" dirty="0"/>
              </a:p>
            </p:txBody>
          </p:sp>
          <p:cxnSp>
            <p:nvCxnSpPr>
              <p:cNvPr id="36" name="Straight Connector 35"/>
              <p:cNvCxnSpPr>
                <a:stCxn id="35" idx="3"/>
                <a:endCxn id="33" idx="0"/>
              </p:cNvCxnSpPr>
              <p:nvPr/>
            </p:nvCxnSpPr>
            <p:spPr>
              <a:xfrm rot="5400000">
                <a:off x="1649460" y="4541230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5" idx="5"/>
                <a:endCxn id="34" idx="0"/>
              </p:cNvCxnSpPr>
              <p:nvPr/>
            </p:nvCxnSpPr>
            <p:spPr>
              <a:xfrm rot="16200000" flipH="1">
                <a:off x="2941030" y="4541229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/>
              <p:cNvSpPr/>
              <p:nvPr/>
            </p:nvSpPr>
            <p:spPr>
              <a:xfrm>
                <a:off x="4876800" y="51816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E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6705600" y="5181600"/>
                <a:ext cx="1524000" cy="685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Arial Black" pitchFamily="34" charset="0"/>
                  </a:rPr>
                  <a:t>O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2060"/>
                    </a:solidFill>
                    <a:latin typeface="Arial Black" pitchFamily="34" charset="0"/>
                  </a:rPr>
                  <a:t>– </a:t>
                </a:r>
                <a:r>
                  <a:rPr lang="en-US" sz="36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1</a:t>
                </a:r>
                <a:endParaRPr lang="en-US" sz="36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019800" y="3657600"/>
                <a:ext cx="1066800" cy="9144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300" dirty="0" smtClean="0">
                    <a:ln>
                      <a:solidFill>
                        <a:schemeClr val="tx1"/>
                      </a:solidFill>
                    </a:ln>
                    <a:solidFill>
                      <a:srgbClr val="00CC00"/>
                    </a:solidFill>
                    <a:latin typeface="Arial Black" pitchFamily="34" charset="0"/>
                  </a:rPr>
                  <a:t>2</a:t>
                </a:r>
                <a:endParaRPr lang="en-US" sz="3300" dirty="0"/>
              </a:p>
            </p:txBody>
          </p:sp>
          <p:cxnSp>
            <p:nvCxnSpPr>
              <p:cNvPr id="41" name="Straight Connector 40"/>
              <p:cNvCxnSpPr>
                <a:stCxn id="40" idx="3"/>
                <a:endCxn id="38" idx="0"/>
              </p:cNvCxnSpPr>
              <p:nvPr/>
            </p:nvCxnSpPr>
            <p:spPr>
              <a:xfrm rot="5400000">
                <a:off x="5535660" y="4541230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5"/>
                <a:endCxn id="39" idx="0"/>
              </p:cNvCxnSpPr>
              <p:nvPr/>
            </p:nvCxnSpPr>
            <p:spPr>
              <a:xfrm rot="16200000" flipH="1">
                <a:off x="6827230" y="4541229"/>
                <a:ext cx="743511" cy="53722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Content Placeholder 11"/>
            <p:cNvSpPr txBox="1">
              <a:spLocks/>
            </p:cNvSpPr>
            <p:nvPr/>
          </p:nvSpPr>
          <p:spPr>
            <a:xfrm>
              <a:off x="685800" y="1219200"/>
              <a:ext cx="7772400" cy="609600"/>
            </a:xfrm>
            <a:prstGeom prst="rect">
              <a:avLst/>
            </a:prstGeom>
          </p:spPr>
          <p:txBody>
            <a:bodyPr vert="horz" anchor="ctr">
              <a:normAutofit/>
            </a:bodyPr>
            <a:lstStyle/>
            <a:p>
              <a:pPr marL="274320" lvl="0" indent="-274320">
                <a:spcBef>
                  <a:spcPts val="580"/>
                </a:spcBef>
                <a:buClr>
                  <a:schemeClr val="accent1"/>
                </a:buClr>
                <a:buSzPct val="85000"/>
                <a:defRPr/>
              </a:pPr>
              <a:r>
                <a:rPr kumimoji="0" lang="en-US" sz="3200" b="1" i="0" u="sng" strike="noStrike" kern="120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Agency FB" pitchFamily="34" charset="0"/>
                  <a:ea typeface="+mn-ea"/>
                  <a:cs typeface="+mn-cs"/>
                </a:rPr>
                <a:t>Step 6</a:t>
              </a: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Agency FB" pitchFamily="34" charset="0"/>
                  <a:ea typeface="+mn-ea"/>
                  <a:cs typeface="+mn-cs"/>
                </a:rPr>
                <a:t> </a:t>
              </a:r>
              <a:r>
                <a:rPr lang="en-US" sz="3200" dirty="0" smtClean="0">
                  <a:solidFill>
                    <a:schemeClr val="bg2">
                      <a:lumMod val="10000"/>
                    </a:schemeClr>
                  </a:solidFill>
                  <a:latin typeface="Agency FB" pitchFamily="34" charset="0"/>
                </a:rPr>
                <a:t>: Merge least two frequencies…</a:t>
              </a:r>
              <a:endParaRPr 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454</TotalTime>
  <Words>683</Words>
  <Application>Microsoft Office PowerPoint</Application>
  <PresentationFormat>On-screen Show (4:3)</PresentationFormat>
  <Paragraphs>176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Maulik Patel</dc:creator>
  <cp:lastModifiedBy>Windows User</cp:lastModifiedBy>
  <cp:revision>173</cp:revision>
  <dcterms:created xsi:type="dcterms:W3CDTF">2006-08-16T00:00:00Z</dcterms:created>
  <dcterms:modified xsi:type="dcterms:W3CDTF">2018-03-07T17:57:18Z</dcterms:modified>
</cp:coreProperties>
</file>