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OneDrive\Desktop\work\work(28-1-2025)\Superstore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Supersto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Superstore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Superstore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Superstore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Superstore.xls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P\Downloads\Supersto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[Superstore.xls]Task-1!PivotTable1</c:name>
    <c:fmtId val="8"/>
  </c:pivotSource>
  <c:chart>
    <c:autoTitleDeleted val="0"/>
    <c:pivotFmts>
      <c:pivotFmt>
        <c:idx val="0"/>
        <c:spPr>
          <a:solidFill>
            <a:srgbClr val="4F81BD"/>
          </a:solidFill>
          <a:ln w="25400">
            <a:noFill/>
          </a:ln>
        </c:spPr>
        <c:marker>
          <c:symbol val="none"/>
        </c:marker>
      </c:pivotFmt>
      <c:pivotFmt>
        <c:idx val="1"/>
        <c:spPr>
          <a:solidFill>
            <a:srgbClr val="C0504D"/>
          </a:solidFill>
          <a:ln w="25400">
            <a:noFill/>
          </a:ln>
        </c:spPr>
        <c:marker>
          <c:symbol val="none"/>
        </c:marker>
      </c:pivotFmt>
      <c:pivotFmt>
        <c:idx val="2"/>
        <c:spPr>
          <a:solidFill>
            <a:srgbClr val="4F81BD"/>
          </a:solidFill>
          <a:ln w="25400">
            <a:noFill/>
          </a:ln>
        </c:spPr>
        <c:marker>
          <c:symbol val="none"/>
        </c:marker>
      </c:pivotFmt>
      <c:pivotFmt>
        <c:idx val="3"/>
        <c:spPr>
          <a:solidFill>
            <a:srgbClr val="C0504D"/>
          </a:solidFill>
          <a:ln w="25400">
            <a:noFill/>
          </a:ln>
        </c:spPr>
        <c:marker>
          <c:symbol val="none"/>
        </c:marker>
      </c:pivotFmt>
      <c:pivotFmt>
        <c:idx val="4"/>
        <c:spPr>
          <a:solidFill>
            <a:srgbClr val="4F81BD"/>
          </a:solidFill>
          <a:ln w="25400">
            <a:noFill/>
          </a:ln>
        </c:spPr>
        <c:marker>
          <c:symbol val="none"/>
        </c:marker>
      </c:pivotFmt>
      <c:pivotFmt>
        <c:idx val="5"/>
        <c:spPr>
          <a:solidFill>
            <a:srgbClr val="C0504D"/>
          </a:solidFill>
          <a:ln w="25400">
            <a:noFill/>
          </a:ln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'Task-1'!$D$7:$D$8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cat>
            <c:strRef>
              <c:f>'Task-1'!$B$9:$C$12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'Task-1'!$D$9:$D$12</c:f>
              <c:numCache>
                <c:formatCode>General</c:formatCode>
                <c:ptCount val="3"/>
                <c:pt idx="0">
                  <c:v>741999.79529999977</c:v>
                </c:pt>
                <c:pt idx="1">
                  <c:v>719047.03200000292</c:v>
                </c:pt>
                <c:pt idx="2">
                  <c:v>836154.03299999656</c:v>
                </c:pt>
              </c:numCache>
            </c:numRef>
          </c:val>
        </c:ser>
        <c:ser>
          <c:idx val="1"/>
          <c:order val="1"/>
          <c:tx>
            <c:strRef>
              <c:f>'Task-1'!$E$7:$E$8</c:f>
              <c:strCache>
                <c:ptCount val="1"/>
                <c:pt idx="0">
                  <c:v>Sum of Profit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cat>
            <c:strRef>
              <c:f>'Task-1'!$B$9:$C$12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'Task-1'!$E$9:$E$12</c:f>
              <c:numCache>
                <c:formatCode>General</c:formatCode>
                <c:ptCount val="3"/>
                <c:pt idx="0">
                  <c:v>18451.272799999992</c:v>
                </c:pt>
                <c:pt idx="1">
                  <c:v>122490.8008000001</c:v>
                </c:pt>
                <c:pt idx="2">
                  <c:v>145454.9480999998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70680"/>
        <c:axId val="14471064"/>
      </c:barChart>
      <c:catAx>
        <c:axId val="14470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1064"/>
        <c:crosses val="autoZero"/>
        <c:auto val="0"/>
        <c:lblAlgn val="ctr"/>
        <c:lblOffset val="100"/>
        <c:noMultiLvlLbl val="0"/>
      </c:catAx>
      <c:valAx>
        <c:axId val="14471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068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[Superstore.xls]Task 3!PivotTable2</c:name>
    <c:fmtId val="3"/>
  </c:pivotSource>
  <c:chart>
    <c:title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'Task 3'!$C$9:$C$10</c:f>
              <c:strCache>
                <c:ptCount val="1"/>
                <c:pt idx="0">
                  <c:v>Sum of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'Task 3'!$B$11:$B$14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'Task 3'!$C$11:$C$14</c:f>
              <c:numCache>
                <c:formatCode>General</c:formatCode>
                <c:ptCount val="3"/>
                <c:pt idx="0">
                  <c:v>1161401.3449999888</c:v>
                </c:pt>
                <c:pt idx="1">
                  <c:v>706146.36680000008</c:v>
                </c:pt>
                <c:pt idx="2">
                  <c:v>429653.1485000003</c:v>
                </c:pt>
              </c:numCache>
            </c:numRef>
          </c:val>
        </c:ser>
        <c:ser>
          <c:idx val="1"/>
          <c:order val="1"/>
          <c:tx>
            <c:strRef>
              <c:f>'Task 3'!$D$9:$D$10</c:f>
              <c:strCache>
                <c:ptCount val="1"/>
                <c:pt idx="0">
                  <c:v>Sum of Profit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'Task 3'!$B$11:$B$14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'Task 3'!$D$11:$D$14</c:f>
              <c:numCache>
                <c:formatCode>General</c:formatCode>
                <c:ptCount val="3"/>
                <c:pt idx="0">
                  <c:v>134119.20919999972</c:v>
                </c:pt>
                <c:pt idx="1">
                  <c:v>91979.13400000018</c:v>
                </c:pt>
                <c:pt idx="2">
                  <c:v>60298.67850000006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[Superstore.xls]Task 4!PivotTable4</c:name>
    <c:fmtId val="3"/>
  </c:pivotSource>
  <c:chart>
    <c:title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4'!$D$8:$D$9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'Task 4'!$C$10:$C$13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'Task 4'!$D$10:$D$13</c:f>
              <c:numCache>
                <c:formatCode>General</c:formatCode>
                <c:ptCount val="3"/>
                <c:pt idx="0">
                  <c:v>3.7605471007513005</c:v>
                </c:pt>
                <c:pt idx="1">
                  <c:v>3.8437086092715234</c:v>
                </c:pt>
                <c:pt idx="2">
                  <c:v>3.7823892316320809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3747792"/>
        <c:axId val="223748184"/>
      </c:barChart>
      <c:catAx>
        <c:axId val="223747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748184"/>
        <c:crosses val="autoZero"/>
        <c:auto val="0"/>
        <c:lblAlgn val="ctr"/>
        <c:lblOffset val="100"/>
        <c:noMultiLvlLbl val="0"/>
      </c:catAx>
      <c:valAx>
        <c:axId val="223748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74779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[Superstore.xls]Task 5!PivotTable10</c:name>
    <c:fmtId val="3"/>
  </c:pivotSource>
  <c:chart>
    <c:title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'Task 5'!$C$10:$C$11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'Task 5'!$B$12:$B$16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'Task 5'!$C$12:$C$16</c:f>
              <c:numCache>
                <c:formatCode>0.00</c:formatCode>
                <c:ptCount val="4"/>
                <c:pt idx="0">
                  <c:v>2.1827048114434331</c:v>
                </c:pt>
                <c:pt idx="1">
                  <c:v>4.4198895027624308E-2</c:v>
                </c:pt>
                <c:pt idx="2">
                  <c:v>3.2380462724935732</c:v>
                </c:pt>
                <c:pt idx="3">
                  <c:v>5.0065348525469169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[Superstore.xls]Task 6!PivotTable13</c:name>
    <c:fmtId val="12"/>
  </c:pivotSource>
  <c:chart>
    <c:title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4F81BD"/>
          </a:solidFill>
          <a:ln w="25400">
            <a:noFill/>
          </a:ln>
        </c:spPr>
        <c:marker>
          <c:symbol val="none"/>
        </c:marker>
      </c:pivotFmt>
      <c:pivotFmt>
        <c:idx val="1"/>
        <c:spPr>
          <a:solidFill>
            <a:srgbClr val="4F81BD"/>
          </a:solidFill>
          <a:ln w="25400">
            <a:noFill/>
          </a:ln>
        </c:spPr>
        <c:marker>
          <c:symbol val="none"/>
        </c:marker>
      </c:pivotFmt>
      <c:pivotFmt>
        <c:idx val="2"/>
        <c:spPr>
          <a:solidFill>
            <a:srgbClr val="4F81BD"/>
          </a:solidFill>
          <a:ln w="25400">
            <a:noFill/>
          </a:ln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6'!$C$10:$C$11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4F81BD"/>
            </a:solidFill>
            <a:ln w="25400">
              <a:noFill/>
            </a:ln>
          </c:spPr>
          <c:invertIfNegative val="0"/>
          <c:cat>
            <c:strRef>
              <c:f>'Task 6'!$B$12:$B$16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'Task 6'!$C$12:$C$16</c:f>
              <c:numCache>
                <c:formatCode>0.00</c:formatCode>
                <c:ptCount val="4"/>
                <c:pt idx="0">
                  <c:v>4.0581145071028839</c:v>
                </c:pt>
                <c:pt idx="1">
                  <c:v>3.9087078651685392</c:v>
                </c:pt>
                <c:pt idx="2">
                  <c:v>3.9580246913580246</c:v>
                </c:pt>
                <c:pt idx="3">
                  <c:v>3.9297533562285358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745048"/>
        <c:axId val="223749752"/>
      </c:barChart>
      <c:catAx>
        <c:axId val="223745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749752"/>
        <c:crosses val="autoZero"/>
        <c:auto val="0"/>
        <c:lblAlgn val="ctr"/>
        <c:lblOffset val="100"/>
        <c:noMultiLvlLbl val="0"/>
      </c:catAx>
      <c:valAx>
        <c:axId val="223749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74504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[Superstore.xls]Task 7!PivotTable15</c:name>
    <c:fmtId val="3"/>
  </c:pivotSource>
  <c:chart>
    <c:autoTitleDeleted val="0"/>
    <c:pivotFmts>
      <c:pivotFmt>
        <c:idx val="0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'Task 7'!$C$9:$C$10</c:f>
              <c:strCache>
                <c:ptCount val="1"/>
                <c:pt idx="0">
                  <c:v>Average of Profit Margin %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'Task 7'!$B$11:$B$23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'Task 7'!$C$11:$C$23</c:f>
              <c:numCache>
                <c:formatCode>General</c:formatCode>
                <c:ptCount val="12"/>
                <c:pt idx="0">
                  <c:v>34.01604835348062</c:v>
                </c:pt>
                <c:pt idx="1">
                  <c:v>15.579196217494085</c:v>
                </c:pt>
                <c:pt idx="2">
                  <c:v>3.4162895927601777</c:v>
                </c:pt>
                <c:pt idx="3">
                  <c:v>17.683893902105552</c:v>
                </c:pt>
                <c:pt idx="4">
                  <c:v>-11.548143486469487</c:v>
                </c:pt>
                <c:pt idx="5">
                  <c:v>-17.429193899782135</c:v>
                </c:pt>
                <c:pt idx="6">
                  <c:v>-22.249190938511322</c:v>
                </c:pt>
                <c:pt idx="7">
                  <c:v>-45.454545454545446</c:v>
                </c:pt>
                <c:pt idx="8">
                  <c:v>-54.909090909090907</c:v>
                </c:pt>
                <c:pt idx="9">
                  <c:v>-68.913043478260875</c:v>
                </c:pt>
                <c:pt idx="10">
                  <c:v>-79.473684210526358</c:v>
                </c:pt>
                <c:pt idx="11">
                  <c:v>-182.50000000000003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'Task 7'!$D$9:$D$10</c:f>
              <c:strCache>
                <c:ptCount val="1"/>
                <c:pt idx="0">
                  <c:v>Sum of Profit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'Task 7'!$B$11:$B$23</c:f>
              <c:strCache>
                <c:ptCount val="12"/>
                <c:pt idx="0">
                  <c:v>0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0.3</c:v>
                </c:pt>
                <c:pt idx="5">
                  <c:v>0.32</c:v>
                </c:pt>
                <c:pt idx="6">
                  <c:v>0.4</c:v>
                </c:pt>
                <c:pt idx="7">
                  <c:v>0.45</c:v>
                </c:pt>
                <c:pt idx="8">
                  <c:v>0.5</c:v>
                </c:pt>
                <c:pt idx="9">
                  <c:v>0.6</c:v>
                </c:pt>
                <c:pt idx="10">
                  <c:v>0.7</c:v>
                </c:pt>
                <c:pt idx="11">
                  <c:v>0.8</c:v>
                </c:pt>
              </c:strCache>
            </c:strRef>
          </c:cat>
          <c:val>
            <c:numRef>
              <c:f>'Task 7'!$D$11:$D$23</c:f>
              <c:numCache>
                <c:formatCode>General</c:formatCode>
                <c:ptCount val="12"/>
                <c:pt idx="0">
                  <c:v>320987.60319999972</c:v>
                </c:pt>
                <c:pt idx="1">
                  <c:v>9029.176999999996</c:v>
                </c:pt>
                <c:pt idx="2">
                  <c:v>1418.991499999999</c:v>
                </c:pt>
                <c:pt idx="3">
                  <c:v>90337.306000000011</c:v>
                </c:pt>
                <c:pt idx="4">
                  <c:v>-10369.277399999997</c:v>
                </c:pt>
                <c:pt idx="5">
                  <c:v>-2391.1377000000007</c:v>
                </c:pt>
                <c:pt idx="6">
                  <c:v>-23057.050400000018</c:v>
                </c:pt>
                <c:pt idx="7">
                  <c:v>-2493.1111000000001</c:v>
                </c:pt>
                <c:pt idx="8">
                  <c:v>-20506.428099999997</c:v>
                </c:pt>
                <c:pt idx="9">
                  <c:v>-5944.6552000000029</c:v>
                </c:pt>
                <c:pt idx="10">
                  <c:v>-40075.356899999955</c:v>
                </c:pt>
                <c:pt idx="11">
                  <c:v>-30539.039199999988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750536"/>
        <c:axId val="261968992"/>
      </c:lineChart>
      <c:catAx>
        <c:axId val="223750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1968992"/>
        <c:crosses val="autoZero"/>
        <c:auto val="0"/>
        <c:lblAlgn val="ctr"/>
        <c:lblOffset val="100"/>
        <c:noMultiLvlLbl val="0"/>
      </c:catAx>
      <c:valAx>
        <c:axId val="26196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750536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[Superstore.xls]Task 9!PivotTable17</c:name>
    <c:fmtId val="3"/>
  </c:pivotSource>
  <c:chart>
    <c:title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marker>
          <c:symbol val="none"/>
        </c:marke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marker>
          <c:symbol val="none"/>
        </c:marke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marker>
          <c:symbol val="none"/>
        </c:marke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marker>
          <c:symbol val="none"/>
        </c:marke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marker>
          <c:symbol val="none"/>
        </c:marke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'Task 9'!$E$9:$E$10</c:f>
              <c:strCache>
                <c:ptCount val="1"/>
                <c:pt idx="0">
                  <c:v>Sum of 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'Task 9'!$B$11:$D$15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'Task 9'!$E$11:$E$15</c:f>
              <c:numCache>
                <c:formatCode>General</c:formatCode>
                <c:ptCount val="4"/>
                <c:pt idx="0">
                  <c:v>484247.49810000096</c:v>
                </c:pt>
                <c:pt idx="1">
                  <c:v>470532.50899999985</c:v>
                </c:pt>
                <c:pt idx="2">
                  <c:v>609205.59800000081</c:v>
                </c:pt>
                <c:pt idx="3">
                  <c:v>733215.2551999999</c:v>
                </c:pt>
              </c:numCache>
            </c:numRef>
          </c:val>
        </c:ser>
        <c:ser>
          <c:idx val="1"/>
          <c:order val="1"/>
          <c:tx>
            <c:strRef>
              <c:f>'Task 9'!$F$9:$F$10</c:f>
              <c:strCache>
                <c:ptCount val="1"/>
                <c:pt idx="0">
                  <c:v>Sum of Profit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'Task 9'!$B$11:$D$15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'Task 9'!$F$11:$F$15</c:f>
              <c:numCache>
                <c:formatCode>General</c:formatCode>
                <c:ptCount val="4"/>
                <c:pt idx="0">
                  <c:v>49543.974100000007</c:v>
                </c:pt>
                <c:pt idx="1">
                  <c:v>61618.603700000051</c:v>
                </c:pt>
                <c:pt idx="2">
                  <c:v>81795.174300000188</c:v>
                </c:pt>
                <c:pt idx="3">
                  <c:v>93439.269599999971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layout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03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91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48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95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62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6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83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0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1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93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7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82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2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30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5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2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3375B98-3261-45F8-9242-7990CC108115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1898E3-56AA-4E8B-A6B2-42C831BA9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85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Superstore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welcome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929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9.Time-based Trends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Insights: </a:t>
            </a:r>
            <a:r>
              <a:rPr lang="en-US" sz="2000" dirty="0" smtClean="0"/>
              <a:t>2017 seasonal sales trends.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9663620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58660"/>
              </p:ext>
            </p:extLst>
          </p:nvPr>
        </p:nvGraphicFramePr>
        <p:xfrm>
          <a:off x="1132609" y="3086100"/>
          <a:ext cx="4884142" cy="26392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1578"/>
                <a:gridCol w="1289373"/>
                <a:gridCol w="763309"/>
                <a:gridCol w="734941"/>
                <a:gridCol w="734941"/>
              </a:tblGrid>
              <a:tr h="251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Data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1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Years (Order Date)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Months (Order Date)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Order Date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Sales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Profit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1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2014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484247.4981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49543.9741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2015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470532.509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61618.6037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5124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2016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609205.598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81795.1743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1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2017</a:t>
                      </a:r>
                      <a:endParaRPr lang="en-IN" sz="1200" b="1" i="0" u="none" strike="noStrike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733215.2552</a:t>
                      </a:r>
                      <a:endParaRPr lang="en-IN" sz="1200" b="0" i="0" u="none" strike="noStrike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93439.2696</a:t>
                      </a:r>
                      <a:endParaRPr lang="en-IN" sz="1200" b="0" i="0" u="none" strike="noStrike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71387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2297200.86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286397.0217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56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10.Which days of the week generate the highest sales?</a:t>
            </a:r>
            <a:endParaRPr lang="en-IN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Insights:</a:t>
            </a:r>
            <a:r>
              <a:rPr lang="en-US" sz="2400" dirty="0"/>
              <a:t> </a:t>
            </a:r>
            <a:r>
              <a:rPr lang="en-US" sz="2400" dirty="0" smtClean="0"/>
              <a:t>in this data highest sales on  Monday that day.  For best promotion day are Monday.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7219950" y="3003074"/>
          <a:ext cx="3086100" cy="199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712"/>
                <a:gridCol w="1319443"/>
                <a:gridCol w="903945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Data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Weekday 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 of Weekday 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Sales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Sunday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1710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385353.8464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Monday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428937.8157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Tuesday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287209.5022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Wednesday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371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88056.9752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Thursday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1463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321965.7785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Friday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427692.2593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Saturday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1655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357984.683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9994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2297200.86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11.Product performance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Insights: </a:t>
            </a:r>
            <a:r>
              <a:rPr lang="en-US" sz="2000" dirty="0" smtClean="0"/>
              <a:t>canon </a:t>
            </a:r>
            <a:r>
              <a:rPr lang="en-US" sz="2000" dirty="0" err="1" smtClean="0"/>
              <a:t>imageCLASS</a:t>
            </a:r>
            <a:r>
              <a:rPr lang="en-US" sz="2000" dirty="0" smtClean="0"/>
              <a:t> Advanced copier most popular products.</a:t>
            </a:r>
            <a:endParaRPr lang="en-IN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2752834"/>
              </p:ext>
            </p:extLst>
          </p:nvPr>
        </p:nvGraphicFramePr>
        <p:xfrm>
          <a:off x="6172200" y="2337956"/>
          <a:ext cx="5181600" cy="3470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0186"/>
                <a:gridCol w="711414"/>
              </a:tblGrid>
              <a:tr h="289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Sum of 22638.48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</a:tr>
              <a:tr h="289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PRODUCT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</a:tr>
              <a:tr h="289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Canon imageCLASS 2200 Advanced Copier</a:t>
                      </a:r>
                      <a:endParaRPr lang="en-US" sz="1000" b="0" i="0" u="none" strike="noStrike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61599.824</a:t>
                      </a:r>
                      <a:endParaRPr lang="en-IN" sz="1000" b="0" i="0" u="none" strike="noStrike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</a:tr>
              <a:tr h="28921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HP Designjet T520 Inkjet Large Format Printer - 24" Color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15749.91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</a:tr>
              <a:tr h="289214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u="none" strike="noStrike">
                          <a:effectLst/>
                        </a:rPr>
                        <a:t>GBC Ibimaster 500 Manual ProClick Binding System</a:t>
                      </a:r>
                      <a:endParaRPr lang="sv-S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9892.74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</a:tr>
              <a:tr h="289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Ibico EPK-21 Electric Binding System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9449.95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</a:tr>
              <a:tr h="289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3D Systems Cube Printer, 2nd Generation, Magenta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9099.93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</a:tr>
              <a:tr h="289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High Speed Automatic Electric Letter Opener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8187.65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</a:tr>
              <a:tr h="289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Lexmark MX611dhe Monochrome Laser Printer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8159.952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</a:tr>
              <a:tr h="289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Cubify CubeX 3D Printer Triple Head Print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7999.98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</a:tr>
              <a:tr h="289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Fellowes PB500 Electric Punch Plastic Comb Binding Machine with Manual Bind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>
                          <a:effectLst/>
                        </a:rPr>
                        <a:t>6354.95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</a:tr>
              <a:tr h="289214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u="none" strike="noStrike">
                          <a:effectLst/>
                        </a:rPr>
                        <a:t>Grand Total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u="none" strike="noStrike" dirty="0">
                          <a:effectLst/>
                        </a:rPr>
                        <a:t>136494.886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81" marR="8181" marT="8181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35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12.Which products have the highest return on investment (ROI)?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Staple envelope have highest return on investment.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08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2426"/>
            <a:ext cx="9144000" cy="2387600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837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END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769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Sales and profit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Insights: </a:t>
            </a:r>
            <a:r>
              <a:rPr lang="en-US" sz="2400" dirty="0" smtClean="0"/>
              <a:t>in this bar chart </a:t>
            </a:r>
            <a:r>
              <a:rPr lang="en-US" sz="2400" dirty="0" err="1" smtClean="0"/>
              <a:t>cleary</a:t>
            </a:r>
            <a:r>
              <a:rPr lang="en-US" sz="2400" dirty="0" smtClean="0"/>
              <a:t> show </a:t>
            </a:r>
            <a:r>
              <a:rPr lang="en-US" sz="2400" u="sng" dirty="0" smtClean="0"/>
              <a:t>Technology </a:t>
            </a:r>
            <a:r>
              <a:rPr lang="en-US" sz="2400" dirty="0" smtClean="0"/>
              <a:t>most profitable categories and </a:t>
            </a:r>
            <a:r>
              <a:rPr lang="en-US" sz="2400" u="sng" dirty="0" smtClean="0"/>
              <a:t>Furniture</a:t>
            </a:r>
            <a:r>
              <a:rPr lang="en-US" sz="2400" dirty="0" smtClean="0"/>
              <a:t> are least profitable categories.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4972970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46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2. Which state and cities contribute the most to total sales?</a:t>
            </a:r>
            <a:br>
              <a:rPr lang="en-US" sz="2000" dirty="0" smtClean="0"/>
            </a:b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Insights: </a:t>
            </a:r>
            <a:r>
              <a:rPr lang="en-US" sz="2000" dirty="0" smtClean="0"/>
              <a:t>Here in pivot table show the 2 state that  clear show one are most total sales and low sales performing </a:t>
            </a:r>
            <a:r>
              <a:rPr lang="en-US" sz="2000" dirty="0" err="1" smtClean="0"/>
              <a:t>reigon</a:t>
            </a:r>
            <a:r>
              <a:rPr lang="en-US" sz="2000" dirty="0" smtClean="0"/>
              <a:t>. </a:t>
            </a:r>
            <a:endParaRPr lang="en-US" sz="20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California Total sales: </a:t>
            </a:r>
            <a:r>
              <a:rPr lang="en-US" sz="2000" dirty="0" smtClean="0"/>
              <a:t>457687.6315</a:t>
            </a:r>
          </a:p>
          <a:p>
            <a:pPr marL="0" indent="0">
              <a:buNone/>
            </a:pPr>
            <a:r>
              <a:rPr lang="en-US" sz="2000" dirty="0" smtClean="0"/>
              <a:t>In California city name los </a:t>
            </a:r>
            <a:r>
              <a:rPr lang="en-US" sz="2000" dirty="0" err="1" smtClean="0"/>
              <a:t>angeles</a:t>
            </a:r>
            <a:r>
              <a:rPr lang="en-US" sz="2000" dirty="0" smtClean="0"/>
              <a:t> that high sales performing 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North Dakota Total sales: </a:t>
            </a:r>
            <a:r>
              <a:rPr lang="en-US" sz="2000" dirty="0" smtClean="0"/>
              <a:t>919.91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in North Dakota city name Fargo that low sales performing.</a:t>
            </a:r>
            <a:endParaRPr lang="en-US" sz="2000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3539618"/>
              </p:ext>
            </p:extLst>
          </p:nvPr>
        </p:nvGraphicFramePr>
        <p:xfrm>
          <a:off x="6172200" y="2556165"/>
          <a:ext cx="5181600" cy="3148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/>
                <a:gridCol w="723900"/>
                <a:gridCol w="723900"/>
                <a:gridCol w="815340"/>
                <a:gridCol w="548640"/>
                <a:gridCol w="548640"/>
                <a:gridCol w="548640"/>
                <a:gridCol w="548640"/>
              </a:tblGrid>
              <a:tr h="10494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States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City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</a:tr>
              <a:tr h="10494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California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457687.6315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Los Angeles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High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175851.3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</a:tr>
              <a:tr h="10494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North Dakota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919.91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Fargo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low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</a:rPr>
                        <a:t>919.91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35" marR="7635" marT="763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3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3.Customer and order Behavior.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Which customer segment generates the highest revenue?</a:t>
            </a:r>
          </a:p>
          <a:p>
            <a:pPr marL="0" indent="0">
              <a:buNone/>
            </a:pPr>
            <a:r>
              <a:rPr lang="en-IN" sz="2000" dirty="0" smtClean="0"/>
              <a:t>&gt;&gt;&gt;&gt; Consumer </a:t>
            </a:r>
            <a:endParaRPr lang="en-IN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1280783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4. What is the average order quantity per customer segments?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Insights :</a:t>
            </a:r>
            <a:r>
              <a:rPr lang="en-US" sz="2400" dirty="0" smtClean="0"/>
              <a:t>corporate segments purchase   in bulk.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1996996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27359"/>
              </p:ext>
            </p:extLst>
          </p:nvPr>
        </p:nvGraphicFramePr>
        <p:xfrm>
          <a:off x="838200" y="1825623"/>
          <a:ext cx="4585855" cy="17904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5367"/>
                <a:gridCol w="1830488"/>
              </a:tblGrid>
              <a:tr h="29840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Average of Quantity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840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Segment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840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Consumer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3.760547101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840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Corporate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3.843708609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840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Home Office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3.782389232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9840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3.789573744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9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5. Shipping and delivery performance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Insights: </a:t>
            </a:r>
            <a:r>
              <a:rPr lang="en-US" sz="2000" dirty="0" smtClean="0"/>
              <a:t>compare shipping efficiency of different modes.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603550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20499"/>
              </p:ext>
            </p:extLst>
          </p:nvPr>
        </p:nvGraphicFramePr>
        <p:xfrm>
          <a:off x="1548245" y="3301206"/>
          <a:ext cx="2565400" cy="1400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6807"/>
                <a:gridCol w="598593"/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Average of Shipping Duration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Ship Mode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First Class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2.18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Same Day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Second Class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3.24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Standard Class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5.01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3.96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5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6.Which region have the longest average delivery time?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Insights:</a:t>
            </a:r>
            <a:r>
              <a:rPr lang="en-US" sz="2000" dirty="0" err="1" smtClean="0"/>
              <a:t>central</a:t>
            </a:r>
            <a:r>
              <a:rPr lang="en-US" sz="2000" dirty="0" smtClean="0"/>
              <a:t> areas delivery time can be optimized.</a:t>
            </a:r>
            <a:endParaRPr lang="en-IN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2829129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13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7.Discounts and profitability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Insights:</a:t>
            </a:r>
            <a:r>
              <a:rPr lang="en-US" sz="2000" dirty="0" err="1" smtClean="0"/>
              <a:t>identify</a:t>
            </a:r>
            <a:r>
              <a:rPr lang="en-US" sz="2000" dirty="0" smtClean="0"/>
              <a:t> optimal discounting strategies.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1780706"/>
              </p:ext>
            </p:extLst>
          </p:nvPr>
        </p:nvGraphicFramePr>
        <p:xfrm>
          <a:off x="6181725" y="2560638"/>
          <a:ext cx="4718050" cy="330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942808"/>
              </p:ext>
            </p:extLst>
          </p:nvPr>
        </p:nvGraphicFramePr>
        <p:xfrm>
          <a:off x="924791" y="2597727"/>
          <a:ext cx="4241800" cy="3000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800"/>
                <a:gridCol w="2133600"/>
                <a:gridCol w="1168400"/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Data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Discount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Average of Profit Margin 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Sum of Profit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34.01604835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320987.6032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15.57919622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9029.177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3.416289593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1418.9915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20%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17.6838939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90337.306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-11.54814349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-10369.2774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32%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-17.4291939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-2391.1377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-22.24919094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-23057.0504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45%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-45.45454545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-2493.1111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50%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-54.90909091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-20506.4281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60%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-68.91304348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-5944.6552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70%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-79.47368421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-40075.3569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80%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-182.5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-30539.0392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12.03139297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effectLst/>
                        </a:rPr>
                        <a:t>286397.0217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8.Which product categories give the highest discounts but remain profitable?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insights:</a:t>
            </a:r>
            <a:r>
              <a:rPr lang="en-US" sz="2000" dirty="0" err="1" smtClean="0"/>
              <a:t>office</a:t>
            </a:r>
            <a:r>
              <a:rPr lang="en-US" sz="2000" dirty="0" smtClean="0"/>
              <a:t> supplies balance discounts with profitability.</a:t>
            </a:r>
            <a:endParaRPr lang="en-IN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318264"/>
              </p:ext>
            </p:extLst>
          </p:nvPr>
        </p:nvGraphicFramePr>
        <p:xfrm>
          <a:off x="6781800" y="2826327"/>
          <a:ext cx="3962400" cy="1875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374"/>
                <a:gridCol w="903427"/>
                <a:gridCol w="1359896"/>
                <a:gridCol w="684703"/>
              </a:tblGrid>
              <a:tr h="26786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Data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786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Category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Profit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Average of Discount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786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Furniture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18451.2728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0.17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786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Office Supplies</a:t>
                      </a:r>
                      <a:endParaRPr lang="en-IN" sz="1200" b="0" i="0" u="none" strike="noStrike" dirty="0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122490.8008</a:t>
                      </a:r>
                      <a:endParaRPr lang="en-IN" sz="1200" b="0" i="0" u="none" strike="noStrike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0.16</a:t>
                      </a:r>
                      <a:endParaRPr lang="en-IN" sz="1200" b="0" i="0" u="none" strike="noStrike">
                        <a:solidFill>
                          <a:srgbClr val="EEECE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786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Technology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145454.9481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0.13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786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Grand 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286397.0217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67865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`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0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574</Words>
  <Application>Microsoft Office PowerPoint</Application>
  <PresentationFormat>Widescreen</PresentationFormat>
  <Paragraphs>247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Garamond</vt:lpstr>
      <vt:lpstr>Organic</vt:lpstr>
      <vt:lpstr>Superstore analysis</vt:lpstr>
      <vt:lpstr>Sales and profit analysis</vt:lpstr>
      <vt:lpstr>2. Which state and cities contribute the most to total sales? </vt:lpstr>
      <vt:lpstr>3.Customer and order Behavior.</vt:lpstr>
      <vt:lpstr>4. What is the average order quantity per customer segments?</vt:lpstr>
      <vt:lpstr>5. Shipping and delivery performance </vt:lpstr>
      <vt:lpstr>6.Which region have the longest average delivery time?</vt:lpstr>
      <vt:lpstr>7.Discounts and profitability</vt:lpstr>
      <vt:lpstr>8.Which product categories give the highest discounts but remain profitable?</vt:lpstr>
      <vt:lpstr>9.Time-based Trends </vt:lpstr>
      <vt:lpstr>10.Which days of the week generate the highest sales?</vt:lpstr>
      <vt:lpstr>11.Product performance </vt:lpstr>
      <vt:lpstr>12.Which products have the highest return on investment (ROI)?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analysis</dc:title>
  <dc:creator>Microsoft account</dc:creator>
  <cp:lastModifiedBy>Microsoft account</cp:lastModifiedBy>
  <cp:revision>16</cp:revision>
  <dcterms:created xsi:type="dcterms:W3CDTF">2025-01-29T05:23:55Z</dcterms:created>
  <dcterms:modified xsi:type="dcterms:W3CDTF">2025-01-30T05:12:23Z</dcterms:modified>
</cp:coreProperties>
</file>